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4" r:id="rId1"/>
  </p:sldMasterIdLst>
  <p:notesMasterIdLst>
    <p:notesMasterId r:id="rId33"/>
  </p:notesMasterIdLst>
  <p:handoutMasterIdLst>
    <p:handoutMasterId r:id="rId34"/>
  </p:handoutMasterIdLst>
  <p:sldIdLst>
    <p:sldId id="256" r:id="rId2"/>
    <p:sldId id="710" r:id="rId3"/>
    <p:sldId id="711" r:id="rId4"/>
    <p:sldId id="712" r:id="rId5"/>
    <p:sldId id="713" r:id="rId6"/>
    <p:sldId id="714" r:id="rId7"/>
    <p:sldId id="715" r:id="rId8"/>
    <p:sldId id="716" r:id="rId9"/>
    <p:sldId id="717" r:id="rId10"/>
    <p:sldId id="718" r:id="rId11"/>
    <p:sldId id="719" r:id="rId12"/>
    <p:sldId id="720" r:id="rId13"/>
    <p:sldId id="721" r:id="rId14"/>
    <p:sldId id="722" r:id="rId15"/>
    <p:sldId id="723" r:id="rId16"/>
    <p:sldId id="607" r:id="rId17"/>
    <p:sldId id="616" r:id="rId18"/>
    <p:sldId id="628" r:id="rId19"/>
    <p:sldId id="724" r:id="rId20"/>
    <p:sldId id="688" r:id="rId21"/>
    <p:sldId id="725" r:id="rId22"/>
    <p:sldId id="610" r:id="rId23"/>
    <p:sldId id="727" r:id="rId24"/>
    <p:sldId id="687" r:id="rId25"/>
    <p:sldId id="704" r:id="rId26"/>
    <p:sldId id="728" r:id="rId27"/>
    <p:sldId id="700" r:id="rId28"/>
    <p:sldId id="609" r:id="rId29"/>
    <p:sldId id="726" r:id="rId30"/>
    <p:sldId id="633" r:id="rId31"/>
    <p:sldId id="603" r:id="rId32"/>
  </p:sldIdLst>
  <p:sldSz cx="12192000" cy="6858000"/>
  <p:notesSz cx="6858000" cy="9144000"/>
  <p:embeddedFontLst>
    <p:embeddedFont>
      <p:font typeface="Arial Black" panose="020B0A04020102020204" pitchFamily="34" charset="0"/>
      <p:bold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Gibson" pitchFamily="50" charset="0"/>
      <p:regular r:id="rId42"/>
      <p:bold r:id="rId43"/>
      <p:italic r:id="rId44"/>
    </p:embeddedFont>
    <p:embeddedFont>
      <p:font typeface="Museo Sans 300" panose="02000000000000000000" pitchFamily="50" charset="0"/>
      <p:regular r:id="rId45"/>
      <p:italic r:id="rId46"/>
    </p:embeddedFont>
    <p:embeddedFont>
      <p:font typeface="Museo Sans 700" panose="02000000000000000000" pitchFamily="50"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87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2993" autoAdjust="0"/>
  </p:normalViewPr>
  <p:slideViewPr>
    <p:cSldViewPr snapToGrid="0">
      <p:cViewPr varScale="1">
        <p:scale>
          <a:sx n="38" d="100"/>
          <a:sy n="38" d="100"/>
        </p:scale>
        <p:origin x="1724" y="44"/>
      </p:cViewPr>
      <p:guideLst/>
    </p:cSldViewPr>
  </p:slid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3.2992626018192708E-2"/>
          <c:w val="0.96562499999999996"/>
          <c:h val="0.79802494536949364"/>
        </c:manualLayout>
      </c:layout>
      <c:barChart>
        <c:barDir val="col"/>
        <c:grouping val="stacked"/>
        <c:varyColors val="0"/>
        <c:ser>
          <c:idx val="0"/>
          <c:order val="0"/>
          <c:tx>
            <c:strRef>
              <c:f>Sheet1!$B$1</c:f>
              <c:strCache>
                <c:ptCount val="1"/>
                <c:pt idx="0">
                  <c:v>STS</c:v>
                </c:pt>
              </c:strCache>
            </c:strRef>
          </c:tx>
          <c:spPr>
            <a:solidFill>
              <a:srgbClr val="C000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Sheet1!$A$2:$A$16</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Sheet1!$B$2:$B$16</c:f>
              <c:numCache>
                <c:formatCode>General</c:formatCode>
                <c:ptCount val="15"/>
                <c:pt idx="0">
                  <c:v>2747</c:v>
                </c:pt>
                <c:pt idx="1">
                  <c:v>3405</c:v>
                </c:pt>
                <c:pt idx="2">
                  <c:v>4451</c:v>
                </c:pt>
                <c:pt idx="3">
                  <c:v>5258</c:v>
                </c:pt>
                <c:pt idx="4">
                  <c:v>6014</c:v>
                </c:pt>
                <c:pt idx="5">
                  <c:v>6730</c:v>
                </c:pt>
                <c:pt idx="6">
                  <c:v>7116</c:v>
                </c:pt>
                <c:pt idx="7">
                  <c:v>7543</c:v>
                </c:pt>
                <c:pt idx="8">
                  <c:v>1966</c:v>
                </c:pt>
                <c:pt idx="9">
                  <c:v>2367</c:v>
                </c:pt>
                <c:pt idx="10">
                  <c:v>2700</c:v>
                </c:pt>
                <c:pt idx="11">
                  <c:v>2773</c:v>
                </c:pt>
                <c:pt idx="12">
                  <c:v>2784</c:v>
                </c:pt>
                <c:pt idx="13">
                  <c:v>2589</c:v>
                </c:pt>
                <c:pt idx="14">
                  <c:v>2224</c:v>
                </c:pt>
              </c:numCache>
            </c:numRef>
          </c:val>
          <c:extLst>
            <c:ext xmlns:c16="http://schemas.microsoft.com/office/drawing/2014/chart" uri="{C3380CC4-5D6E-409C-BE32-E72D297353CC}">
              <c16:uniqueId val="{00000000-6D9F-0846-94F1-E718EA898C8E}"/>
            </c:ext>
          </c:extLst>
        </c:ser>
        <c:ser>
          <c:idx val="1"/>
          <c:order val="1"/>
          <c:tx>
            <c:strRef>
              <c:f>Sheet1!$C$1</c:f>
              <c:strCache>
                <c:ptCount val="1"/>
                <c:pt idx="0">
                  <c:v>STSC</c:v>
                </c:pt>
              </c:strCache>
            </c:strRef>
          </c:tx>
          <c:spPr>
            <a:solidFill>
              <a:schemeClr val="accent1"/>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Sheet1!$A$2:$A$16</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Sheet1!$C$2:$C$16</c:f>
              <c:numCache>
                <c:formatCode>General</c:formatCode>
                <c:ptCount val="15"/>
                <c:pt idx="8">
                  <c:v>6818</c:v>
                </c:pt>
                <c:pt idx="9">
                  <c:v>7823</c:v>
                </c:pt>
                <c:pt idx="10">
                  <c:v>8005</c:v>
                </c:pt>
                <c:pt idx="11">
                  <c:v>7797</c:v>
                </c:pt>
                <c:pt idx="12">
                  <c:v>7789</c:v>
                </c:pt>
                <c:pt idx="13">
                  <c:v>7379</c:v>
                </c:pt>
                <c:pt idx="14">
                  <c:v>6623</c:v>
                </c:pt>
              </c:numCache>
            </c:numRef>
          </c:val>
          <c:extLst>
            <c:ext xmlns:c16="http://schemas.microsoft.com/office/drawing/2014/chart" uri="{C3380CC4-5D6E-409C-BE32-E72D297353CC}">
              <c16:uniqueId val="{00000001-6D9F-0846-94F1-E718EA898C8E}"/>
            </c:ext>
          </c:extLst>
        </c:ser>
        <c:dLbls>
          <c:dLblPos val="ctr"/>
          <c:showLegendKey val="0"/>
          <c:showVal val="1"/>
          <c:showCatName val="0"/>
          <c:showSerName val="0"/>
          <c:showPercent val="0"/>
          <c:showBubbleSize val="0"/>
        </c:dLbls>
        <c:gapWidth val="53"/>
        <c:overlap val="100"/>
        <c:axId val="829913848"/>
        <c:axId val="829915488"/>
      </c:barChart>
      <c:catAx>
        <c:axId val="82991384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crossAx val="829915488"/>
        <c:crosses val="autoZero"/>
        <c:auto val="1"/>
        <c:lblAlgn val="ctr"/>
        <c:lblOffset val="100"/>
        <c:noMultiLvlLbl val="0"/>
      </c:catAx>
      <c:valAx>
        <c:axId val="82991548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829913848"/>
        <c:crosses val="autoZero"/>
        <c:crossBetween val="between"/>
      </c:valAx>
      <c:spPr>
        <a:solidFill>
          <a:schemeClr val="bg1">
            <a:lumMod val="85000"/>
          </a:schemeClr>
        </a:solid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42061109744094488"/>
          <c:y val="0.92600622698509916"/>
          <c:w val="0.15721530511811024"/>
          <c:h val="7.3993773014900815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bg1">
          <a:lumMod val="95000"/>
          <a:alpha val="0"/>
        </a:schemeClr>
      </a:solid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7D7F77-0278-4AFB-8016-37FADF0068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F7FB8BF-887A-42E3-B60A-4C1B5BC8D5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0E7387-B58F-438E-AAF6-8A772AA8C489}" type="datetimeFigureOut">
              <a:rPr lang="en-US" smtClean="0"/>
              <a:t>12/20/2021</a:t>
            </a:fld>
            <a:endParaRPr lang="en-US"/>
          </a:p>
        </p:txBody>
      </p:sp>
      <p:sp>
        <p:nvSpPr>
          <p:cNvPr id="4" name="Footer Placeholder 3">
            <a:extLst>
              <a:ext uri="{FF2B5EF4-FFF2-40B4-BE49-F238E27FC236}">
                <a16:creationId xmlns:a16="http://schemas.microsoft.com/office/drawing/2014/main" id="{4C35179F-B51C-4BC8-805D-C3960CE103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63F82A-025E-4A15-AD8C-E36EFB20D7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C569C3-C086-40AA-B377-708E8DB7F52A}" type="slidenum">
              <a:rPr lang="en-US" smtClean="0"/>
              <a:t>‹#›</a:t>
            </a:fld>
            <a:endParaRPr lang="en-US"/>
          </a:p>
        </p:txBody>
      </p:sp>
    </p:spTree>
    <p:extLst>
      <p:ext uri="{BB962C8B-B14F-4D97-AF65-F5344CB8AC3E}">
        <p14:creationId xmlns:p14="http://schemas.microsoft.com/office/powerpoint/2010/main" val="17318438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939C1-CB27-4A64-957E-4C0F2F4C3016}" type="datetimeFigureOut">
              <a:rPr lang="en-US" smtClean="0"/>
              <a:t>12/20/2021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F52A4-C29C-42AF-AFCB-934C0E59FE0B}" type="slidenum">
              <a:rPr lang="en-US" smtClean="0"/>
              <a:t>‹#›</a:t>
            </a:fld>
            <a:endParaRPr lang="en-US"/>
          </a:p>
        </p:txBody>
      </p:sp>
    </p:spTree>
    <p:extLst>
      <p:ext uri="{BB962C8B-B14F-4D97-AF65-F5344CB8AC3E}">
        <p14:creationId xmlns:p14="http://schemas.microsoft.com/office/powerpoint/2010/main" val="168582781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csp.org/safety-certifications/recertificatio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cs typeface="Arial" panose="020B0604020202020204" pitchFamily="34" charset="0"/>
              </a:rPr>
              <a:t>The Safety Trained Supervisor (STS) is intended for leaders at all levels of an organization because all employees have responsibilities for a safe work environment. This certification is intended for executives, directors, managers, supervisors, superintendents, and employees. These individuals may not have safety as a primary duty, but their knowledge of safety practices ensures safer and healthier worksites, and their competency strengthens the foundation of safety in the organization. The STS sets standard baseline knowledge across the organization.</a:t>
            </a:r>
            <a:endParaRPr lang="en-US" b="0" i="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information can be found in our Path to Success Guide (https://online.fliphtml5.com/pbcyp/feqw/#p=1)</a:t>
            </a:r>
          </a:p>
          <a:p>
            <a:endParaRPr lang="en-US" dirty="0"/>
          </a:p>
          <a:p>
            <a:r>
              <a:rPr lang="en-US" sz="1200" b="0" i="0" dirty="0">
                <a:cs typeface="Arial" panose="020B0604020202020204" pitchFamily="34" charset="0"/>
              </a:rPr>
              <a:t>The Safety Trained Supervisor Construction (STSC) is intended for leaders at all levels of an organization because all employees have responsibilities for a safe work environment. This certification is intended for executives, directors, managers, supervisors, superintendents, and employees. These individuals may not have safety as a primary duty, but their knowledge of safety practices ensures safer and healthier worksites, and their competency strengthens the foundation of safety in the organization. The STS sets standard baseline knowledge across the organization.</a:t>
            </a:r>
            <a:endParaRPr lang="en-US" b="0" i="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information can be found in our Path to Success Guide (https://online.fliphtml5.com/pbcyp/feqw/#p=1)</a:t>
            </a:r>
          </a:p>
          <a:p>
            <a:endParaRPr lang="en-US" dirty="0"/>
          </a:p>
          <a:p>
            <a:endParaRPr lang="en-US" dirty="0"/>
          </a:p>
          <a:p>
            <a:endParaRPr lang="en-US" dirty="0"/>
          </a:p>
        </p:txBody>
      </p:sp>
    </p:spTree>
    <p:extLst>
      <p:ext uri="{BB962C8B-B14F-4D97-AF65-F5344CB8AC3E}">
        <p14:creationId xmlns:p14="http://schemas.microsoft.com/office/powerpoint/2010/main" val="494367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organization such as a union, construction firm, project owner or government agency, can join the Safety Trained Supervisor (STS) and Safety Trained Supervisor Construction (STSC) Sponsorship Program. Organizations who joined the Sponsorship Program say it has given them a competitive edge and helped promote safety awareness and training.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The certificate notes the number of active STS/STSC credential holders within the 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BCSP website: see the STS/STSC Sponsorship Program web 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Plaques issued to companies that have sponsored over 25 applicants in a year</a:t>
            </a:r>
          </a:p>
        </p:txBody>
      </p:sp>
    </p:spTree>
    <p:extLst>
      <p:ext uri="{BB962C8B-B14F-4D97-AF65-F5344CB8AC3E}">
        <p14:creationId xmlns:p14="http://schemas.microsoft.com/office/powerpoint/2010/main" val="219619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BCSP Safety Certification Continuum</a:t>
            </a:r>
          </a:p>
          <a:p>
            <a:endParaRPr lang="en-US" b="0" dirty="0"/>
          </a:p>
          <a:p>
            <a:r>
              <a:rPr lang="en-US" b="0" strike="noStrike" dirty="0"/>
              <a:t>This graphic is a good way to convey the differences between BCSP’s certifications. It shows the correlation between each and in which fields the credentials are most useful. </a:t>
            </a:r>
          </a:p>
          <a:p>
            <a:endParaRPr lang="en-US" b="0" strike="noStrike" dirty="0"/>
          </a:p>
          <a:p>
            <a:r>
              <a:rPr lang="en-US" b="0" strike="noStrike" dirty="0"/>
              <a:t>BCSP credentials create a unified safety culture by setting baseline competencies of safety knowledge and skills throughout organizations. </a:t>
            </a:r>
          </a:p>
          <a:p>
            <a:endParaRPr lang="en-US" b="0" dirty="0"/>
          </a:p>
          <a:p>
            <a:r>
              <a:rPr lang="en-US" b="0" dirty="0"/>
              <a:t>The need for safety exists at all levels of an organization. The best safety cultures require safety competency across the organization and value safety leadership at all levels. </a:t>
            </a:r>
          </a:p>
        </p:txBody>
      </p:sp>
    </p:spTree>
    <p:extLst>
      <p:ext uri="{BB962C8B-B14F-4D97-AF65-F5344CB8AC3E}">
        <p14:creationId xmlns:p14="http://schemas.microsoft.com/office/powerpoint/2010/main" val="3250638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BCSP certifications are different, but the process of achieving and maintaining them is the same. This graphic offers a quick overview of the process. A greater explanation can be found in the Complete Guide (https://online.fliphtml5.com/pbcyp/ijfs)</a:t>
            </a:r>
          </a:p>
          <a:p>
            <a:endParaRPr lang="en-US" dirty="0"/>
          </a:p>
        </p:txBody>
      </p:sp>
    </p:spTree>
    <p:extLst>
      <p:ext uri="{BB962C8B-B14F-4D97-AF65-F5344CB8AC3E}">
        <p14:creationId xmlns:p14="http://schemas.microsoft.com/office/powerpoint/2010/main" val="4049325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3718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Fees </a:t>
            </a:r>
          </a:p>
          <a:p>
            <a:pPr marL="628650" lvl="1" indent="-171450">
              <a:buFont typeface="Arial" panose="020B0604020202020204" pitchFamily="34" charset="0"/>
              <a:buChar char="•"/>
            </a:pPr>
            <a:r>
              <a:rPr lang="en-US" dirty="0"/>
              <a:t>Application: $120</a:t>
            </a:r>
          </a:p>
          <a:p>
            <a:pPr marL="628650" lvl="1" indent="-171450">
              <a:buFont typeface="Arial" panose="020B0604020202020204" pitchFamily="34" charset="0"/>
              <a:buChar char="•"/>
            </a:pPr>
            <a:r>
              <a:rPr lang="en-US" dirty="0"/>
              <a:t>Exam: $185</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Exam Bundle: $325</a:t>
            </a:r>
            <a:endParaRPr lang="en-US" dirty="0"/>
          </a:p>
          <a:p>
            <a:pPr marL="628650" lvl="1" indent="-171450">
              <a:buFont typeface="Arial" panose="020B0604020202020204" pitchFamily="34" charset="0"/>
              <a:buChar char="•"/>
            </a:pPr>
            <a:r>
              <a:rPr lang="en-US" dirty="0"/>
              <a:t>Annual Renewal: $70</a:t>
            </a:r>
          </a:p>
          <a:p>
            <a:endParaRPr lang="en-US" dirty="0"/>
          </a:p>
          <a:p>
            <a:endParaRPr lang="en-US" dirty="0"/>
          </a:p>
        </p:txBody>
      </p:sp>
    </p:spTree>
    <p:extLst>
      <p:ext uri="{BB962C8B-B14F-4D97-AF65-F5344CB8AC3E}">
        <p14:creationId xmlns:p14="http://schemas.microsoft.com/office/powerpoint/2010/main" val="3283378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Applicants who are exam-eligible may select "Purchase Exam" and choose to buy an exam bundle.</a:t>
            </a:r>
          </a:p>
          <a:p>
            <a:endParaRPr lang="en-US" dirty="0"/>
          </a:p>
          <a:p>
            <a:r>
              <a:rPr lang="en-US" dirty="0"/>
              <a:t>CSP, SMS, ASP: Exam $350. Bundle $600.</a:t>
            </a:r>
          </a:p>
          <a:p>
            <a:r>
              <a:rPr lang="en-US" dirty="0"/>
              <a:t>OHST, CHST: Exam $300. Bundle $550.</a:t>
            </a:r>
          </a:p>
          <a:p>
            <a:r>
              <a:rPr lang="en-US" dirty="0"/>
              <a:t>STS, STSC: Exam $185. Bundle $325.</a:t>
            </a:r>
          </a:p>
          <a:p>
            <a:r>
              <a:rPr lang="en-US" dirty="0"/>
              <a:t>CIT: Exam $300. Bundle $500</a:t>
            </a:r>
          </a:p>
          <a:p>
            <a:endParaRPr lang="en-US" dirty="0"/>
          </a:p>
          <a:p>
            <a:r>
              <a:rPr lang="en-US" sz="1200" b="0" i="0" kern="1200" dirty="0">
                <a:solidFill>
                  <a:schemeClr val="tx1"/>
                </a:solidFill>
                <a:effectLst/>
                <a:latin typeface="+mn-lt"/>
                <a:ea typeface="+mn-ea"/>
                <a:cs typeface="+mn-cs"/>
              </a:rPr>
              <a:t>-Each examination authorization is good for an exam sitting, is non-transferable and non-refundable.</a:t>
            </a:r>
          </a:p>
          <a:p>
            <a:r>
              <a:rPr lang="en-US" dirty="0"/>
              <a:t>-</a:t>
            </a:r>
            <a:r>
              <a:rPr lang="en-US" sz="1200" b="0" i="0" kern="1200" dirty="0">
                <a:solidFill>
                  <a:schemeClr val="tx1"/>
                </a:solidFill>
                <a:effectLst/>
                <a:latin typeface="+mn-lt"/>
                <a:ea typeface="+mn-ea"/>
                <a:cs typeface="+mn-cs"/>
              </a:rPr>
              <a:t>You must have at least thirteen (13) weeks left on your eligibility time clock to purchase the Exam Bundle. </a:t>
            </a:r>
          </a:p>
          <a:p>
            <a:r>
              <a:rPr lang="en-US" sz="1200" b="0" i="0" kern="1200" dirty="0">
                <a:solidFill>
                  <a:schemeClr val="tx1"/>
                </a:solidFill>
                <a:effectLst/>
                <a:latin typeface="+mn-lt"/>
                <a:ea typeface="+mn-ea"/>
                <a:cs typeface="+mn-cs"/>
              </a:rPr>
              <a:t>-Applicants must wait a six (6) week period between exam attempts if a second attempt is needed. </a:t>
            </a:r>
            <a:endParaRPr lang="en-US" dirty="0"/>
          </a:p>
          <a:p>
            <a:endParaRPr lang="en-US" dirty="0"/>
          </a:p>
        </p:txBody>
      </p:sp>
    </p:spTree>
    <p:extLst>
      <p:ext uri="{BB962C8B-B14F-4D97-AF65-F5344CB8AC3E}">
        <p14:creationId xmlns:p14="http://schemas.microsoft.com/office/powerpoint/2010/main" val="2059793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receive recertification points for achieving other (BCSP-approved) credentials. For the full listing of accepted credentials and to find details on how to calculate points earned, see the BCSP </a:t>
            </a:r>
            <a:r>
              <a:rPr lang="en-US" i="1" dirty="0"/>
              <a:t>Recertification Guide </a:t>
            </a:r>
            <a:r>
              <a:rPr lang="en-US" dirty="0"/>
              <a:t>online at: </a:t>
            </a:r>
            <a:r>
              <a:rPr lang="en-US" dirty="0">
                <a:hlinkClick r:id="rId3"/>
              </a:rPr>
              <a:t>https://www.bcsp.org/safety-certifications/recertification</a:t>
            </a:r>
            <a:endParaRPr lang="en-US" dirty="0"/>
          </a:p>
          <a:p>
            <a:endParaRPr lang="en-US" dirty="0"/>
          </a:p>
          <a:p>
            <a:r>
              <a:rPr lang="en-US" dirty="0"/>
              <a:t>Examples of accepted credentials include:</a:t>
            </a:r>
          </a:p>
          <a:p>
            <a:r>
              <a:rPr lang="en-US" dirty="0"/>
              <a:t>25 points: CSP, ASP, CRSP, CMIOSH, SISO</a:t>
            </a:r>
          </a:p>
          <a:p>
            <a:r>
              <a:rPr lang="en-US" dirty="0"/>
              <a:t>20*: points: CHST, OHST (*STSs, STSCs, OHSTs, CHSTs, and CITs will receive 20 points for obtaining the OHST or CHST)</a:t>
            </a:r>
          </a:p>
          <a:p>
            <a:pPr defTabSz="931774">
              <a:defRPr/>
            </a:pPr>
            <a:r>
              <a:rPr lang="en-US" dirty="0"/>
              <a:t>15 points: Certified Dangerous Goods Professional</a:t>
            </a:r>
          </a:p>
          <a:p>
            <a:pPr defTabSz="931774">
              <a:defRPr/>
            </a:pPr>
            <a:r>
              <a:rPr lang="en-US" dirty="0"/>
              <a:t>5 points: STS, STSC</a:t>
            </a:r>
          </a:p>
          <a:p>
            <a:r>
              <a:rPr lang="en-US" dirty="0"/>
              <a:t>3 points: CIT</a:t>
            </a:r>
          </a:p>
          <a:p>
            <a:endParaRPr lang="en-US" dirty="0"/>
          </a:p>
          <a:p>
            <a:endParaRPr lang="en-US" dirty="0"/>
          </a:p>
        </p:txBody>
      </p:sp>
    </p:spTree>
    <p:extLst>
      <p:ext uri="{BB962C8B-B14F-4D97-AF65-F5344CB8AC3E}">
        <p14:creationId xmlns:p14="http://schemas.microsoft.com/office/powerpoint/2010/main" val="2033432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n-lt"/>
              </a:rPr>
              <a:t>BCSP</a:t>
            </a:r>
            <a:r>
              <a:rPr lang="en-US" b="0" i="0" baseline="30000" dirty="0">
                <a:solidFill>
                  <a:srgbClr val="000000"/>
                </a:solidFill>
                <a:effectLst/>
                <a:latin typeface="+mn-lt"/>
              </a:rPr>
              <a:t> </a:t>
            </a:r>
            <a:r>
              <a:rPr lang="en-US" b="0" i="0" dirty="0" err="1">
                <a:solidFill>
                  <a:srgbClr val="000000"/>
                </a:solidFill>
                <a:effectLst/>
                <a:latin typeface="+mn-lt"/>
              </a:rPr>
              <a:t>recertPRO</a:t>
            </a:r>
            <a:r>
              <a:rPr lang="en-US" b="0" i="0" dirty="0">
                <a:solidFill>
                  <a:srgbClr val="000000"/>
                </a:solidFill>
                <a:effectLst/>
                <a:latin typeface="+mn-lt"/>
              </a:rPr>
              <a:t> is a new, affordable way to earn BCSP</a:t>
            </a:r>
            <a:r>
              <a:rPr lang="en-US" b="0" i="0" baseline="30000" dirty="0">
                <a:solidFill>
                  <a:srgbClr val="000000"/>
                </a:solidFill>
                <a:effectLst/>
                <a:latin typeface="+mn-lt"/>
              </a:rPr>
              <a:t> </a:t>
            </a:r>
            <a:r>
              <a:rPr lang="en-US" b="0" i="0" dirty="0">
                <a:solidFill>
                  <a:srgbClr val="000000"/>
                </a:solidFill>
                <a:effectLst/>
                <a:latin typeface="+mn-lt"/>
              </a:rPr>
              <a:t>recertification points from the convenience of your own computer or mobile device--giving you a convenient way to earn recertification points on your own schedule!</a:t>
            </a:r>
          </a:p>
          <a:p>
            <a:endParaRPr lang="en-US" sz="1200" b="0" i="0" kern="1200" dirty="0">
              <a:solidFill>
                <a:srgbClr val="000000"/>
              </a:solidFill>
              <a:effectLst/>
              <a:latin typeface="+mn-lt"/>
              <a:ea typeface="+mn-ea"/>
              <a:cs typeface="+mn-cs"/>
            </a:endParaRPr>
          </a:p>
          <a:p>
            <a:r>
              <a:rPr lang="en-US" sz="1200" b="0" i="0" kern="1200" dirty="0">
                <a:solidFill>
                  <a:schemeClr val="tx1"/>
                </a:solidFill>
                <a:effectLst/>
                <a:latin typeface="+mn-lt"/>
                <a:ea typeface="+mn-ea"/>
                <a:cs typeface="+mn-cs"/>
              </a:rPr>
              <a:t>BCSP </a:t>
            </a:r>
            <a:r>
              <a:rPr lang="en-US" sz="1200" b="0" i="0" kern="1200" dirty="0" err="1">
                <a:solidFill>
                  <a:schemeClr val="tx1"/>
                </a:solidFill>
                <a:effectLst/>
                <a:latin typeface="+mn-lt"/>
                <a:ea typeface="+mn-ea"/>
                <a:cs typeface="+mn-cs"/>
              </a:rPr>
              <a:t>recertPRO</a:t>
            </a:r>
            <a:r>
              <a:rPr lang="en-US" sz="1200" b="0" i="0" kern="1200" dirty="0">
                <a:solidFill>
                  <a:schemeClr val="tx1"/>
                </a:solidFill>
                <a:effectLst/>
                <a:latin typeface="+mn-lt"/>
                <a:ea typeface="+mn-ea"/>
                <a:cs typeface="+mn-cs"/>
              </a:rPr>
              <a:t> is available for an annual subscription of $499.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BCSP </a:t>
            </a:r>
            <a:r>
              <a:rPr lang="en-US" b="0" i="0" dirty="0" err="1">
                <a:solidFill>
                  <a:srgbClr val="000000"/>
                </a:solidFill>
                <a:effectLst/>
                <a:latin typeface="+mn-lt"/>
              </a:rPr>
              <a:t>recertPRO</a:t>
            </a:r>
            <a:r>
              <a:rPr lang="en-US" b="0" i="0" dirty="0">
                <a:solidFill>
                  <a:srgbClr val="000000"/>
                </a:solidFill>
                <a:effectLst/>
                <a:latin typeface="+mn-lt"/>
              </a:rPr>
              <a:t> combines Challenge Tests, the KSA Quest (Knowledge, Skills, and Abilities Quest), and Journal Quizzes into a responsive website for an opportunity to achieve 6.85 recertification points per year</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0.1 points per Journal Quiz, with 41 available, for 4.1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0.25 points per KSA, with five (5) available, for 1.25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 set of 1-point and 0.5-point Challenge Tests, for 1.5 points total.</a:t>
            </a:r>
          </a:p>
          <a:p>
            <a:endParaRPr lang="en-US" dirty="0">
              <a:latin typeface="+mn-lt"/>
            </a:endParaRPr>
          </a:p>
          <a:p>
            <a:endParaRPr lang="en-US" dirty="0"/>
          </a:p>
        </p:txBody>
      </p:sp>
    </p:spTree>
    <p:extLst>
      <p:ext uri="{BB962C8B-B14F-4D97-AF65-F5344CB8AC3E}">
        <p14:creationId xmlns:p14="http://schemas.microsoft.com/office/powerpoint/2010/main" val="3185294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BCSP is recognized as the leader in high-quality credentialing for safety, health, and environmental practitioners.</a:t>
            </a:r>
          </a:p>
          <a:p>
            <a:endParaRPr lang="en-US" dirty="0"/>
          </a:p>
          <a:p>
            <a:r>
              <a:rPr lang="en-US" dirty="0"/>
              <a:t>BCSP establishes standards for and verifies competency in professional safety practices and evaluates certificants for compliance with recertification requirements.</a:t>
            </a:r>
          </a:p>
          <a:p>
            <a:endParaRPr lang="en-US" dirty="0"/>
          </a:p>
          <a:p>
            <a:r>
              <a:rPr lang="en-US" baseline="0" dirty="0"/>
              <a:t>One of the longest-running professional credentialing bodies for SH&amp;E professionals in the world</a:t>
            </a:r>
          </a:p>
          <a:p>
            <a:pPr marL="640594" lvl="1" indent="-174708">
              <a:buFontTx/>
              <a:buChar char="-"/>
            </a:pPr>
            <a:r>
              <a:rPr lang="en-US" dirty="0"/>
              <a:t>CRSP- 1976</a:t>
            </a:r>
          </a:p>
          <a:p>
            <a:pPr marL="640594" lvl="1" indent="-174708">
              <a:buFontTx/>
              <a:buChar char="-"/>
            </a:pPr>
            <a:r>
              <a:rPr lang="en-US" dirty="0"/>
              <a:t>IOSH didn’t begin issuing Chartered S&amp;H Practitioner Status until 2005</a:t>
            </a:r>
          </a:p>
          <a:p>
            <a:pPr marL="640594" lvl="1" indent="-174708" defTabSz="931774">
              <a:buFontTx/>
              <a:buChar char="-"/>
              <a:defRPr/>
            </a:pPr>
            <a:r>
              <a:rPr lang="en-US" dirty="0"/>
              <a:t>Only ABIH is older than us (first CIHs issued in 1952)</a:t>
            </a:r>
          </a:p>
          <a:p>
            <a:r>
              <a:rPr lang="en-US" u="sng" dirty="0"/>
              <a:t>History</a:t>
            </a:r>
          </a:p>
          <a:p>
            <a:pPr marL="168401" indent="-168401">
              <a:buFontTx/>
              <a:buChar char="-"/>
            </a:pPr>
            <a:r>
              <a:rPr lang="en-US" dirty="0"/>
              <a:t>Established in 1969</a:t>
            </a:r>
          </a:p>
          <a:p>
            <a:pPr marL="617469" lvl="1" indent="-168401" defTabSz="898136">
              <a:buFontTx/>
              <a:buChar char="-"/>
              <a:defRPr/>
            </a:pPr>
            <a:r>
              <a:rPr lang="en-US" dirty="0"/>
              <a:t>More than 58,000 credential holders across 108 countries since 1969 </a:t>
            </a:r>
          </a:p>
          <a:p>
            <a:pPr marL="168401" indent="-168401">
              <a:buFontTx/>
              <a:buChar char="-"/>
            </a:pPr>
            <a:r>
              <a:rPr lang="en-US" dirty="0"/>
              <a:t>Not-For-Profit — headquartered in Indianapolis, IN</a:t>
            </a:r>
          </a:p>
          <a:p>
            <a:pPr marL="617469" lvl="1" indent="-168401" defTabSz="898136">
              <a:buFontTx/>
              <a:buChar char="-"/>
              <a:defRPr/>
            </a:pPr>
            <a:r>
              <a:rPr lang="en-US" dirty="0"/>
              <a:t>Mission-driven: We inspire and develop leaders in safety, health, and environmental practice through globally accredited certification; enhancing careers, advancing the profession, protecting people</a:t>
            </a:r>
          </a:p>
          <a:p>
            <a:pPr marL="617469" lvl="1" indent="-168401" defTabSz="898136">
              <a:buFontTx/>
              <a:buChar char="-"/>
              <a:defRPr/>
            </a:pPr>
            <a:r>
              <a:rPr lang="en-US" dirty="0"/>
              <a:t>Vision: A safer world through safety, health, and environmental leadership.</a:t>
            </a:r>
          </a:p>
          <a:p>
            <a:r>
              <a:rPr lang="en-US" u="sng" dirty="0"/>
              <a:t>Standards of Governance</a:t>
            </a:r>
          </a:p>
          <a:p>
            <a:pPr marL="168401" indent="-168401">
              <a:buFontTx/>
              <a:buChar char="-"/>
            </a:pPr>
            <a:r>
              <a:rPr lang="en-US" dirty="0"/>
              <a:t>9 - 14 Member Board of Directors</a:t>
            </a:r>
          </a:p>
          <a:p>
            <a:pPr marL="168401" indent="-168401">
              <a:buFontTx/>
              <a:buChar char="-"/>
            </a:pPr>
            <a:r>
              <a:rPr lang="en-US" dirty="0"/>
              <a:t>8 Sponsorship Organizations to ensure governance of BCSP includes broad representation from across the safety profession</a:t>
            </a:r>
          </a:p>
          <a:p>
            <a:pPr marL="617469" lvl="1" indent="-168401">
              <a:buFontTx/>
              <a:buChar char="-"/>
            </a:pPr>
            <a:r>
              <a:rPr lang="en-US" dirty="0"/>
              <a:t>AIHA, ASSP, NSC, NFPA, SFPE (Society of Fire Protection Engineers), IISE, ISSS, NESHTA</a:t>
            </a:r>
          </a:p>
          <a:p>
            <a:endParaRPr lang="en-US" dirty="0"/>
          </a:p>
          <a:p>
            <a:r>
              <a:rPr lang="en-US" u="sng" dirty="0"/>
              <a:t>Integrity in Exam Process</a:t>
            </a:r>
          </a:p>
          <a:p>
            <a:pPr marL="168401" indent="-168401" defTabSz="898136">
              <a:buFontTx/>
              <a:buChar char="-"/>
              <a:defRPr/>
            </a:pPr>
            <a:r>
              <a:rPr lang="en-US" dirty="0"/>
              <a:t>Psychometric process: </a:t>
            </a:r>
          </a:p>
          <a:p>
            <a:pPr marL="617469" lvl="1" indent="-168401" defTabSz="898136">
              <a:buFontTx/>
              <a:buChar char="-"/>
              <a:defRPr/>
            </a:pPr>
            <a:r>
              <a:rPr lang="en-US" dirty="0"/>
              <a:t>Ensures all exams meet the highest standards when it comes to accurately reflecting the most relevant tasks, knowledge and skills required for </a:t>
            </a:r>
            <a:r>
              <a:rPr lang="en-US" u="sng" dirty="0"/>
              <a:t>current</a:t>
            </a:r>
            <a:r>
              <a:rPr lang="en-US" dirty="0"/>
              <a:t> professional safety practice; </a:t>
            </a:r>
          </a:p>
          <a:p>
            <a:pPr marL="617469" lvl="1" indent="-168401">
              <a:buFontTx/>
              <a:buChar char="-"/>
            </a:pPr>
            <a:r>
              <a:rPr lang="en-US" dirty="0">
                <a:solidFill>
                  <a:prstClr val="black"/>
                </a:solidFill>
                <a:cs typeface="Arial" panose="020B0604020202020204" pitchFamily="34" charset="0"/>
              </a:rPr>
              <a:t>Ensures items are well-written, extensively reviewed, are reliable and valid</a:t>
            </a:r>
          </a:p>
          <a:p>
            <a:pPr marL="617469" lvl="1" indent="-168401">
              <a:buFontTx/>
              <a:buChar char="-"/>
            </a:pPr>
            <a:r>
              <a:rPr lang="en-US" dirty="0">
                <a:solidFill>
                  <a:prstClr val="black"/>
                </a:solidFill>
                <a:cs typeface="Arial" panose="020B0604020202020204" pitchFamily="34" charset="0"/>
              </a:rPr>
              <a:t>Ensures regular review occurs (revalidation)- occurs every 4-5 years</a:t>
            </a:r>
          </a:p>
          <a:p>
            <a:pPr marL="898136" lvl="2"/>
            <a:endParaRPr lang="en-US" dirty="0"/>
          </a:p>
          <a:p>
            <a:r>
              <a:rPr lang="en-US" u="sng" dirty="0"/>
              <a:t>Widespread recognition</a:t>
            </a:r>
          </a:p>
          <a:p>
            <a:pPr marL="168401" indent="-168401">
              <a:buFontTx/>
              <a:buChar char="-"/>
            </a:pPr>
            <a:r>
              <a:rPr lang="en-US" dirty="0"/>
              <a:t>BCSP is recognized as the leader in high-quality credentialing for safety, health, and environmental practitioners.</a:t>
            </a:r>
          </a:p>
          <a:p>
            <a:pPr marL="168401" indent="-168401">
              <a:buFontTx/>
              <a:buChar char="-"/>
            </a:pPr>
            <a:r>
              <a:rPr lang="en-US" dirty="0"/>
              <a:t>The CSP is the “gold standard” worldwide</a:t>
            </a:r>
          </a:p>
          <a:p>
            <a:pPr marL="181224" indent="-181224">
              <a:buFontTx/>
              <a:buChar char="-"/>
            </a:pPr>
            <a:r>
              <a:rPr lang="en-US" baseline="0" dirty="0"/>
              <a:t>BCSP is actively involved internationally with defining and expanding the safety profession (will talk more about our relationships/collaborations with international safety organizations later, such as INSHPO)</a:t>
            </a:r>
          </a:p>
          <a:p>
            <a:pPr marL="617469" lvl="1" indent="-168401">
              <a:buFontTx/>
              <a:buChar char="-"/>
            </a:pPr>
            <a:r>
              <a:rPr lang="en-US" dirty="0"/>
              <a:t>Recognized by international bodies: </a:t>
            </a:r>
          </a:p>
          <a:p>
            <a:pPr marL="1066537" lvl="2" indent="-168401">
              <a:buFontTx/>
              <a:buChar char="-"/>
            </a:pPr>
            <a:r>
              <a:rPr lang="en-US" dirty="0"/>
              <a:t>UN (Special Consultative Status with ECOSOC)</a:t>
            </a:r>
          </a:p>
          <a:p>
            <a:pPr marL="1066537" lvl="2" indent="-168401">
              <a:buFontTx/>
              <a:buChar char="-"/>
            </a:pPr>
            <a:r>
              <a:rPr lang="en-US" dirty="0"/>
              <a:t>ISO</a:t>
            </a:r>
          </a:p>
          <a:p>
            <a:pPr marL="1066537" lvl="2" indent="-168401">
              <a:buFontTx/>
              <a:buChar char="-"/>
            </a:pPr>
            <a:r>
              <a:rPr lang="en-US" dirty="0"/>
              <a:t>International safety certification boards</a:t>
            </a:r>
          </a:p>
          <a:p>
            <a:pPr marL="1066537" lvl="2" indent="-168401">
              <a:buFontTx/>
              <a:buChar char="-"/>
            </a:pPr>
            <a:endParaRPr lang="en-US" dirty="0"/>
          </a:p>
          <a:p>
            <a:r>
              <a:rPr lang="en-US" u="sng" dirty="0"/>
              <a:t>Accreditation</a:t>
            </a:r>
            <a:r>
              <a:rPr lang="en-US" dirty="0"/>
              <a:t>: and not just any accreditation; BCSP follows the </a:t>
            </a:r>
            <a:r>
              <a:rPr lang="en-US" u="sng" dirty="0"/>
              <a:t>highest</a:t>
            </a:r>
            <a:r>
              <a:rPr lang="en-US" dirty="0"/>
              <a:t> standards for accreditation, as set by the ISO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58,496  </a:t>
            </a:r>
            <a:r>
              <a:rPr lang="en-US" u="sng" dirty="0"/>
              <a:t>active</a:t>
            </a:r>
            <a:r>
              <a:rPr lang="en-US" dirty="0"/>
              <a:t> certifications/designations</a:t>
            </a:r>
            <a:r>
              <a:rPr lang="en-US" baseline="0" dirty="0"/>
              <a:t> in 108 countries around the world (a</a:t>
            </a:r>
            <a:r>
              <a:rPr lang="en-US" dirty="0"/>
              <a:t>s of November 30, 2021).</a:t>
            </a:r>
          </a:p>
          <a:p>
            <a:endParaRPr lang="en-US" baseline="0" dirty="0"/>
          </a:p>
        </p:txBody>
      </p:sp>
    </p:spTree>
    <p:extLst>
      <p:ext uri="{BB962C8B-B14F-4D97-AF65-F5344CB8AC3E}">
        <p14:creationId xmlns:p14="http://schemas.microsoft.com/office/powerpoint/2010/main" val="900734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Headquartered in Indianapolis, IN, USA, the Board of Certified Safety Professionals (BCSP) is a not-for-profit corporation recognized as a leader in high-quality, accredited credentialing for safety, health, and environmental (SH&amp;E) practitioners. </a:t>
            </a:r>
          </a:p>
          <a:p>
            <a:endParaRPr lang="en-US" dirty="0">
              <a:solidFill>
                <a:srgbClr val="FF0000"/>
              </a:solidFill>
            </a:endParaRPr>
          </a:p>
          <a:p>
            <a:r>
              <a:rPr lang="en-US" dirty="0">
                <a:solidFill>
                  <a:srgbClr val="FF0000"/>
                </a:solidFill>
              </a:rPr>
              <a:t>BCSP currently offers 8 certifications and recently celebrated 50 years of excellence in safety credentialing. These certifications are designed to set and certify technical competency criteria for SH&amp;E practitioners worldwide. Together, we can create a safer world through safety, health, and environmental leadership. </a:t>
            </a:r>
          </a:p>
        </p:txBody>
      </p:sp>
    </p:spTree>
    <p:extLst>
      <p:ext uri="{BB962C8B-B14F-4D97-AF65-F5344CB8AC3E}">
        <p14:creationId xmlns:p14="http://schemas.microsoft.com/office/powerpoint/2010/main" val="4095621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cs typeface="Arial" panose="020B0604020202020204" pitchFamily="34" charset="0"/>
              </a:rPr>
              <a:t>STS and STSC are intended for leaders at all levels of an organization because all employees have responsibilities for a safe work environment. This certification is intended for executives, directors, managers, supervisors, superintendents, and employees. These individuals may not have safety as a primary duty, but their knowledge of safety practices ensures safer and healthier worksites, and their competency strengthens the foundation of safety in the organization. The STS sets standard baseline knowledge across the organization.</a:t>
            </a:r>
            <a:endParaRPr lang="en-US" sz="1200" dirty="0"/>
          </a:p>
          <a:p>
            <a:endParaRPr lang="en-US" dirty="0"/>
          </a:p>
        </p:txBody>
      </p:sp>
    </p:spTree>
    <p:extLst>
      <p:ext uri="{BB962C8B-B14F-4D97-AF65-F5344CB8AC3E}">
        <p14:creationId xmlns:p14="http://schemas.microsoft.com/office/powerpoint/2010/main" val="3958006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1969, the Board of Certified Safety Professionals (BCSP) has been setting and certifying the technical competency criteria for safety, health, and environmental practitioners.</a:t>
            </a:r>
          </a:p>
          <a:p>
            <a:endParaRPr lang="en-US" dirty="0"/>
          </a:p>
          <a:p>
            <a:r>
              <a:rPr lang="en-US" dirty="0"/>
              <a:t>In that time, many joined us as pioneers, improving safety practice by meeting the challenge of achieving and maintaining quality, accredited safety certification—The Gold Standard.</a:t>
            </a:r>
          </a:p>
          <a:p>
            <a:endParaRPr lang="en-US" dirty="0"/>
          </a:p>
          <a:p>
            <a:r>
              <a:rPr lang="en-US" dirty="0"/>
              <a:t>As BCSP begins the second half of our first century as an organization, what we have built has rewarded us with many new and exciting opportunities to advance safety. As we head into the future, we will ensure no one is left behind. BCSP will continue to create the path forward.</a:t>
            </a:r>
          </a:p>
          <a:p>
            <a:endParaRPr lang="en-US" dirty="0"/>
          </a:p>
          <a:p>
            <a:endParaRPr lang="en-US" dirty="0"/>
          </a:p>
        </p:txBody>
      </p:sp>
    </p:spTree>
    <p:extLst>
      <p:ext uri="{BB962C8B-B14F-4D97-AF65-F5344CB8AC3E}">
        <p14:creationId xmlns:p14="http://schemas.microsoft.com/office/powerpoint/2010/main" val="271192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mn-lt"/>
                <a:cs typeface="Arial" panose="020B0604020202020204" pitchFamily="34" charset="0"/>
              </a:rPr>
              <a:t>These organizations ensure that governance of BCSP includes broad representation from across the safety profession.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latin typeface="+mn-lt"/>
              <a:cs typeface="Arial" panose="020B0604020202020204" pitchFamily="34" charset="0"/>
            </a:endParaRPr>
          </a:p>
          <a:p>
            <a:pPr algn="l" fontAlgn="base"/>
            <a:r>
              <a:rPr lang="en-US" b="0" i="0" dirty="0">
                <a:solidFill>
                  <a:srgbClr val="212529"/>
                </a:solidFill>
                <a:effectLst/>
                <a:latin typeface="+mn-lt"/>
              </a:rPr>
              <a:t>Affiliated endorsing organizations nominate individuals to serve on the BCSP Board of Directors. These organizations do not provide funding or support to BCSP or its operations. They do provide their members with a variety of member services, including journals, conferences, continuing education courses, books, and many other valuable services for safety professionals.</a:t>
            </a:r>
          </a:p>
          <a:p>
            <a:pPr algn="l" fontAlgn="base"/>
            <a:endParaRPr lang="en-US" b="0" i="0" dirty="0">
              <a:solidFill>
                <a:srgbClr val="212529"/>
              </a:solidFill>
              <a:effectLst/>
              <a:latin typeface="+mn-lt"/>
            </a:endParaRPr>
          </a:p>
          <a:p>
            <a:pPr algn="l" fontAlgn="base"/>
            <a:r>
              <a:rPr lang="en-US" b="0" i="0" dirty="0">
                <a:solidFill>
                  <a:srgbClr val="212529"/>
                </a:solidFill>
                <a:effectLst/>
                <a:latin typeface="+mn-lt"/>
              </a:rPr>
              <a:t>The current affiliated endorsing organizations are listed along with the year in which they began their participation with BCSP. </a:t>
            </a:r>
            <a:endParaRPr lang="en-US" sz="1200" b="0" dirty="0">
              <a:latin typeface="+mn-lt"/>
              <a:cs typeface="Arial" panose="020B0604020202020204" pitchFamily="34" charset="0"/>
            </a:endParaRPr>
          </a:p>
          <a:p>
            <a:pPr marL="0" indent="0">
              <a:buFont typeface="Arial" panose="020B0604020202020204" pitchFamily="34" charset="0"/>
              <a:buNone/>
            </a:pPr>
            <a:endParaRPr lang="en-US" b="0" dirty="0">
              <a:latin typeface="+mn-lt"/>
            </a:endParaRPr>
          </a:p>
          <a:p>
            <a:endParaRPr lang="en-US" dirty="0">
              <a:latin typeface="+mn-lt"/>
            </a:endParaRPr>
          </a:p>
        </p:txBody>
      </p:sp>
    </p:spTree>
    <p:extLst>
      <p:ext uri="{BB962C8B-B14F-4D97-AF65-F5344CB8AC3E}">
        <p14:creationId xmlns:p14="http://schemas.microsoft.com/office/powerpoint/2010/main" val="3974498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CSP, SMS, ASP, OHST, and CHST available now.  $999 for 6 months access</a:t>
            </a:r>
          </a:p>
          <a:p>
            <a:r>
              <a:rPr lang="en-US" dirty="0"/>
              <a:t>Each training includes: 40+ subject areas, 1000+ questions</a:t>
            </a:r>
          </a:p>
          <a:p>
            <a:endParaRPr lang="en-US" dirty="0"/>
          </a:p>
          <a:p>
            <a:r>
              <a:rPr lang="en-US" dirty="0"/>
              <a:t>STS and STS available now. $499 for 6 months access.</a:t>
            </a:r>
          </a:p>
          <a:p>
            <a:r>
              <a:rPr lang="en-US" dirty="0"/>
              <a:t>Each training includes: 30+ subject areas, and 500+ questions </a:t>
            </a:r>
          </a:p>
          <a:p>
            <a:endParaRPr lang="en-US" dirty="0"/>
          </a:p>
          <a:p>
            <a:r>
              <a:rPr lang="en-US" dirty="0"/>
              <a:t>CIT available now. $699 for 6 months access.</a:t>
            </a:r>
          </a:p>
          <a:p>
            <a:r>
              <a:rPr lang="en-US" dirty="0"/>
              <a:t>Includes: 30+ subject areas, and 700+ questions</a:t>
            </a:r>
          </a:p>
          <a:p>
            <a:endParaRPr lang="en-US" dirty="0"/>
          </a:p>
          <a:p>
            <a:r>
              <a:rPr lang="en-US" dirty="0"/>
              <a:t>ASP + CSP </a:t>
            </a:r>
            <a:r>
              <a:rPr lang="en-US" dirty="0" err="1"/>
              <a:t>examCORE</a:t>
            </a:r>
            <a:r>
              <a:rPr lang="en-US" dirty="0"/>
              <a:t> Connect gives access to both training courses.  $1,899 for 9 months access.  Connect training includes: 40+ subject areas, 2,000+ questions</a:t>
            </a:r>
          </a:p>
        </p:txBody>
      </p:sp>
    </p:spTree>
    <p:extLst>
      <p:ext uri="{BB962C8B-B14F-4D97-AF65-F5344CB8AC3E}">
        <p14:creationId xmlns:p14="http://schemas.microsoft.com/office/powerpoint/2010/main" val="269765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leaders at any level.</a:t>
            </a:r>
          </a:p>
          <a:p>
            <a:r>
              <a:rPr lang="en-US" dirty="0"/>
              <a:t>Have safety responsibilities that are part of other work duties.</a:t>
            </a:r>
          </a:p>
          <a:p>
            <a:r>
              <a:rPr lang="en-US" dirty="0"/>
              <a:t>Have safety responsibilities that are adjunct, collateral, or ancillary to their job duties. Their main job duties are in a craft or trade, a technical specialty, supervision, management, or leadership. </a:t>
            </a:r>
          </a:p>
          <a:p>
            <a:r>
              <a:rPr lang="en-US" dirty="0"/>
              <a:t>Safety tasks often include monitoring for job hazards, helping ensure regulatory compliance, training employees in safety practices, performing safety documentation tasks, coordinating corrections for identified safety hazards within or among work groups, and communicating with safety specialists or management.</a:t>
            </a:r>
          </a:p>
          <a:p>
            <a:endParaRPr lang="en-US" dirty="0"/>
          </a:p>
        </p:txBody>
      </p:sp>
    </p:spTree>
    <p:extLst>
      <p:ext uri="{BB962C8B-B14F-4D97-AF65-F5344CB8AC3E}">
        <p14:creationId xmlns:p14="http://schemas.microsoft.com/office/powerpoint/2010/main" val="3934581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Difference between STS and STSC :</a:t>
            </a:r>
          </a:p>
          <a:p>
            <a:pPr marL="171450" indent="-171450">
              <a:buFont typeface="Arial" panose="020B0604020202020204" pitchFamily="34" charset="0"/>
              <a:buChar char="•"/>
            </a:pPr>
            <a:r>
              <a:rPr lang="en-US" dirty="0"/>
              <a:t>People who purse the STS generally work in transportation, utilities, and manufacturing. The program also includes workers in facility services, health care social assistants, administrative and support management, and maintenance. </a:t>
            </a:r>
          </a:p>
          <a:p>
            <a:pPr marL="171450" indent="-171450">
              <a:buFont typeface="Arial" panose="020B0604020202020204" pitchFamily="34" charset="0"/>
              <a:buChar char="•"/>
            </a:pPr>
            <a:r>
              <a:rPr lang="en-US" dirty="0"/>
              <a:t>STSC is intended for construction supervisors, managers, superintendents, forepersons, crew chiefs, and craftspeople who have responsibilities to maintain safe conditions and practices on construction job sites.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BCSP awards technician and supervisory SH&amp;E certifications that provide career paths for safety practitioners.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People at the technical level: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Typically have either considerable safety and health training through a series of courses, or have an associate degree or higher.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May have part-time or full-time safety and health responsibilities.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dirty="0"/>
              <a:t>For small companies, safety is often assigned to an employee who also has other job functions for the company or within a work unit.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They are making work site assessments to determine risk, identifying potential hazards and recommending controls, evaluating risks and hazard control measures, investigating accidents, maintaining and evaluating incident and loss records, and preparing emergency response plans.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Typically conduct safety, health and environmental training for employees.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People at the supervisory level: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Receive training through employer-sponsored or supported courses.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dirty="0"/>
              <a:t>This training typically extends beyond the safety of a particular craft or job function to more general safety or work places, conditions and practices.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Are often involved in safety and health activities by serving on department, plant, or union-safety committees.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Have responsibility for coworkers under their direct supervision. </a:t>
            </a:r>
          </a:p>
          <a:p>
            <a:endParaRPr lang="en-US" dirty="0"/>
          </a:p>
          <a:p>
            <a:r>
              <a:rPr lang="en-US" dirty="0"/>
              <a:t>As of September 30, 2020:</a:t>
            </a:r>
          </a:p>
          <a:p>
            <a:pPr marL="174708" indent="-174708">
              <a:buFontTx/>
              <a:buChar char="-"/>
            </a:pPr>
            <a:r>
              <a:rPr lang="en-US" dirty="0"/>
              <a:t>STS: 2,499</a:t>
            </a:r>
          </a:p>
          <a:p>
            <a:pPr marL="174708" indent="-174708">
              <a:buFontTx/>
              <a:buChar char="-"/>
            </a:pPr>
            <a:r>
              <a:rPr lang="en-US" dirty="0"/>
              <a:t>STSC: 7,112</a:t>
            </a:r>
          </a:p>
          <a:p>
            <a:pPr marL="0" indent="0">
              <a:buFontTx/>
              <a:buNone/>
            </a:pPr>
            <a:endParaRPr lang="en-US" dirty="0"/>
          </a:p>
          <a:p>
            <a:pPr marL="174708" indent="-174708">
              <a:buFontTx/>
              <a:buChar char="-"/>
            </a:pPr>
            <a:r>
              <a:rPr lang="en-US" dirty="0"/>
              <a:t>Only one other accredited certifications exist for SH&amp;E practitioners at the technologist, technician and supervisory levels through ANSI and ICE. </a:t>
            </a:r>
          </a:p>
          <a:p>
            <a:endParaRPr lang="en-US" dirty="0"/>
          </a:p>
          <a:p>
            <a:endParaRPr lang="en-US" dirty="0"/>
          </a:p>
        </p:txBody>
      </p:sp>
    </p:spTree>
    <p:extLst>
      <p:ext uri="{BB962C8B-B14F-4D97-AF65-F5344CB8AC3E}">
        <p14:creationId xmlns:p14="http://schemas.microsoft.com/office/powerpoint/2010/main" val="1028340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Companies with exceptional safety processes and proactive leadership fully understand that </a:t>
            </a:r>
            <a:r>
              <a:rPr lang="en-US" sz="1200" b="1" i="1" dirty="0"/>
              <a:t>SAFETY</a:t>
            </a:r>
            <a:r>
              <a:rPr lang="en-US" sz="1200" dirty="0"/>
              <a:t> is, has, and will always be a function of </a:t>
            </a:r>
            <a:r>
              <a:rPr lang="en-US" sz="1200" b="1" i="1" dirty="0">
                <a:solidFill>
                  <a:srgbClr val="000000"/>
                </a:solidFill>
              </a:rPr>
              <a:t>line</a:t>
            </a:r>
            <a:r>
              <a:rPr lang="en-US" sz="1200" b="1" dirty="0">
                <a:solidFill>
                  <a:srgbClr val="000000"/>
                </a:solidFill>
              </a:rPr>
              <a:t> </a:t>
            </a:r>
            <a:r>
              <a:rPr lang="en-US" sz="1200" b="1" i="1" dirty="0">
                <a:solidFill>
                  <a:srgbClr val="000000"/>
                </a:solidFill>
              </a:rPr>
              <a:t>management</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Safety Professionals it is our obligation and responsibility to use </a:t>
            </a:r>
            <a:r>
              <a:rPr lang="en-US" sz="1200" b="1" i="1" dirty="0">
                <a:solidFill>
                  <a:srgbClr val="000000"/>
                </a:solidFill>
              </a:rPr>
              <a:t>every available resource </a:t>
            </a:r>
            <a:r>
              <a:rPr lang="en-US" sz="1200" dirty="0"/>
              <a:t>to get our workers home safe each and every day.</a:t>
            </a:r>
          </a:p>
          <a:p>
            <a:endParaRPr lang="en-US" dirty="0"/>
          </a:p>
          <a:p>
            <a:endParaRPr lang="en-US" dirty="0"/>
          </a:p>
        </p:txBody>
      </p:sp>
    </p:spTree>
    <p:extLst>
      <p:ext uri="{BB962C8B-B14F-4D97-AF65-F5344CB8AC3E}">
        <p14:creationId xmlns:p14="http://schemas.microsoft.com/office/powerpoint/2010/main" val="1611817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Companies with exceptional safety processes and proactive leadership fully understand that </a:t>
            </a:r>
            <a:r>
              <a:rPr lang="en-US" sz="1200" b="1" i="1" dirty="0"/>
              <a:t>SAFETY</a:t>
            </a:r>
            <a:r>
              <a:rPr lang="en-US" sz="1200" dirty="0"/>
              <a:t> is, has, and will always be a function of </a:t>
            </a:r>
            <a:r>
              <a:rPr lang="en-US" sz="1200" b="1" i="1" dirty="0">
                <a:solidFill>
                  <a:srgbClr val="000000"/>
                </a:solidFill>
              </a:rPr>
              <a:t>line</a:t>
            </a:r>
            <a:r>
              <a:rPr lang="en-US" sz="1200" b="1" dirty="0">
                <a:solidFill>
                  <a:srgbClr val="000000"/>
                </a:solidFill>
              </a:rPr>
              <a:t> </a:t>
            </a:r>
            <a:r>
              <a:rPr lang="en-US" sz="1200" b="1" i="1" dirty="0">
                <a:solidFill>
                  <a:srgbClr val="000000"/>
                </a:solidFill>
              </a:rPr>
              <a:t>management</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Safety Professionals it is our obligation and responsibility to use </a:t>
            </a:r>
            <a:r>
              <a:rPr lang="en-US" sz="1200" b="1" i="1" dirty="0">
                <a:solidFill>
                  <a:srgbClr val="000000"/>
                </a:solidFill>
              </a:rPr>
              <a:t>every available resource </a:t>
            </a:r>
            <a:r>
              <a:rPr lang="en-US" sz="1200" dirty="0"/>
              <a:t>to get our workers home safe each and every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a:p>
            <a:endParaRPr lang="en-US" dirty="0"/>
          </a:p>
        </p:txBody>
      </p:sp>
    </p:spTree>
    <p:extLst>
      <p:ext uri="{BB962C8B-B14F-4D97-AF65-F5344CB8AC3E}">
        <p14:creationId xmlns:p14="http://schemas.microsoft.com/office/powerpoint/2010/main" val="2362183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4538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200" b="1" i="0" dirty="0">
                <a:solidFill>
                  <a:srgbClr val="212529"/>
                </a:solidFill>
                <a:effectLst/>
                <a:latin typeface="+mn-lt"/>
              </a:rPr>
              <a:t>Hiring Preferences and Salary Increases:</a:t>
            </a:r>
            <a:r>
              <a:rPr lang="en-US" sz="1200" b="0" i="0" dirty="0">
                <a:solidFill>
                  <a:srgbClr val="212529"/>
                </a:solidFill>
                <a:effectLst/>
                <a:latin typeface="+mn-lt"/>
              </a:rPr>
              <a:t> Advertisements for safety professionals often identify the CSP certification or other BCSP credentials as a desired or required qualification along with education and experience. Human resource managers and those hiring people for government positions depend on professional certification to ensure candidates have met minimum qualifications.</a:t>
            </a:r>
          </a:p>
          <a:p>
            <a:pPr algn="l" fontAlgn="base"/>
            <a:r>
              <a:rPr lang="en-US" sz="1200" b="1" i="0" dirty="0">
                <a:solidFill>
                  <a:srgbClr val="212529"/>
                </a:solidFill>
                <a:effectLst/>
                <a:latin typeface="+mn-lt"/>
              </a:rPr>
              <a:t>Enhance Your Self-Esteem:</a:t>
            </a:r>
            <a:r>
              <a:rPr lang="en-US" sz="1200" b="0" i="0" dirty="0">
                <a:solidFill>
                  <a:srgbClr val="212529"/>
                </a:solidFill>
                <a:effectLst/>
                <a:latin typeface="+mn-lt"/>
              </a:rPr>
              <a:t> The most frequent reported value derived from achieving a BCSP credential is increased self-esteem and personal satisfaction. Most newly-certified individuals report that achieving their certification increases their personal worth. A major factor is having met standards established by peers for professional safety practice. It indicates that you have risen above the competition because you have been evaluated by professional peers against those standards.</a:t>
            </a:r>
          </a:p>
          <a:p>
            <a:pPr algn="l" fontAlgn="base"/>
            <a:r>
              <a:rPr lang="en-US" sz="1200" b="1" i="0" dirty="0">
                <a:solidFill>
                  <a:srgbClr val="212529"/>
                </a:solidFill>
                <a:effectLst/>
                <a:latin typeface="+mn-lt"/>
              </a:rPr>
              <a:t>Share Your Knowledge for Professional Safety Practice:</a:t>
            </a:r>
            <a:r>
              <a:rPr lang="en-US" sz="1200" b="0" i="0" dirty="0">
                <a:solidFill>
                  <a:srgbClr val="212529"/>
                </a:solidFill>
                <a:effectLst/>
                <a:latin typeface="+mn-lt"/>
              </a:rPr>
              <a:t> Having achieved a certification shows you have mastered the core knowledge required for professional safety practice. The Safety Salary Survey shows that the certification process provided them with appropriate qualifications in the field. The certification did what it is intended to do - ensured the knowledge necessary for practice.</a:t>
            </a:r>
          </a:p>
          <a:p>
            <a:pPr algn="l" fontAlgn="base"/>
            <a:r>
              <a:rPr lang="en-US" sz="1200" b="1" i="0" dirty="0">
                <a:solidFill>
                  <a:srgbClr val="212529"/>
                </a:solidFill>
                <a:effectLst/>
                <a:latin typeface="+mn-lt"/>
              </a:rPr>
              <a:t>Gain an Advantage Over Your Peers:</a:t>
            </a:r>
            <a:r>
              <a:rPr lang="en-US" sz="1200" b="0" i="0" dirty="0">
                <a:solidFill>
                  <a:srgbClr val="212529"/>
                </a:solidFill>
                <a:effectLst/>
                <a:latin typeface="+mn-lt"/>
              </a:rPr>
              <a:t> Due to the high quality of BCSP credentials, as demonstrated by its compliance with national and/or internationally recognized standards for certification of persons, most holding a BCSP credential have created an edge for themselves. As recognition for BCSP credentials grow among employers, government agencies, peers, and the public; those holding one have a competitive advantage for safety positions and assignments.</a:t>
            </a:r>
          </a:p>
          <a:p>
            <a:pPr lvl="0"/>
            <a:endParaRPr lang="en-US" sz="1200" dirty="0"/>
          </a:p>
          <a:p>
            <a:pPr lvl="0"/>
            <a:r>
              <a:rPr lang="en-US" sz="1200" dirty="0"/>
              <a:t>Personal </a:t>
            </a:r>
            <a:r>
              <a:rPr lang="en-US" sz="1200" b="1" dirty="0"/>
              <a:t>accomplishment</a:t>
            </a:r>
          </a:p>
          <a:p>
            <a:pPr lvl="0"/>
            <a:r>
              <a:rPr lang="en-US" sz="1200" b="1" dirty="0"/>
              <a:t>Validation</a:t>
            </a:r>
            <a:r>
              <a:rPr lang="en-US" sz="1200" dirty="0"/>
              <a:t> of competency in safety management</a:t>
            </a:r>
          </a:p>
          <a:p>
            <a:pPr lvl="0"/>
            <a:r>
              <a:rPr lang="en-US" sz="1200" dirty="0"/>
              <a:t>Expands </a:t>
            </a:r>
            <a:r>
              <a:rPr lang="en-US" sz="1200" b="1" dirty="0"/>
              <a:t>opportunities</a:t>
            </a:r>
            <a:r>
              <a:rPr lang="en-US" sz="1200" dirty="0"/>
              <a:t> for qualified safety practitioners</a:t>
            </a:r>
          </a:p>
          <a:p>
            <a:pPr lvl="0"/>
            <a:r>
              <a:rPr lang="en-US" sz="1200" dirty="0"/>
              <a:t>More </a:t>
            </a:r>
            <a:r>
              <a:rPr lang="en-US" sz="1200" b="1" dirty="0"/>
              <a:t>competitive</a:t>
            </a:r>
            <a:r>
              <a:rPr lang="en-US" sz="1200" dirty="0"/>
              <a:t> in obtaining jobs, promotions</a:t>
            </a:r>
          </a:p>
          <a:p>
            <a:pPr lvl="0"/>
            <a:r>
              <a:rPr lang="en-US" sz="1200" b="1" dirty="0"/>
              <a:t>Recognizes</a:t>
            </a:r>
            <a:r>
              <a:rPr lang="en-US" sz="1200" dirty="0"/>
              <a:t> contributions of non full-time safety practitioners</a:t>
            </a:r>
          </a:p>
          <a:p>
            <a:pPr lvl="0"/>
            <a:r>
              <a:rPr lang="en-US" sz="1200" dirty="0"/>
              <a:t>Demonstrates that safety is </a:t>
            </a:r>
            <a:r>
              <a:rPr lang="en-US" sz="1200" i="1" dirty="0"/>
              <a:t>everybody’s</a:t>
            </a:r>
            <a:r>
              <a:rPr lang="en-US" sz="1200" dirty="0"/>
              <a:t> job</a:t>
            </a:r>
          </a:p>
          <a:p>
            <a:endParaRPr lang="en-US" dirty="0"/>
          </a:p>
          <a:p>
            <a:endParaRPr lang="en-US" dirty="0"/>
          </a:p>
          <a:p>
            <a:r>
              <a:rPr lang="en-US" dirty="0"/>
              <a:t>Certification also reflects an individuals:</a:t>
            </a:r>
          </a:p>
          <a:p>
            <a:r>
              <a:rPr lang="en-US" dirty="0"/>
              <a:t>	* Dedication to their colleagues’ safety</a:t>
            </a:r>
          </a:p>
          <a:p>
            <a:r>
              <a:rPr lang="en-US" dirty="0"/>
              <a:t>	* Responsibility as a leader</a:t>
            </a:r>
          </a:p>
          <a:p>
            <a:r>
              <a:rPr lang="en-US" dirty="0"/>
              <a:t>	* Desire for accountability</a:t>
            </a:r>
          </a:p>
          <a:p>
            <a:endParaRPr lang="en-US" dirty="0"/>
          </a:p>
          <a:p>
            <a:endParaRPr lang="en-US" dirty="0"/>
          </a:p>
          <a:p>
            <a:endParaRPr lang="en-US" dirty="0"/>
          </a:p>
        </p:txBody>
      </p:sp>
    </p:spTree>
    <p:extLst>
      <p:ext uri="{BB962C8B-B14F-4D97-AF65-F5344CB8AC3E}">
        <p14:creationId xmlns:p14="http://schemas.microsoft.com/office/powerpoint/2010/main" val="1759436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Achieving certification is important because it demonstrates your level of competency in the safety, health, and environmental (SH&amp;E) fields. Certifications advance safety professionalism, and they provide a competitive advantage for the certificate holder. It’s also important to remember that credentials like the ones BCSP offers demonstrate credibility in your chosen field, and they set the standard for safety that helps keep everyone safe in the workplace. A BCSP certification can also lead to better pay and job mobility, as possessing a greater knowledge base and having more experience can lead to better careers in safety.</a:t>
            </a:r>
          </a:p>
          <a:p>
            <a:endParaRPr lang="en-US" dirty="0"/>
          </a:p>
          <a:p>
            <a:endParaRPr lang="en-US" dirty="0"/>
          </a:p>
        </p:txBody>
      </p:sp>
    </p:spTree>
    <p:extLst>
      <p:ext uri="{BB962C8B-B14F-4D97-AF65-F5344CB8AC3E}">
        <p14:creationId xmlns:p14="http://schemas.microsoft.com/office/powerpoint/2010/main" val="40772003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alpha val="932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80DD67-2F9E-4515-A8AB-E295E71D1A19}"/>
              </a:ext>
            </a:extLst>
          </p:cNvPr>
          <p:cNvSpPr/>
          <p:nvPr userDrawn="1"/>
        </p:nvSpPr>
        <p:spPr>
          <a:xfrm>
            <a:off x="0" y="0"/>
            <a:ext cx="12192000" cy="6858000"/>
          </a:xfrm>
          <a:prstGeom prst="rect">
            <a:avLst/>
          </a:prstGeom>
          <a:solidFill>
            <a:srgbClr val="144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 square&#10;&#10;Description automatically generated">
            <a:extLst>
              <a:ext uri="{FF2B5EF4-FFF2-40B4-BE49-F238E27FC236}">
                <a16:creationId xmlns:a16="http://schemas.microsoft.com/office/drawing/2014/main" id="{FC14FFE9-5BFF-4B46-8A78-DFA3671AC6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223" t="12793" b="12844"/>
          <a:stretch/>
        </p:blipFill>
        <p:spPr>
          <a:xfrm>
            <a:off x="-1" y="-1"/>
            <a:ext cx="6688685" cy="685330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144A848A-778E-4323-BF8C-3A35D210A1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68403" y="6223255"/>
            <a:ext cx="3283444" cy="440635"/>
          </a:xfrm>
          <a:prstGeom prst="rect">
            <a:avLst/>
          </a:prstGeom>
        </p:spPr>
      </p:pic>
      <p:sp>
        <p:nvSpPr>
          <p:cNvPr id="33" name="Text Placeholder 32">
            <a:extLst>
              <a:ext uri="{FF2B5EF4-FFF2-40B4-BE49-F238E27FC236}">
                <a16:creationId xmlns:a16="http://schemas.microsoft.com/office/drawing/2014/main" id="{FA266CB6-BC29-4980-9C01-35C457269109}"/>
              </a:ext>
            </a:extLst>
          </p:cNvPr>
          <p:cNvSpPr>
            <a:spLocks noGrp="1"/>
          </p:cNvSpPr>
          <p:nvPr>
            <p:ph type="body" sz="quarter" idx="12" hasCustomPrompt="1"/>
          </p:nvPr>
        </p:nvSpPr>
        <p:spPr>
          <a:xfrm>
            <a:off x="573088" y="4799013"/>
            <a:ext cx="6113462" cy="1162050"/>
          </a:xfrm>
          <a:prstGeom prst="rect">
            <a:avLst/>
          </a:prstGeo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Museo Sans 700" panose="02000000000000000000" pitchFamily="50" charset="0"/>
              </a:defRPr>
            </a:lvl2pPr>
            <a:lvl3pPr marL="914400" indent="0">
              <a:buNone/>
              <a:defRPr sz="1400">
                <a:solidFill>
                  <a:schemeClr val="bg1"/>
                </a:solidFill>
                <a:latin typeface="Museo Sans 700" panose="02000000000000000000" pitchFamily="50" charset="0"/>
              </a:defRPr>
            </a:lvl3pPr>
            <a:lvl4pPr marL="1371600" indent="0">
              <a:buNone/>
              <a:defRPr sz="1400">
                <a:solidFill>
                  <a:schemeClr val="bg1"/>
                </a:solidFill>
                <a:latin typeface="Museo Sans 700" panose="02000000000000000000" pitchFamily="50" charset="0"/>
              </a:defRPr>
            </a:lvl4pPr>
            <a:lvl5pPr marL="1828800" indent="0">
              <a:buNone/>
              <a:defRPr sz="1400">
                <a:solidFill>
                  <a:schemeClr val="bg1"/>
                </a:solidFill>
                <a:latin typeface="Museo Sans 700" panose="02000000000000000000" pitchFamily="50" charset="0"/>
              </a:defRPr>
            </a:lvl5pPr>
          </a:lstStyle>
          <a:p>
            <a:pPr lvl="0"/>
            <a:r>
              <a:rPr lang="en-US" dirty="0"/>
              <a:t>Presenter:</a:t>
            </a:r>
          </a:p>
          <a:p>
            <a:pPr lvl="0"/>
            <a:r>
              <a:rPr lang="en-US" dirty="0"/>
              <a:t>Title:</a:t>
            </a:r>
          </a:p>
          <a:p>
            <a:pPr lvl="0"/>
            <a:r>
              <a:rPr lang="en-US" dirty="0"/>
              <a:t>Company:</a:t>
            </a:r>
          </a:p>
        </p:txBody>
      </p:sp>
      <p:sp>
        <p:nvSpPr>
          <p:cNvPr id="34" name="Oval 33">
            <a:extLst>
              <a:ext uri="{FF2B5EF4-FFF2-40B4-BE49-F238E27FC236}">
                <a16:creationId xmlns:a16="http://schemas.microsoft.com/office/drawing/2014/main" id="{F24D4ED6-600D-4B69-A0D7-36D3C2AFDDA3}"/>
              </a:ext>
            </a:extLst>
          </p:cNvPr>
          <p:cNvSpPr/>
          <p:nvPr userDrawn="1"/>
        </p:nvSpPr>
        <p:spPr>
          <a:xfrm>
            <a:off x="352828" y="1343682"/>
            <a:ext cx="1062471" cy="10624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2F56FB54-7A1E-412D-AD0B-59E917ACDE04}"/>
              </a:ext>
            </a:extLst>
          </p:cNvPr>
          <p:cNvSpPr>
            <a:spLocks noGrp="1"/>
          </p:cNvSpPr>
          <p:nvPr>
            <p:ph type="body" sz="quarter" idx="10"/>
          </p:nvPr>
        </p:nvSpPr>
        <p:spPr>
          <a:xfrm>
            <a:off x="495300" y="1440549"/>
            <a:ext cx="11148060" cy="2963518"/>
          </a:xfrm>
          <a:prstGeom prst="rect">
            <a:avLst/>
          </a:prstGeom>
        </p:spPr>
        <p:txBody>
          <a:bodyPr>
            <a:normAutofit/>
          </a:bodyPr>
          <a:lstStyle>
            <a:lvl1pPr marL="0" indent="0">
              <a:buNone/>
              <a:defRPr sz="7200" b="1">
                <a:solidFill>
                  <a:schemeClr val="bg1"/>
                </a:solidFill>
                <a:latin typeface="Arial" panose="020B0604020202020204" pitchFamily="34" charset="0"/>
                <a:cs typeface="Arial" panose="020B0604020202020204" pitchFamily="34" charset="0"/>
              </a:defRPr>
            </a:lvl1pPr>
          </a:lstStyle>
          <a:p>
            <a:pPr lvl="0"/>
            <a:r>
              <a:rPr lang="en-US" dirty="0"/>
              <a:t>Click to edit Master </a:t>
            </a:r>
          </a:p>
          <a:p>
            <a:pPr lvl="0"/>
            <a:r>
              <a:rPr lang="en-US" dirty="0"/>
              <a:t>text styles</a:t>
            </a:r>
          </a:p>
        </p:txBody>
      </p:sp>
      <p:sp>
        <p:nvSpPr>
          <p:cNvPr id="36" name="TextBox 35">
            <a:extLst>
              <a:ext uri="{FF2B5EF4-FFF2-40B4-BE49-F238E27FC236}">
                <a16:creationId xmlns:a16="http://schemas.microsoft.com/office/drawing/2014/main" id="{25CAE460-43F7-49CD-B54D-AB09E03F7A2B}"/>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V.2022.01.01 | Board of Certified Safety Professionals | BCSP.ORG</a:t>
            </a:r>
          </a:p>
        </p:txBody>
      </p:sp>
    </p:spTree>
    <p:extLst>
      <p:ext uri="{BB962C8B-B14F-4D97-AF65-F5344CB8AC3E}">
        <p14:creationId xmlns:p14="http://schemas.microsoft.com/office/powerpoint/2010/main" val="38905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y Blank">
    <p:bg>
      <p:bgPr>
        <a:solidFill>
          <a:srgbClr val="66666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396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Grey Text">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0" name="Picture 9">
            <a:extLst>
              <a:ext uri="{FF2B5EF4-FFF2-40B4-BE49-F238E27FC236}">
                <a16:creationId xmlns:a16="http://schemas.microsoft.com/office/drawing/2014/main" id="{CD5CC58D-4335-48EE-A40C-8A6E2C4CA894}"/>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8" name="Text Placeholder 16">
            <a:extLst>
              <a:ext uri="{FF2B5EF4-FFF2-40B4-BE49-F238E27FC236}">
                <a16:creationId xmlns:a16="http://schemas.microsoft.com/office/drawing/2014/main" id="{08D5C470-ED5C-4536-B609-D4933C7F2552}"/>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377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Grey_Two Column">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2" name="Picture 11">
            <a:extLst>
              <a:ext uri="{FF2B5EF4-FFF2-40B4-BE49-F238E27FC236}">
                <a16:creationId xmlns:a16="http://schemas.microsoft.com/office/drawing/2014/main" id="{45D2DCE5-036B-4464-BEF1-9FAF10DAC449}"/>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13" name="Text Placeholder 16">
            <a:extLst>
              <a:ext uri="{FF2B5EF4-FFF2-40B4-BE49-F238E27FC236}">
                <a16:creationId xmlns:a16="http://schemas.microsoft.com/office/drawing/2014/main" id="{F4DAB8DF-AD53-4866-9B4E-BF4B97A3A6F9}"/>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6">
            <a:extLst>
              <a:ext uri="{FF2B5EF4-FFF2-40B4-BE49-F238E27FC236}">
                <a16:creationId xmlns:a16="http://schemas.microsoft.com/office/drawing/2014/main" id="{3059BC32-663E-457F-BB28-3657F3B78BAA}"/>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1243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Grey Blank">
    <p:bg>
      <p:bgPr>
        <a:solidFill>
          <a:schemeClr val="tx1">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666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_Text">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3AEAA38-DA7F-47C9-AA72-136B8EEB5E9C}"/>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DC2CF92D-51C5-457B-908C-680E7653CB76}"/>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4" name="Picture 13">
            <a:extLst>
              <a:ext uri="{FF2B5EF4-FFF2-40B4-BE49-F238E27FC236}">
                <a16:creationId xmlns:a16="http://schemas.microsoft.com/office/drawing/2014/main" id="{B7C5DCCE-07BD-479B-96C0-6F70EA709D7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17" name="Text Placeholder 16">
            <a:extLst>
              <a:ext uri="{FF2B5EF4-FFF2-40B4-BE49-F238E27FC236}">
                <a16:creationId xmlns:a16="http://schemas.microsoft.com/office/drawing/2014/main" id="{C00968FA-131F-4501-957A-62A7C65A9C18}"/>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7898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_Two Column">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FEDA3BD-2385-4C42-B178-B24E0BA83AB4}"/>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7974B753-8073-4919-ACCA-DF2B5D732AC5}"/>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BCC2B96-57B9-468D-8BE7-D0AA774F65E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F0D0DE67-EF20-49EC-832F-DDA3B64730AF}"/>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6">
            <a:extLst>
              <a:ext uri="{FF2B5EF4-FFF2-40B4-BE49-F238E27FC236}">
                <a16:creationId xmlns:a16="http://schemas.microsoft.com/office/drawing/2014/main" id="{3AE2319B-A7E5-4117-9EE0-D1C723CFC237}"/>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1093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137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Text">
    <p:bg>
      <p:bgPr>
        <a:solidFill>
          <a:srgbClr val="144B8E"/>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6EB4DFD-72DE-4153-8FDD-5000F0CD5201}"/>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DAE2A3EC-FA59-491F-B5AF-AA70DD255BD0}"/>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9341BC5-5437-4B45-81B3-A3D677ABE07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3070BE09-68D7-409D-8D64-B578CE25440A}"/>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2CFAB701-B71B-B543-BDC9-0391E5265A25}"/>
              </a:ext>
            </a:extLst>
          </p:cNvPr>
          <p:cNvSpPr txBox="1"/>
          <p:nvPr userDrawn="1"/>
        </p:nvSpPr>
        <p:spPr>
          <a:xfrm>
            <a:off x="-130629" y="-65314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6342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_Two Column">
    <p:bg>
      <p:bgPr>
        <a:solidFill>
          <a:srgbClr val="144B8E"/>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392C57A-4B48-4188-9964-9ABEDF749D88}"/>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D2E99037-5728-435D-BFE5-C64B0B2B3049}"/>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95A5BEA8-F4FD-4FBE-BF8B-CFA30DE95355}"/>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9" name="Text Placeholder 16">
            <a:extLst>
              <a:ext uri="{FF2B5EF4-FFF2-40B4-BE49-F238E27FC236}">
                <a16:creationId xmlns:a16="http://schemas.microsoft.com/office/drawing/2014/main" id="{ED530C8F-B098-4300-9708-DDDFBC0BF863}"/>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FBDFA456-3EAB-496F-844A-0B2B83BE2011}"/>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006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Blank">
    <p:bg>
      <p:bgPr>
        <a:solidFill>
          <a:srgbClr val="144B8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116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Text">
    <p:bg>
      <p:bgPr>
        <a:solidFill>
          <a:srgbClr val="666666"/>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43B0B48-E0EF-425A-A2A6-9C8432BF870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Text Placeholder 16">
            <a:extLst>
              <a:ext uri="{FF2B5EF4-FFF2-40B4-BE49-F238E27FC236}">
                <a16:creationId xmlns:a16="http://schemas.microsoft.com/office/drawing/2014/main" id="{1D7142BC-B7A2-4FBB-B6FB-465AE69E5A80}"/>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0597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y_Two Column">
    <p:bg>
      <p:bgPr>
        <a:solidFill>
          <a:srgbClr val="666666"/>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E5F2F8-D458-455F-B47B-977436E08230}"/>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Text Placeholder 16">
            <a:extLst>
              <a:ext uri="{FF2B5EF4-FFF2-40B4-BE49-F238E27FC236}">
                <a16:creationId xmlns:a16="http://schemas.microsoft.com/office/drawing/2014/main" id="{88716255-BDAD-4174-BF40-00BC37501355}"/>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A1FD60F6-9DAA-4889-A934-64F92E8681D2}"/>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540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9A5848-C4A6-4D33-9FF3-432ACE43F052}"/>
              </a:ext>
            </a:extLst>
          </p:cNvPr>
          <p:cNvSpPr/>
          <p:nvPr userDrawn="1"/>
        </p:nvSpPr>
        <p:spPr>
          <a:xfrm>
            <a:off x="0" y="6282047"/>
            <a:ext cx="12192000" cy="57595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873DEC-C52B-4612-B8BE-01C16688C9D0}"/>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V.2022.01.01 | Board of Certified Safety Professionals | BCSP.ORG</a:t>
            </a:r>
          </a:p>
        </p:txBody>
      </p:sp>
      <p:pic>
        <p:nvPicPr>
          <p:cNvPr id="14" name="Picture 13">
            <a:extLst>
              <a:ext uri="{FF2B5EF4-FFF2-40B4-BE49-F238E27FC236}">
                <a16:creationId xmlns:a16="http://schemas.microsoft.com/office/drawing/2014/main" id="{4EC2E63B-010C-48F8-839E-965C3F67CDA4}"/>
              </a:ext>
            </a:extLst>
          </p:cNvPr>
          <p:cNvPicPr>
            <a:picLocks noChangeAspect="1"/>
          </p:cNvPicPr>
          <p:nvPr userDrawn="1"/>
        </p:nvPicPr>
        <p:blipFill rotWithShape="1">
          <a:blip r:embed="rId15" cstate="email">
            <a:alphaModFix amt="54000"/>
            <a:extLst>
              <a:ext uri="{28A0092B-C50C-407E-A947-70E740481C1C}">
                <a14:useLocalDpi xmlns:a14="http://schemas.microsoft.com/office/drawing/2010/main"/>
              </a:ext>
            </a:extLst>
          </a:blip>
          <a:srcRect/>
          <a:stretch/>
        </p:blipFill>
        <p:spPr>
          <a:xfrm>
            <a:off x="-1" y="6403310"/>
            <a:ext cx="9646807" cy="238768"/>
          </a:xfrm>
          <a:prstGeom prst="rect">
            <a:avLst/>
          </a:prstGeom>
          <a:effectLst/>
        </p:spPr>
      </p:pic>
      <p:pic>
        <p:nvPicPr>
          <p:cNvPr id="15" name="Picture 14" descr="A picture containing text&#10;&#10;Description automatically generated">
            <a:extLst>
              <a:ext uri="{FF2B5EF4-FFF2-40B4-BE49-F238E27FC236}">
                <a16:creationId xmlns:a16="http://schemas.microsoft.com/office/drawing/2014/main" id="{A94256BB-F81F-4EA6-8230-3EEB7675F3AD}"/>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9696988" y="6373754"/>
            <a:ext cx="2354858" cy="316020"/>
          </a:xfrm>
          <a:prstGeom prst="rect">
            <a:avLst/>
          </a:prstGeom>
        </p:spPr>
      </p:pic>
    </p:spTree>
    <p:extLst>
      <p:ext uri="{BB962C8B-B14F-4D97-AF65-F5344CB8AC3E}">
        <p14:creationId xmlns:p14="http://schemas.microsoft.com/office/powerpoint/2010/main" val="45691787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bcsp.org/About/STS-Sponsorship-Program"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bcsp.org/About/BCSP-Partners/STS-STSC-Sponsor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hyperlink" Target="http://www.vue.com/bcsp/"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video" Target="https://www.youtube.com/embed/DeouM0xTvlw?start=2&amp;feature=oembed" TargetMode="Externa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BBAF34-136D-4E9F-8B21-8B509EA53A81}"/>
              </a:ext>
            </a:extLst>
          </p:cNvPr>
          <p:cNvSpPr>
            <a:spLocks noGrp="1"/>
          </p:cNvSpPr>
          <p:nvPr>
            <p:ph type="body" sz="quarter" idx="12"/>
          </p:nvPr>
        </p:nvSpPr>
        <p:spPr/>
        <p:txBody>
          <a:bodyPr/>
          <a:lstStyle/>
          <a:p>
            <a:r>
              <a:rPr lang="en-US" dirty="0"/>
              <a:t>Presenter:</a:t>
            </a:r>
          </a:p>
          <a:p>
            <a:r>
              <a:rPr lang="en-US" dirty="0"/>
              <a:t>Title:</a:t>
            </a:r>
          </a:p>
          <a:p>
            <a:r>
              <a:rPr lang="en-US" dirty="0"/>
              <a:t>Company:</a:t>
            </a:r>
          </a:p>
          <a:p>
            <a:endParaRPr lang="en-US" dirty="0"/>
          </a:p>
        </p:txBody>
      </p:sp>
      <p:sp>
        <p:nvSpPr>
          <p:cNvPr id="4" name="Text Placeholder 2">
            <a:extLst>
              <a:ext uri="{FF2B5EF4-FFF2-40B4-BE49-F238E27FC236}">
                <a16:creationId xmlns:a16="http://schemas.microsoft.com/office/drawing/2014/main" id="{44FCE0F6-7718-4A73-B35E-6A524408D982}"/>
              </a:ext>
            </a:extLst>
          </p:cNvPr>
          <p:cNvSpPr>
            <a:spLocks noGrp="1"/>
          </p:cNvSpPr>
          <p:nvPr>
            <p:ph type="body" sz="quarter" idx="10"/>
          </p:nvPr>
        </p:nvSpPr>
        <p:spPr/>
        <p:txBody>
          <a:bodyPr>
            <a:normAutofit fontScale="92500" lnSpcReduction="10000"/>
          </a:bodyPr>
          <a:lstStyle/>
          <a:p>
            <a:r>
              <a:rPr lang="en-US" dirty="0"/>
              <a:t>Safety Trained </a:t>
            </a:r>
          </a:p>
          <a:p>
            <a:r>
              <a:rPr lang="en-US" dirty="0"/>
              <a:t>Supervisor Certifications: </a:t>
            </a:r>
            <a:br>
              <a:rPr lang="en-US" dirty="0"/>
            </a:br>
            <a:r>
              <a:rPr lang="en-US" dirty="0"/>
              <a:t>STS and STSC</a:t>
            </a:r>
          </a:p>
        </p:txBody>
      </p:sp>
      <p:pic>
        <p:nvPicPr>
          <p:cNvPr id="5" name="Picture 4">
            <a:extLst>
              <a:ext uri="{FF2B5EF4-FFF2-40B4-BE49-F238E27FC236}">
                <a16:creationId xmlns:a16="http://schemas.microsoft.com/office/drawing/2014/main" id="{D2999DC8-1974-4F8A-A2A6-117FE6DE4CA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361188" y="4863130"/>
            <a:ext cx="2439853" cy="1097933"/>
          </a:xfrm>
          <a:prstGeom prst="rect">
            <a:avLst/>
          </a:prstGeom>
        </p:spPr>
      </p:pic>
      <p:pic>
        <p:nvPicPr>
          <p:cNvPr id="6" name="Picture 5">
            <a:extLst>
              <a:ext uri="{FF2B5EF4-FFF2-40B4-BE49-F238E27FC236}">
                <a16:creationId xmlns:a16="http://schemas.microsoft.com/office/drawing/2014/main" id="{C6201FB7-588C-435F-B950-F1BB55F49FD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178200" y="4900543"/>
            <a:ext cx="2829943" cy="1033816"/>
          </a:xfrm>
          <a:prstGeom prst="rect">
            <a:avLst/>
          </a:prstGeom>
        </p:spPr>
      </p:pic>
    </p:spTree>
    <p:extLst>
      <p:ext uri="{BB962C8B-B14F-4D97-AF65-F5344CB8AC3E}">
        <p14:creationId xmlns:p14="http://schemas.microsoft.com/office/powerpoint/2010/main" val="14507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6F958A59-6009-A849-8932-8FBF86B9B6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56832" y="0"/>
            <a:ext cx="5535167" cy="6284422"/>
          </a:xfrm>
          <a:prstGeom prst="rect">
            <a:avLst/>
          </a:prstGeom>
        </p:spPr>
      </p:pic>
      <p:sp>
        <p:nvSpPr>
          <p:cNvPr id="3" name="Rectangle 2">
            <a:extLst>
              <a:ext uri="{FF2B5EF4-FFF2-40B4-BE49-F238E27FC236}">
                <a16:creationId xmlns:a16="http://schemas.microsoft.com/office/drawing/2014/main" id="{A0CA6B81-0377-6742-80E0-8F6AA4E7177F}"/>
              </a:ext>
            </a:extLst>
          </p:cNvPr>
          <p:cNvSpPr/>
          <p:nvPr/>
        </p:nvSpPr>
        <p:spPr>
          <a:xfrm>
            <a:off x="1" y="0"/>
            <a:ext cx="6656831" cy="6284421"/>
          </a:xfrm>
          <a:prstGeom prst="rect">
            <a:avLst/>
          </a:prstGeom>
          <a:solidFill>
            <a:srgbClr val="108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E6E2D5D-F1D2-CA44-8E4F-DAFFF555FF69}"/>
              </a:ext>
            </a:extLst>
          </p:cNvPr>
          <p:cNvSpPr txBox="1">
            <a:spLocks/>
          </p:cNvSpPr>
          <p:nvPr/>
        </p:nvSpPr>
        <p:spPr>
          <a:xfrm>
            <a:off x="0" y="182880"/>
            <a:ext cx="6656832" cy="62844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pPr algn="ctr">
              <a:lnSpc>
                <a:spcPct val="120000"/>
              </a:lnSpc>
            </a:pPr>
            <a:r>
              <a:rPr lang="en-US" sz="3100" b="0" dirty="0">
                <a:solidFill>
                  <a:schemeClr val="bg1"/>
                </a:solidFill>
              </a:rPr>
              <a:t>Companies that strive </a:t>
            </a:r>
            <a:br>
              <a:rPr lang="en-US" sz="3100" b="0" dirty="0">
                <a:solidFill>
                  <a:schemeClr val="bg1"/>
                </a:solidFill>
              </a:rPr>
            </a:br>
            <a:r>
              <a:rPr lang="en-US" sz="3100" b="0" dirty="0">
                <a:solidFill>
                  <a:schemeClr val="bg1"/>
                </a:solidFill>
              </a:rPr>
              <a:t>for and sustain </a:t>
            </a:r>
            <a:br>
              <a:rPr lang="en-US" sz="3100" b="0" dirty="0">
                <a:solidFill>
                  <a:schemeClr val="bg1"/>
                </a:solidFill>
              </a:rPr>
            </a:br>
            <a:r>
              <a:rPr lang="en-US" sz="3100" dirty="0">
                <a:solidFill>
                  <a:srgbClr val="FFFF00"/>
                </a:solidFill>
              </a:rPr>
              <a:t>SAFETY EXCELLENCE </a:t>
            </a:r>
            <a:br>
              <a:rPr lang="en-US" sz="3100" b="0" dirty="0">
                <a:solidFill>
                  <a:schemeClr val="bg1"/>
                </a:solidFill>
              </a:rPr>
            </a:br>
            <a:r>
              <a:rPr lang="en-US" sz="3100" b="0" dirty="0">
                <a:solidFill>
                  <a:schemeClr val="bg1"/>
                </a:solidFill>
              </a:rPr>
              <a:t>understand that front line </a:t>
            </a:r>
            <a:br>
              <a:rPr lang="en-US" sz="3100" b="0" dirty="0">
                <a:solidFill>
                  <a:schemeClr val="bg1"/>
                </a:solidFill>
              </a:rPr>
            </a:br>
            <a:r>
              <a:rPr lang="en-US" sz="3100" b="0" dirty="0">
                <a:solidFill>
                  <a:schemeClr val="bg1"/>
                </a:solidFill>
              </a:rPr>
              <a:t>supervisors are an </a:t>
            </a:r>
            <a:br>
              <a:rPr lang="en-US" sz="3100" b="0" dirty="0">
                <a:solidFill>
                  <a:schemeClr val="bg1"/>
                </a:solidFill>
              </a:rPr>
            </a:br>
            <a:r>
              <a:rPr lang="en-US" sz="3100" dirty="0">
                <a:solidFill>
                  <a:srgbClr val="FFFF00"/>
                </a:solidFill>
              </a:rPr>
              <a:t>ACTIVE &amp; CRITICAL </a:t>
            </a:r>
            <a:br>
              <a:rPr lang="en-US" sz="3100" b="0" dirty="0">
                <a:solidFill>
                  <a:schemeClr val="bg1"/>
                </a:solidFill>
              </a:rPr>
            </a:br>
            <a:r>
              <a:rPr lang="en-US" sz="3100" b="0" dirty="0">
                <a:solidFill>
                  <a:schemeClr val="bg1"/>
                </a:solidFill>
              </a:rPr>
              <a:t>part of a successful </a:t>
            </a:r>
            <a:br>
              <a:rPr lang="en-US" sz="3100" b="0" dirty="0">
                <a:solidFill>
                  <a:schemeClr val="bg1"/>
                </a:solidFill>
              </a:rPr>
            </a:br>
            <a:r>
              <a:rPr lang="en-US" sz="3100" b="0" dirty="0">
                <a:solidFill>
                  <a:schemeClr val="bg1"/>
                </a:solidFill>
              </a:rPr>
              <a:t>safety process.</a:t>
            </a:r>
            <a:br>
              <a:rPr lang="en-US" sz="2800" b="0" dirty="0">
                <a:solidFill>
                  <a:schemeClr val="bg1"/>
                </a:solidFill>
              </a:rPr>
            </a:br>
            <a:endParaRPr lang="en-US" sz="2800" b="0" dirty="0">
              <a:solidFill>
                <a:schemeClr val="bg1"/>
              </a:solidFill>
            </a:endParaRPr>
          </a:p>
        </p:txBody>
      </p:sp>
      <p:pic>
        <p:nvPicPr>
          <p:cNvPr id="5" name="Picture 4">
            <a:extLst>
              <a:ext uri="{FF2B5EF4-FFF2-40B4-BE49-F238E27FC236}">
                <a16:creationId xmlns:a16="http://schemas.microsoft.com/office/drawing/2014/main" id="{0F2EBD98-ED13-744D-B983-C16B1ABE0F0F}"/>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t="-1437"/>
          <a:stretch/>
        </p:blipFill>
        <p:spPr>
          <a:xfrm>
            <a:off x="0" y="0"/>
            <a:ext cx="6656832" cy="821540"/>
          </a:xfrm>
          <a:prstGeom prst="rect">
            <a:avLst/>
          </a:prstGeom>
          <a:effectLst/>
        </p:spPr>
      </p:pic>
      <p:pic>
        <p:nvPicPr>
          <p:cNvPr id="7" name="Picture 6">
            <a:extLst>
              <a:ext uri="{FF2B5EF4-FFF2-40B4-BE49-F238E27FC236}">
                <a16:creationId xmlns:a16="http://schemas.microsoft.com/office/drawing/2014/main" id="{7855AC66-09DE-DC43-8B7C-1D861ECCCE77}"/>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t="-1437"/>
          <a:stretch/>
        </p:blipFill>
        <p:spPr>
          <a:xfrm>
            <a:off x="0" y="5469467"/>
            <a:ext cx="6656832" cy="821540"/>
          </a:xfrm>
          <a:prstGeom prst="rect">
            <a:avLst/>
          </a:prstGeom>
          <a:effectLst/>
        </p:spPr>
      </p:pic>
    </p:spTree>
    <p:extLst>
      <p:ext uri="{BB962C8B-B14F-4D97-AF65-F5344CB8AC3E}">
        <p14:creationId xmlns:p14="http://schemas.microsoft.com/office/powerpoint/2010/main" val="1689272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44DDEC-5662-F14A-BB35-3D93E674AD33}"/>
              </a:ext>
            </a:extLst>
          </p:cNvPr>
          <p:cNvSpPr/>
          <p:nvPr/>
        </p:nvSpPr>
        <p:spPr>
          <a:xfrm>
            <a:off x="0" y="2366266"/>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4605DF5-D763-4A43-B6F6-E3D10E4502B6}"/>
              </a:ext>
            </a:extLst>
          </p:cNvPr>
          <p:cNvSpPr/>
          <p:nvPr/>
        </p:nvSpPr>
        <p:spPr>
          <a:xfrm>
            <a:off x="0" y="2925824"/>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DBDAC9-5BE9-5040-A32A-4E2DC9E645B0}"/>
              </a:ext>
            </a:extLst>
          </p:cNvPr>
          <p:cNvSpPr/>
          <p:nvPr/>
        </p:nvSpPr>
        <p:spPr>
          <a:xfrm>
            <a:off x="0" y="3485382"/>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19E1A75-FDE3-5C44-9028-3A03D7C16C40}"/>
              </a:ext>
            </a:extLst>
          </p:cNvPr>
          <p:cNvSpPr/>
          <p:nvPr/>
        </p:nvSpPr>
        <p:spPr>
          <a:xfrm>
            <a:off x="0" y="4058588"/>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5C3CD00-15DC-564C-85AB-5EC819298A7D}"/>
              </a:ext>
            </a:extLst>
          </p:cNvPr>
          <p:cNvSpPr/>
          <p:nvPr/>
        </p:nvSpPr>
        <p:spPr>
          <a:xfrm>
            <a:off x="0" y="4631794"/>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DE48B2E-5559-7347-AAD2-B4F84D053278}"/>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442E484B-B750-7443-88D6-99A39E4F619F}"/>
              </a:ext>
            </a:extLst>
          </p:cNvPr>
          <p:cNvSpPr txBox="1">
            <a:spLocks/>
          </p:cNvSpPr>
          <p:nvPr/>
        </p:nvSpPr>
        <p:spPr>
          <a:xfrm>
            <a:off x="639766" y="2366266"/>
            <a:ext cx="1051559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400"/>
              </a:spcAft>
              <a:buNone/>
            </a:pPr>
            <a:r>
              <a:rPr lang="en-US" b="1" dirty="0">
                <a:latin typeface="Arial" panose="020B0604020202020204" pitchFamily="34" charset="0"/>
                <a:cs typeface="Arial" panose="020B0604020202020204" pitchFamily="34" charset="0"/>
              </a:rPr>
              <a:t>ACCOMPLISHMENT</a:t>
            </a:r>
          </a:p>
          <a:p>
            <a:pPr marL="0" indent="0">
              <a:spcBef>
                <a:spcPts val="0"/>
              </a:spcBef>
              <a:spcAft>
                <a:spcPts val="1400"/>
              </a:spcAft>
              <a:buNone/>
            </a:pPr>
            <a:r>
              <a:rPr lang="en-US" b="1" dirty="0">
                <a:latin typeface="Arial" panose="020B0604020202020204" pitchFamily="34" charset="0"/>
                <a:cs typeface="Arial" panose="020B0604020202020204" pitchFamily="34" charset="0"/>
              </a:rPr>
              <a:t>VALIDATION</a:t>
            </a:r>
            <a:endParaRPr lang="en-US" dirty="0">
              <a:latin typeface="Arial" panose="020B0604020202020204" pitchFamily="34" charset="0"/>
              <a:cs typeface="Arial" panose="020B0604020202020204" pitchFamily="34" charset="0"/>
            </a:endParaRPr>
          </a:p>
          <a:p>
            <a:pPr marL="0" indent="0">
              <a:spcBef>
                <a:spcPts val="0"/>
              </a:spcBef>
              <a:spcAft>
                <a:spcPts val="1400"/>
              </a:spcAft>
              <a:buNone/>
            </a:pPr>
            <a:r>
              <a:rPr lang="en-US" b="1" dirty="0">
                <a:latin typeface="Arial" panose="020B0604020202020204" pitchFamily="34" charset="0"/>
                <a:cs typeface="Arial" panose="020B0604020202020204" pitchFamily="34" charset="0"/>
              </a:rPr>
              <a:t>OPPORTUNITIES</a:t>
            </a:r>
            <a:r>
              <a:rPr lang="en-US" dirty="0">
                <a:latin typeface="Arial" panose="020B0604020202020204" pitchFamily="34" charset="0"/>
                <a:cs typeface="Arial" panose="020B0604020202020204" pitchFamily="34" charset="0"/>
              </a:rPr>
              <a:t> </a:t>
            </a:r>
          </a:p>
          <a:p>
            <a:pPr marL="0" indent="0">
              <a:spcBef>
                <a:spcPts val="0"/>
              </a:spcBef>
              <a:spcAft>
                <a:spcPts val="1400"/>
              </a:spcAft>
              <a:buNone/>
            </a:pPr>
            <a:r>
              <a:rPr lang="en-US" b="1" dirty="0">
                <a:latin typeface="Arial" panose="020B0604020202020204" pitchFamily="34" charset="0"/>
                <a:cs typeface="Arial" panose="020B0604020202020204" pitchFamily="34" charset="0"/>
              </a:rPr>
              <a:t>COMPETITION</a:t>
            </a:r>
          </a:p>
          <a:p>
            <a:pPr marL="0" indent="0">
              <a:spcBef>
                <a:spcPts val="0"/>
              </a:spcBef>
              <a:spcAft>
                <a:spcPts val="1400"/>
              </a:spcAft>
              <a:buNone/>
            </a:pPr>
            <a:r>
              <a:rPr lang="en-US" b="1" dirty="0">
                <a:latin typeface="Arial" panose="020B0604020202020204" pitchFamily="34" charset="0"/>
                <a:cs typeface="Arial" panose="020B0604020202020204" pitchFamily="34" charset="0"/>
              </a:rPr>
              <a:t>RECOGNITION</a:t>
            </a:r>
          </a:p>
          <a:p>
            <a:pPr marL="457200" lvl="1" indent="0">
              <a:buFont typeface="Arial" panose="020B0604020202020204" pitchFamily="34" charset="0"/>
              <a:buNone/>
            </a:pPr>
            <a:endParaRPr lang="en-US" sz="28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13" name="Picture 12" descr="A picture containing person, outdoor, yellow, player&#10;&#10;Description automatically generated">
            <a:extLst>
              <a:ext uri="{FF2B5EF4-FFF2-40B4-BE49-F238E27FC236}">
                <a16:creationId xmlns:a16="http://schemas.microsoft.com/office/drawing/2014/main" id="{6A662E20-BD47-F243-A0E1-C6237E1589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18433" y="804436"/>
            <a:ext cx="7658835" cy="5170824"/>
          </a:xfrm>
          <a:prstGeom prst="rect">
            <a:avLst/>
          </a:prstGeom>
          <a:effectLst>
            <a:softEdge rad="1270000"/>
          </a:effectLst>
        </p:spPr>
      </p:pic>
      <p:sp>
        <p:nvSpPr>
          <p:cNvPr id="14" name="TextBox 13">
            <a:extLst>
              <a:ext uri="{FF2B5EF4-FFF2-40B4-BE49-F238E27FC236}">
                <a16:creationId xmlns:a16="http://schemas.microsoft.com/office/drawing/2014/main" id="{A63A1067-E62E-EA42-8C2A-C220157077A3}"/>
              </a:ext>
            </a:extLst>
          </p:cNvPr>
          <p:cNvSpPr txBox="1"/>
          <p:nvPr/>
        </p:nvSpPr>
        <p:spPr>
          <a:xfrm>
            <a:off x="261581" y="5396072"/>
            <a:ext cx="11586949" cy="1215717"/>
          </a:xfrm>
          <a:prstGeom prst="rect">
            <a:avLst/>
          </a:prstGeom>
          <a:noFill/>
        </p:spPr>
        <p:txBody>
          <a:bodyPr wrap="square" rtlCol="0">
            <a:spAutoFit/>
          </a:bodyPr>
          <a:lstStyle/>
          <a:p>
            <a:pPr algn="ctr">
              <a:lnSpc>
                <a:spcPct val="150000"/>
              </a:lnSpc>
              <a:spcAft>
                <a:spcPts val="1200"/>
              </a:spcAft>
            </a:pPr>
            <a:r>
              <a:rPr lang="en-US" sz="3000" b="1" dirty="0">
                <a:solidFill>
                  <a:schemeClr val="accent4">
                    <a:lumMod val="60000"/>
                    <a:lumOff val="40000"/>
                  </a:schemeClr>
                </a:solidFill>
                <a:latin typeface="Arial Black" panose="020B0604020202020204" pitchFamily="34" charset="0"/>
                <a:cs typeface="Arial Black" panose="020B0604020202020204" pitchFamily="34" charset="0"/>
              </a:rPr>
              <a:t>DEMONSTRATES THAT SAFETY IS EVERYBODY’S JOB</a:t>
            </a:r>
          </a:p>
          <a:p>
            <a:endParaRPr lang="en-US" dirty="0"/>
          </a:p>
        </p:txBody>
      </p:sp>
      <p:sp>
        <p:nvSpPr>
          <p:cNvPr id="15" name="Text Placeholder 11">
            <a:extLst>
              <a:ext uri="{FF2B5EF4-FFF2-40B4-BE49-F238E27FC236}">
                <a16:creationId xmlns:a16="http://schemas.microsoft.com/office/drawing/2014/main" id="{8F96C15B-2FE5-6C44-844E-AED780A827C8}"/>
              </a:ext>
            </a:extLst>
          </p:cNvPr>
          <p:cNvSpPr txBox="1">
            <a:spLocks/>
          </p:cNvSpPr>
          <p:nvPr/>
        </p:nvSpPr>
        <p:spPr>
          <a:xfrm>
            <a:off x="639766" y="899582"/>
            <a:ext cx="11537502"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Benefits of Certification</a:t>
            </a:r>
          </a:p>
        </p:txBody>
      </p:sp>
    </p:spTree>
    <p:extLst>
      <p:ext uri="{BB962C8B-B14F-4D97-AF65-F5344CB8AC3E}">
        <p14:creationId xmlns:p14="http://schemas.microsoft.com/office/powerpoint/2010/main" val="766238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B496BFF-43BA-024D-B54D-E80434EF7F81}"/>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4">
            <a:extLst>
              <a:ext uri="{FF2B5EF4-FFF2-40B4-BE49-F238E27FC236}">
                <a16:creationId xmlns:a16="http://schemas.microsoft.com/office/drawing/2014/main" id="{A2502023-EF5E-604A-9B60-6D556C1493A9}"/>
              </a:ext>
            </a:extLst>
          </p:cNvPr>
          <p:cNvSpPr txBox="1">
            <a:spLocks/>
          </p:cNvSpPr>
          <p:nvPr/>
        </p:nvSpPr>
        <p:spPr>
          <a:xfrm>
            <a:off x="618523" y="2031405"/>
            <a:ext cx="5127184" cy="37552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defRPr/>
            </a:pPr>
            <a:r>
              <a:rPr lang="en-US" sz="2200" b="1" dirty="0">
                <a:solidFill>
                  <a:schemeClr val="bg1"/>
                </a:solidFill>
                <a:latin typeface="Arial" panose="020B0604020202020204" pitchFamily="34" charset="0"/>
                <a:cs typeface="Arial" panose="020B0604020202020204" pitchFamily="34" charset="0"/>
              </a:rPr>
              <a:t>Employers and Owners</a:t>
            </a:r>
          </a:p>
          <a:p>
            <a:pPr marL="342900" indent="-342900">
              <a:defRPr/>
            </a:pPr>
            <a:r>
              <a:rPr lang="en-US" sz="2000" dirty="0">
                <a:solidFill>
                  <a:schemeClr val="bg1"/>
                </a:solidFill>
                <a:latin typeface="Arial" panose="020B0604020202020204" pitchFamily="34" charset="0"/>
                <a:cs typeface="Arial" panose="020B0604020202020204" pitchFamily="34" charset="0"/>
              </a:rPr>
              <a:t>Helpful in selecting qualified safety professional</a:t>
            </a:r>
          </a:p>
          <a:p>
            <a:pPr marL="342900" indent="-342900">
              <a:defRPr/>
            </a:pPr>
            <a:r>
              <a:rPr lang="en-US" sz="2000" dirty="0">
                <a:solidFill>
                  <a:schemeClr val="bg1"/>
                </a:solidFill>
                <a:latin typeface="Arial" panose="020B0604020202020204" pitchFamily="34" charset="0"/>
                <a:cs typeface="Arial" panose="020B0604020202020204" pitchFamily="34" charset="0"/>
              </a:rPr>
              <a:t>Improves safety in the workplace through increased competence and confidence</a:t>
            </a:r>
          </a:p>
          <a:p>
            <a:pPr marL="342900" indent="-342900">
              <a:defRPr/>
            </a:pPr>
            <a:r>
              <a:rPr lang="en-US" sz="2000" dirty="0">
                <a:solidFill>
                  <a:schemeClr val="bg1"/>
                </a:solidFill>
                <a:latin typeface="Arial" panose="020B0604020202020204" pitchFamily="34" charset="0"/>
                <a:cs typeface="Arial" panose="020B0604020202020204" pitchFamily="34" charset="0"/>
              </a:rPr>
              <a:t>Increases public confidence in the employer’s safety program</a:t>
            </a:r>
          </a:p>
          <a:p>
            <a:pPr marL="342900" indent="-342900">
              <a:defRPr/>
            </a:pPr>
            <a:r>
              <a:rPr lang="en-US" sz="2000" dirty="0">
                <a:solidFill>
                  <a:schemeClr val="bg1"/>
                </a:solidFill>
                <a:latin typeface="Arial" panose="020B0604020202020204" pitchFamily="34" charset="0"/>
                <a:cs typeface="Arial" panose="020B0604020202020204" pitchFamily="34" charset="0"/>
              </a:rPr>
              <a:t>Enhances profitability and quality by reducing accidents, illnesses, and insurance claims</a:t>
            </a:r>
          </a:p>
          <a:p>
            <a:pPr marL="0" indent="0">
              <a:buNone/>
            </a:pPr>
            <a:endParaRPr lang="en-US" sz="2400" dirty="0"/>
          </a:p>
        </p:txBody>
      </p:sp>
      <p:sp>
        <p:nvSpPr>
          <p:cNvPr id="4" name="Text Placeholder 11">
            <a:extLst>
              <a:ext uri="{FF2B5EF4-FFF2-40B4-BE49-F238E27FC236}">
                <a16:creationId xmlns:a16="http://schemas.microsoft.com/office/drawing/2014/main" id="{596C5C8B-888E-204E-9B46-BDA156E6A2DF}"/>
              </a:ext>
            </a:extLst>
          </p:cNvPr>
          <p:cNvSpPr txBox="1">
            <a:spLocks/>
          </p:cNvSpPr>
          <p:nvPr/>
        </p:nvSpPr>
        <p:spPr>
          <a:xfrm>
            <a:off x="639766" y="899582"/>
            <a:ext cx="11537502"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Benefits of Certification</a:t>
            </a:r>
          </a:p>
        </p:txBody>
      </p:sp>
      <p:pic>
        <p:nvPicPr>
          <p:cNvPr id="7" name="Picture 6" descr="A person in a suit talking to a group of people wearing safety vests&#10;&#10;Description automatically generated with medium confidence">
            <a:extLst>
              <a:ext uri="{FF2B5EF4-FFF2-40B4-BE49-F238E27FC236}">
                <a16:creationId xmlns:a16="http://schemas.microsoft.com/office/drawing/2014/main" id="{F47228EE-6925-4757-8703-20C4D6A8CF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37019" y="1734665"/>
            <a:ext cx="6940249" cy="4541444"/>
          </a:xfrm>
          <a:prstGeom prst="rect">
            <a:avLst/>
          </a:prstGeom>
          <a:effectLst>
            <a:softEdge rad="484137"/>
          </a:effectLst>
        </p:spPr>
      </p:pic>
    </p:spTree>
    <p:extLst>
      <p:ext uri="{BB962C8B-B14F-4D97-AF65-F5344CB8AC3E}">
        <p14:creationId xmlns:p14="http://schemas.microsoft.com/office/powerpoint/2010/main" val="1672641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ADAB2C9-05BB-EA4C-AAEA-EDCE38B07ED8}"/>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108E79FB-D52E-A44B-ABE2-A995829B2F4F}"/>
              </a:ext>
            </a:extLst>
          </p:cNvPr>
          <p:cNvSpPr txBox="1">
            <a:spLocks/>
          </p:cNvSpPr>
          <p:nvPr/>
        </p:nvSpPr>
        <p:spPr>
          <a:xfrm>
            <a:off x="618522" y="899582"/>
            <a:ext cx="12220229"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t>Supervisor Sponsorship Program</a:t>
            </a:r>
          </a:p>
        </p:txBody>
      </p:sp>
      <p:sp>
        <p:nvSpPr>
          <p:cNvPr id="6" name="Subtitle 2">
            <a:extLst>
              <a:ext uri="{FF2B5EF4-FFF2-40B4-BE49-F238E27FC236}">
                <a16:creationId xmlns:a16="http://schemas.microsoft.com/office/drawing/2014/main" id="{51AFF022-0E0C-694A-BF5B-39A39D1E38C1}"/>
              </a:ext>
            </a:extLst>
          </p:cNvPr>
          <p:cNvSpPr txBox="1">
            <a:spLocks/>
          </p:cNvSpPr>
          <p:nvPr/>
        </p:nvSpPr>
        <p:spPr>
          <a:xfrm>
            <a:off x="1" y="3894878"/>
            <a:ext cx="12119444"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None/>
            </a:pPr>
            <a:endParaRPr lang="en-US" dirty="0">
              <a:latin typeface="Arial" panose="020B0604020202020204" pitchFamily="34" charset="0"/>
              <a:cs typeface="Arial" panose="020B0604020202020204" pitchFamily="34" charset="0"/>
            </a:endParaRPr>
          </a:p>
          <a:p>
            <a:pPr marL="0" algn="ctr">
              <a:spcBef>
                <a:spcPts val="0"/>
              </a:spcBef>
              <a:spcAft>
                <a:spcPts val="600"/>
              </a:spcAft>
            </a:pPr>
            <a:r>
              <a:rPr lang="en-US" dirty="0">
                <a:latin typeface="Arial" panose="020B0604020202020204" pitchFamily="34" charset="0"/>
                <a:cs typeface="Arial" panose="020B0604020202020204" pitchFamily="34" charset="0"/>
              </a:rPr>
              <a:t>Certificate validating sponsorship</a:t>
            </a:r>
          </a:p>
          <a:p>
            <a:pPr marL="0" algn="ctr">
              <a:spcBef>
                <a:spcPts val="0"/>
              </a:spcBef>
              <a:spcAft>
                <a:spcPts val="600"/>
              </a:spcAft>
            </a:pPr>
            <a:r>
              <a:rPr lang="en-US" dirty="0">
                <a:latin typeface="Arial" panose="020B0604020202020204" pitchFamily="34" charset="0"/>
                <a:cs typeface="Arial" panose="020B0604020202020204" pitchFamily="34" charset="0"/>
              </a:rPr>
              <a:t>Company name and website link on BCSP website</a:t>
            </a:r>
          </a:p>
          <a:p>
            <a:pPr marL="0" algn="ctr">
              <a:spcBef>
                <a:spcPts val="0"/>
              </a:spcBef>
              <a:spcAft>
                <a:spcPts val="600"/>
              </a:spcAft>
            </a:pPr>
            <a:r>
              <a:rPr lang="en-US" dirty="0">
                <a:latin typeface="Arial" panose="020B0604020202020204" pitchFamily="34" charset="0"/>
                <a:cs typeface="Arial" panose="020B0604020202020204" pitchFamily="34" charset="0"/>
              </a:rPr>
              <a:t>Plaques for high achievement</a:t>
            </a:r>
          </a:p>
          <a:p>
            <a:endParaRPr lang="en-US" dirty="0">
              <a:latin typeface="Arial" panose="020B0604020202020204" pitchFamily="34" charset="0"/>
              <a:cs typeface="Arial" panose="020B0604020202020204" pitchFamily="34" charset="0"/>
              <a:hlinkClick r:id="rId3"/>
            </a:endParaRPr>
          </a:p>
          <a:p>
            <a:pPr marL="0" indent="0">
              <a:buFont typeface="Arial" panose="020B0604020202020204" pitchFamily="34" charset="0"/>
              <a:buNone/>
            </a:pP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7FFA0F7-DB4B-7A4D-A00A-BF972EFFD958}"/>
              </a:ext>
            </a:extLst>
          </p:cNvPr>
          <p:cNvSpPr/>
          <p:nvPr/>
        </p:nvSpPr>
        <p:spPr>
          <a:xfrm>
            <a:off x="-28230" y="2103120"/>
            <a:ext cx="12220230" cy="5394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284776D-8743-6B42-A76B-2BAF40999BB7}"/>
              </a:ext>
            </a:extLst>
          </p:cNvPr>
          <p:cNvSpPr txBox="1"/>
          <p:nvPr/>
        </p:nvSpPr>
        <p:spPr>
          <a:xfrm>
            <a:off x="-28230" y="2130887"/>
            <a:ext cx="12220229" cy="830997"/>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ELIGIBILITY</a:t>
            </a:r>
          </a:p>
          <a:p>
            <a:pPr algn="ctr"/>
            <a:endParaRPr lang="en-US" dirty="0"/>
          </a:p>
        </p:txBody>
      </p:sp>
      <p:sp>
        <p:nvSpPr>
          <p:cNvPr id="9" name="TextBox 8">
            <a:extLst>
              <a:ext uri="{FF2B5EF4-FFF2-40B4-BE49-F238E27FC236}">
                <a16:creationId xmlns:a16="http://schemas.microsoft.com/office/drawing/2014/main" id="{EF027DDC-3003-EC48-8E3B-86E02700393C}"/>
              </a:ext>
            </a:extLst>
          </p:cNvPr>
          <p:cNvSpPr txBox="1"/>
          <p:nvPr/>
        </p:nvSpPr>
        <p:spPr>
          <a:xfrm>
            <a:off x="0" y="2806101"/>
            <a:ext cx="12192000" cy="738664"/>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Companies with at least five STS/STSC candidates are eligible</a:t>
            </a:r>
          </a:p>
          <a:p>
            <a:endParaRPr lang="en-US" dirty="0"/>
          </a:p>
        </p:txBody>
      </p:sp>
      <p:sp>
        <p:nvSpPr>
          <p:cNvPr id="10" name="Rectangle 9">
            <a:extLst>
              <a:ext uri="{FF2B5EF4-FFF2-40B4-BE49-F238E27FC236}">
                <a16:creationId xmlns:a16="http://schemas.microsoft.com/office/drawing/2014/main" id="{B5DE2613-082E-134D-8AEB-8C7033EF972F}"/>
              </a:ext>
            </a:extLst>
          </p:cNvPr>
          <p:cNvSpPr/>
          <p:nvPr/>
        </p:nvSpPr>
        <p:spPr>
          <a:xfrm>
            <a:off x="0" y="3577690"/>
            <a:ext cx="12220230" cy="5394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2C7C5E5-55FF-4D41-B0A0-0AAEFB607993}"/>
              </a:ext>
            </a:extLst>
          </p:cNvPr>
          <p:cNvSpPr txBox="1"/>
          <p:nvPr/>
        </p:nvSpPr>
        <p:spPr>
          <a:xfrm>
            <a:off x="-28230" y="3593927"/>
            <a:ext cx="12220229" cy="861774"/>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RECOGNITION</a:t>
            </a:r>
          </a:p>
          <a:p>
            <a:pPr algn="ctr"/>
            <a:endParaRPr lang="en-US" dirty="0"/>
          </a:p>
        </p:txBody>
      </p:sp>
      <p:sp>
        <p:nvSpPr>
          <p:cNvPr id="12" name="TextBox 11">
            <a:extLst>
              <a:ext uri="{FF2B5EF4-FFF2-40B4-BE49-F238E27FC236}">
                <a16:creationId xmlns:a16="http://schemas.microsoft.com/office/drawing/2014/main" id="{359E61DC-6081-314D-9623-E113262E865E}"/>
              </a:ext>
            </a:extLst>
          </p:cNvPr>
          <p:cNvSpPr txBox="1"/>
          <p:nvPr/>
        </p:nvSpPr>
        <p:spPr>
          <a:xfrm>
            <a:off x="5852735" y="5828616"/>
            <a:ext cx="7808976" cy="369332"/>
          </a:xfrm>
          <a:prstGeom prst="rect">
            <a:avLst/>
          </a:prstGeom>
          <a:noFill/>
        </p:spPr>
        <p:txBody>
          <a:bodyPr wrap="square" rtlCol="0">
            <a:spAutoFit/>
          </a:bodyPr>
          <a:lstStyle/>
          <a:p>
            <a:r>
              <a:rPr lang="en-US" dirty="0">
                <a:hlinkClick r:id="rId4"/>
              </a:rPr>
              <a:t>https://www.bcsp.org/About/BCSP-Partners/STS-STSC-Sponsors</a:t>
            </a:r>
            <a:endParaRPr lang="en-US" dirty="0"/>
          </a:p>
        </p:txBody>
      </p:sp>
    </p:spTree>
    <p:extLst>
      <p:ext uri="{BB962C8B-B14F-4D97-AF65-F5344CB8AC3E}">
        <p14:creationId xmlns:p14="http://schemas.microsoft.com/office/powerpoint/2010/main" val="2512690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A58E1A0-C908-7644-B6DF-65AF6FF6CC21}"/>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31446BA9-94D2-0149-B8CC-1FA77088949C}"/>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Proven Effective</a:t>
            </a:r>
          </a:p>
        </p:txBody>
      </p:sp>
      <p:sp>
        <p:nvSpPr>
          <p:cNvPr id="6" name="Content Placeholder 3">
            <a:extLst>
              <a:ext uri="{FF2B5EF4-FFF2-40B4-BE49-F238E27FC236}">
                <a16:creationId xmlns:a16="http://schemas.microsoft.com/office/drawing/2014/main" id="{5662482A-F36E-3240-ACCB-1BDF4BB649B8}"/>
              </a:ext>
            </a:extLst>
          </p:cNvPr>
          <p:cNvSpPr txBox="1">
            <a:spLocks/>
          </p:cNvSpPr>
          <p:nvPr/>
        </p:nvSpPr>
        <p:spPr>
          <a:xfrm>
            <a:off x="618522" y="1977980"/>
            <a:ext cx="10756613" cy="435133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defRPr/>
            </a:pPr>
            <a:r>
              <a:rPr lang="en-US" b="1" dirty="0">
                <a:solidFill>
                  <a:srgbClr val="000000"/>
                </a:solidFill>
                <a:latin typeface="Arial" panose="020B0604020202020204" pitchFamily="34" charset="0"/>
                <a:cs typeface="Arial" panose="020B0604020202020204" pitchFamily="34" charset="0"/>
              </a:rPr>
              <a:t>Clark Construction</a:t>
            </a:r>
          </a:p>
          <a:p>
            <a:pPr marL="0">
              <a:spcBef>
                <a:spcPts val="0"/>
              </a:spcBef>
              <a:spcAft>
                <a:spcPts val="600"/>
              </a:spcAft>
            </a:pPr>
            <a:r>
              <a:rPr lang="en-US" dirty="0">
                <a:latin typeface="Arial" panose="020B0604020202020204" pitchFamily="34" charset="0"/>
                <a:cs typeface="Arial" panose="020B0604020202020204" pitchFamily="34" charset="0"/>
              </a:rPr>
              <a:t>Enhances communication with trade partners </a:t>
            </a:r>
          </a:p>
          <a:p>
            <a:pPr marL="0">
              <a:spcBef>
                <a:spcPts val="0"/>
              </a:spcBef>
              <a:spcAft>
                <a:spcPts val="1200"/>
              </a:spcAft>
            </a:pPr>
            <a:r>
              <a:rPr lang="en-US" dirty="0">
                <a:latin typeface="Arial" panose="020B0604020202020204" pitchFamily="34" charset="0"/>
                <a:cs typeface="Arial" panose="020B0604020202020204" pitchFamily="34" charset="0"/>
              </a:rPr>
              <a:t>Reinforces that injury reduction is a shared responsibility</a:t>
            </a:r>
          </a:p>
          <a:p>
            <a:pPr marL="0" indent="0">
              <a:buFont typeface="Arial" panose="020B0604020202020204" pitchFamily="34" charset="0"/>
              <a:buNone/>
              <a:defRPr/>
            </a:pPr>
            <a:r>
              <a:rPr lang="en-US" b="1" dirty="0">
                <a:solidFill>
                  <a:srgbClr val="000000"/>
                </a:solidFill>
                <a:latin typeface="Arial" panose="020B0604020202020204" pitchFamily="34" charset="0"/>
                <a:cs typeface="Arial" panose="020B0604020202020204" pitchFamily="34" charset="0"/>
              </a:rPr>
              <a:t>Nicholson Construction</a:t>
            </a:r>
          </a:p>
          <a:p>
            <a:pPr marL="0" indent="-342900">
              <a:defRPr/>
            </a:pPr>
            <a:r>
              <a:rPr lang="en-US" dirty="0">
                <a:solidFill>
                  <a:srgbClr val="000000"/>
                </a:solidFill>
                <a:latin typeface="Arial" panose="020B0604020202020204" pitchFamily="34" charset="0"/>
                <a:cs typeface="Arial" panose="020B0604020202020204" pitchFamily="34" charset="0"/>
              </a:rPr>
              <a:t>75% of field supervisors are STSCs</a:t>
            </a:r>
          </a:p>
          <a:p>
            <a:pPr marL="342900" indent="-342900">
              <a:defRPr/>
            </a:pPr>
            <a:r>
              <a:rPr lang="en-US" dirty="0">
                <a:solidFill>
                  <a:srgbClr val="000000"/>
                </a:solidFill>
                <a:latin typeface="Arial" panose="020B0604020202020204" pitchFamily="34" charset="0"/>
                <a:cs typeface="Arial" panose="020B0604020202020204" pitchFamily="34" charset="0"/>
              </a:rPr>
              <a:t>Reduced company’s total recordable rate from 10.27 (2011) to 1.66 (today)</a:t>
            </a:r>
            <a:br>
              <a:rPr lang="en-US" dirty="0">
                <a:solidFill>
                  <a:srgbClr val="000000"/>
                </a:solidFill>
                <a:latin typeface="Arial" panose="020B0604020202020204" pitchFamily="34" charset="0"/>
                <a:cs typeface="Arial" panose="020B0604020202020204" pitchFamily="34" charset="0"/>
              </a:rPr>
            </a:br>
            <a:endParaRPr lang="en-US" dirty="0">
              <a:solidFill>
                <a:srgbClr val="000000"/>
              </a:solidFill>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US" b="1" dirty="0">
                <a:solidFill>
                  <a:srgbClr val="000000"/>
                </a:solidFill>
                <a:latin typeface="Arial" panose="020B0604020202020204" pitchFamily="34" charset="0"/>
                <a:cs typeface="Arial" panose="020B0604020202020204" pitchFamily="34" charset="0"/>
              </a:rPr>
              <a:t>Hensel Phelps </a:t>
            </a:r>
          </a:p>
          <a:p>
            <a:pPr>
              <a:defRPr/>
            </a:pPr>
            <a:r>
              <a:rPr lang="en-US" dirty="0">
                <a:latin typeface="Arial" panose="020B0604020202020204" pitchFamily="34" charset="0"/>
                <a:cs typeface="Arial" panose="020B0604020202020204" pitchFamily="34" charset="0"/>
              </a:rPr>
              <a:t>Developing safety champions and building a culture of safety </a:t>
            </a:r>
          </a:p>
          <a:p>
            <a:r>
              <a:rPr lang="en-US" dirty="0">
                <a:latin typeface="Arial" panose="020B0604020202020204" pitchFamily="34" charset="0"/>
                <a:cs typeface="Arial" panose="020B0604020202020204" pitchFamily="34" charset="0"/>
              </a:rPr>
              <a:t>Recordable incident rate ½ the industry average </a:t>
            </a:r>
          </a:p>
          <a:p>
            <a:r>
              <a:rPr lang="en-US" dirty="0">
                <a:latin typeface="Arial" panose="020B0604020202020204" pitchFamily="34" charset="0"/>
                <a:cs typeface="Arial" panose="020B0604020202020204" pitchFamily="34" charset="0"/>
              </a:rPr>
              <a:t>Validation of supervisor comprehension of safety standards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2845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513228B-458F-6E4A-9966-DEB63F4D18E4}"/>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49C9967B-CF51-214D-9DB6-AEB38D6A457C}"/>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Proven Effective</a:t>
            </a:r>
          </a:p>
        </p:txBody>
      </p:sp>
      <p:sp>
        <p:nvSpPr>
          <p:cNvPr id="6" name="Content Placeholder 3">
            <a:extLst>
              <a:ext uri="{FF2B5EF4-FFF2-40B4-BE49-F238E27FC236}">
                <a16:creationId xmlns:a16="http://schemas.microsoft.com/office/drawing/2014/main" id="{BAD943EA-2A7C-5D48-95D9-1DF89BF0900C}"/>
              </a:ext>
            </a:extLst>
          </p:cNvPr>
          <p:cNvSpPr txBox="1">
            <a:spLocks/>
          </p:cNvSpPr>
          <p:nvPr/>
        </p:nvSpPr>
        <p:spPr>
          <a:xfrm>
            <a:off x="637031" y="1917065"/>
            <a:ext cx="1122013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b="1" dirty="0" err="1">
                <a:solidFill>
                  <a:srgbClr val="000000"/>
                </a:solidFill>
                <a:latin typeface="Arial" panose="020B0604020202020204" pitchFamily="34" charset="0"/>
                <a:cs typeface="Arial" panose="020B0604020202020204" pitchFamily="34" charset="0"/>
              </a:rPr>
              <a:t>Eldeco</a:t>
            </a:r>
            <a:r>
              <a:rPr lang="en-US" sz="2400" b="1" dirty="0">
                <a:solidFill>
                  <a:srgbClr val="000000"/>
                </a:solidFill>
                <a:latin typeface="Arial" panose="020B0604020202020204" pitchFamily="34" charset="0"/>
                <a:cs typeface="Arial" panose="020B0604020202020204" pitchFamily="34" charset="0"/>
              </a:rPr>
              <a:t>, Inc. </a:t>
            </a:r>
          </a:p>
          <a:p>
            <a:pPr marL="342900" indent="-342900">
              <a:defRPr/>
            </a:pPr>
            <a:r>
              <a:rPr lang="en-US" sz="2400" dirty="0">
                <a:solidFill>
                  <a:srgbClr val="000000"/>
                </a:solidFill>
                <a:latin typeface="Arial" panose="020B0604020202020204" pitchFamily="34" charset="0"/>
                <a:cs typeface="Arial" panose="020B0604020202020204" pitchFamily="34" charset="0"/>
              </a:rPr>
              <a:t>47% of all Supervisors certified or in the STSC program</a:t>
            </a:r>
          </a:p>
          <a:p>
            <a:pPr marL="342900" indent="-342900">
              <a:defRPr/>
            </a:pPr>
            <a:r>
              <a:rPr lang="en-US" sz="2400" dirty="0">
                <a:solidFill>
                  <a:srgbClr val="000000"/>
                </a:solidFill>
                <a:latin typeface="Arial" panose="020B0604020202020204" pitchFamily="34" charset="0"/>
                <a:cs typeface="Arial" panose="020B0604020202020204" pitchFamily="34" charset="0"/>
              </a:rPr>
              <a:t>31% reduction in injuries</a:t>
            </a:r>
          </a:p>
          <a:p>
            <a:pPr marL="342900" indent="-342900">
              <a:defRPr/>
            </a:pPr>
            <a:r>
              <a:rPr lang="en-US" sz="2400" dirty="0">
                <a:solidFill>
                  <a:srgbClr val="000000"/>
                </a:solidFill>
                <a:latin typeface="Arial" panose="020B0604020202020204" pitchFamily="34" charset="0"/>
                <a:cs typeface="Arial" panose="020B0604020202020204" pitchFamily="34" charset="0"/>
              </a:rPr>
              <a:t>Accident severity rating reduced by 32%</a:t>
            </a:r>
          </a:p>
          <a:p>
            <a:pPr marL="342900" indent="-342900">
              <a:defRPr/>
            </a:pPr>
            <a:r>
              <a:rPr lang="en-US" sz="2400" dirty="0">
                <a:solidFill>
                  <a:srgbClr val="000000"/>
                </a:solidFill>
                <a:latin typeface="Arial" panose="020B0604020202020204" pitchFamily="34" charset="0"/>
                <a:cs typeface="Arial" panose="020B0604020202020204" pitchFamily="34" charset="0"/>
              </a:rPr>
              <a:t>50% decrease in overall workers compensation claims costs</a:t>
            </a:r>
          </a:p>
          <a:p>
            <a:pPr marL="342900" indent="-342900">
              <a:defRPr/>
            </a:pPr>
            <a:r>
              <a:rPr lang="en-US" sz="2400" dirty="0">
                <a:solidFill>
                  <a:srgbClr val="000000"/>
                </a:solidFill>
                <a:latin typeface="Arial" panose="020B0604020202020204" pitchFamily="34" charset="0"/>
                <a:cs typeface="Arial" panose="020B0604020202020204" pitchFamily="34" charset="0"/>
              </a:rPr>
              <a:t>Work hours have increased by 15% while incidents per hour worked </a:t>
            </a:r>
            <a:br>
              <a:rPr lang="en-US" sz="2400" dirty="0">
                <a:solidFill>
                  <a:srgbClr val="000000"/>
                </a:solidFill>
                <a:latin typeface="Arial" panose="020B0604020202020204" pitchFamily="34" charset="0"/>
                <a:cs typeface="Arial" panose="020B0604020202020204" pitchFamily="34" charset="0"/>
              </a:rPr>
            </a:br>
            <a:r>
              <a:rPr lang="en-US" sz="2400" dirty="0">
                <a:solidFill>
                  <a:srgbClr val="000000"/>
                </a:solidFill>
                <a:latin typeface="Arial" panose="020B0604020202020204" pitchFamily="34" charset="0"/>
                <a:cs typeface="Arial" panose="020B0604020202020204" pitchFamily="34" charset="0"/>
              </a:rPr>
              <a:t>have decreased</a:t>
            </a:r>
          </a:p>
          <a:p>
            <a:pPr marL="342900" indent="-342900">
              <a:defRPr/>
            </a:pPr>
            <a:r>
              <a:rPr lang="en-US" sz="2400" dirty="0">
                <a:solidFill>
                  <a:srgbClr val="000000"/>
                </a:solidFill>
                <a:latin typeface="Arial" panose="020B0604020202020204" pitchFamily="34" charset="0"/>
                <a:cs typeface="Arial" panose="020B0604020202020204" pitchFamily="34" charset="0"/>
              </a:rPr>
              <a:t>95% of </a:t>
            </a:r>
            <a:r>
              <a:rPr lang="en-US" sz="2400" dirty="0" err="1">
                <a:solidFill>
                  <a:srgbClr val="000000"/>
                </a:solidFill>
                <a:latin typeface="Arial" panose="020B0604020202020204" pitchFamily="34" charset="0"/>
                <a:cs typeface="Arial" panose="020B0604020202020204" pitchFamily="34" charset="0"/>
              </a:rPr>
              <a:t>Eldeco’s</a:t>
            </a:r>
            <a:r>
              <a:rPr lang="en-US" sz="2400" dirty="0">
                <a:solidFill>
                  <a:srgbClr val="000000"/>
                </a:solidFill>
                <a:latin typeface="Arial" panose="020B0604020202020204" pitchFamily="34" charset="0"/>
                <a:cs typeface="Arial" panose="020B0604020202020204" pitchFamily="34" charset="0"/>
              </a:rPr>
              <a:t> new employees are able to work injury-free</a:t>
            </a:r>
          </a:p>
          <a:p>
            <a:pPr marL="342900" indent="-342900">
              <a:defRPr/>
            </a:pPr>
            <a:r>
              <a:rPr lang="en-US" sz="2400" dirty="0">
                <a:solidFill>
                  <a:srgbClr val="000000"/>
                </a:solidFill>
                <a:latin typeface="Arial" panose="020B0604020202020204" pitchFamily="34" charset="0"/>
                <a:cs typeface="Arial" panose="020B0604020202020204" pitchFamily="34" charset="0"/>
              </a:rPr>
              <a:t>Goal: Certify 100% of Supervisors </a:t>
            </a:r>
            <a:endParaRPr lang="en-US" sz="24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9441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CB33DC-6733-47FF-AA44-5D21C2FA758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5261806" y="5087410"/>
            <a:ext cx="6930194" cy="808064"/>
          </a:xfrm>
          <a:prstGeom prst="rect">
            <a:avLst/>
          </a:prstGeom>
          <a:effectLst/>
        </p:spPr>
      </p:pic>
      <p:pic>
        <p:nvPicPr>
          <p:cNvPr id="3" name="Picture 2">
            <a:extLst>
              <a:ext uri="{FF2B5EF4-FFF2-40B4-BE49-F238E27FC236}">
                <a16:creationId xmlns:a16="http://schemas.microsoft.com/office/drawing/2014/main" id="{3486337E-25BD-4019-946B-38F7EF9E096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852333" y="-22012"/>
            <a:ext cx="6356515" cy="6356515"/>
          </a:xfrm>
          <a:prstGeom prst="rect">
            <a:avLst/>
          </a:prstGeom>
        </p:spPr>
      </p:pic>
      <p:sp>
        <p:nvSpPr>
          <p:cNvPr id="4" name="Oval 3">
            <a:extLst>
              <a:ext uri="{FF2B5EF4-FFF2-40B4-BE49-F238E27FC236}">
                <a16:creationId xmlns:a16="http://schemas.microsoft.com/office/drawing/2014/main" id="{2B3BE414-CD86-4BF0-BAFD-16672C1612E2}"/>
              </a:ext>
            </a:extLst>
          </p:cNvPr>
          <p:cNvSpPr/>
          <p:nvPr/>
        </p:nvSpPr>
        <p:spPr>
          <a:xfrm>
            <a:off x="511934" y="710845"/>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E02674A-6C01-48D0-9CE7-B49A0D6BEC8A}"/>
              </a:ext>
            </a:extLst>
          </p:cNvPr>
          <p:cNvSpPr txBox="1">
            <a:spLocks/>
          </p:cNvSpPr>
          <p:nvPr/>
        </p:nvSpPr>
        <p:spPr>
          <a:xfrm>
            <a:off x="639766" y="608162"/>
            <a:ext cx="9580984"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Safety Culture</a:t>
            </a:r>
          </a:p>
        </p:txBody>
      </p:sp>
      <p:sp>
        <p:nvSpPr>
          <p:cNvPr id="6" name="Text Placeholder 7">
            <a:extLst>
              <a:ext uri="{FF2B5EF4-FFF2-40B4-BE49-F238E27FC236}">
                <a16:creationId xmlns:a16="http://schemas.microsoft.com/office/drawing/2014/main" id="{73653730-A49F-4E3C-A1EF-61FCC4AE4C5A}"/>
              </a:ext>
            </a:extLst>
          </p:cNvPr>
          <p:cNvSpPr txBox="1">
            <a:spLocks/>
          </p:cNvSpPr>
          <p:nvPr/>
        </p:nvSpPr>
        <p:spPr>
          <a:xfrm>
            <a:off x="719400" y="1983454"/>
            <a:ext cx="4660983" cy="403222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b="0" dirty="0"/>
              <a:t>BCSP fulfills industry and global demand </a:t>
            </a:r>
            <a:br>
              <a:rPr lang="en-US" b="0" dirty="0"/>
            </a:br>
            <a:r>
              <a:rPr lang="en-US" b="0" dirty="0"/>
              <a:t>for validating highly competent safety practitioners with varying amounts of formal education and significant amounts of experience.</a:t>
            </a:r>
            <a:br>
              <a:rPr lang="en-US" b="0" dirty="0"/>
            </a:br>
            <a:endParaRPr lang="en-US" b="0" dirty="0"/>
          </a:p>
          <a:p>
            <a:pPr>
              <a:spcBef>
                <a:spcPts val="600"/>
              </a:spcBef>
            </a:pPr>
            <a:r>
              <a:rPr lang="en-US" b="0" dirty="0"/>
              <a:t>BCSP certifications create a unified safety culture by setting baseline competencies of safety knowledge and skills throughout the organization.</a:t>
            </a:r>
            <a:br>
              <a:rPr lang="en-US" b="0" dirty="0"/>
            </a:br>
            <a:endParaRPr lang="en-US" b="0" dirty="0"/>
          </a:p>
          <a:p>
            <a:pPr>
              <a:spcBef>
                <a:spcPts val="600"/>
              </a:spcBef>
            </a:pPr>
            <a:r>
              <a:rPr lang="en-US" b="0" dirty="0"/>
              <a:t>The best safety cultures require safety competency across the organization and also value safety leadership at all levels.</a:t>
            </a:r>
            <a:endParaRPr lang="en-US" b="0" baseline="30000" dirty="0"/>
          </a:p>
        </p:txBody>
      </p:sp>
    </p:spTree>
    <p:extLst>
      <p:ext uri="{BB962C8B-B14F-4D97-AF65-F5344CB8AC3E}">
        <p14:creationId xmlns:p14="http://schemas.microsoft.com/office/powerpoint/2010/main" val="2882679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5DC7D595-8271-431A-81B1-9CEA5D4B55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272" y="2351439"/>
            <a:ext cx="11927546" cy="3071567"/>
          </a:xfrm>
          <a:prstGeom prst="rect">
            <a:avLst/>
          </a:prstGeom>
        </p:spPr>
      </p:pic>
      <p:sp>
        <p:nvSpPr>
          <p:cNvPr id="8" name="Text Placeholder 7">
            <a:extLst>
              <a:ext uri="{FF2B5EF4-FFF2-40B4-BE49-F238E27FC236}">
                <a16:creationId xmlns:a16="http://schemas.microsoft.com/office/drawing/2014/main" id="{2730CF06-E78F-4340-B5BF-DD24A99F706D}"/>
              </a:ext>
            </a:extLst>
          </p:cNvPr>
          <p:cNvSpPr>
            <a:spLocks noGrp="1"/>
          </p:cNvSpPr>
          <p:nvPr>
            <p:ph type="body" sz="quarter" idx="10"/>
          </p:nvPr>
        </p:nvSpPr>
        <p:spPr/>
        <p:txBody>
          <a:bodyPr>
            <a:normAutofit fontScale="85000" lnSpcReduction="10000"/>
          </a:bodyPr>
          <a:lstStyle/>
          <a:p>
            <a:r>
              <a:rPr lang="en-US" sz="6000" dirty="0">
                <a:solidFill>
                  <a:schemeClr val="bg1"/>
                </a:solidFill>
              </a:rPr>
              <a:t>The Certification Process</a:t>
            </a:r>
            <a:endParaRPr lang="en-US" sz="6000" dirty="0">
              <a:solidFill>
                <a:schemeClr val="bg1"/>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1086584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ilhouette of a person holding a dog&#10;&#10;Description automatically generated with low confidence">
            <a:extLst>
              <a:ext uri="{FF2B5EF4-FFF2-40B4-BE49-F238E27FC236}">
                <a16:creationId xmlns:a16="http://schemas.microsoft.com/office/drawing/2014/main" id="{8DB4C054-2DAD-9E4A-8306-D38C3C89609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0" y="-1"/>
            <a:ext cx="12192000" cy="6284773"/>
          </a:xfrm>
          <a:prstGeom prst="rect">
            <a:avLst/>
          </a:prstGeom>
        </p:spPr>
      </p:pic>
      <p:pic>
        <p:nvPicPr>
          <p:cNvPr id="4" name="Content Placeholder 18" descr="A person holding a banana&#10;&#10;Description automatically generated">
            <a:extLst>
              <a:ext uri="{FF2B5EF4-FFF2-40B4-BE49-F238E27FC236}">
                <a16:creationId xmlns:a16="http://schemas.microsoft.com/office/drawing/2014/main" id="{04E01068-74C6-4FB2-A51D-62BE25A7C4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5" name="Rectangle 4">
            <a:extLst>
              <a:ext uri="{FF2B5EF4-FFF2-40B4-BE49-F238E27FC236}">
                <a16:creationId xmlns:a16="http://schemas.microsoft.com/office/drawing/2014/main" id="{CFCAE059-1935-4834-85C6-488EA5ADA946}"/>
              </a:ext>
            </a:extLst>
          </p:cNvPr>
          <p:cNvSpPr/>
          <p:nvPr/>
        </p:nvSpPr>
        <p:spPr>
          <a:xfrm>
            <a:off x="650199" y="1919989"/>
            <a:ext cx="5958419" cy="4801314"/>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Training Requirement </a:t>
            </a:r>
          </a:p>
          <a:p>
            <a:pPr marL="579438" lvl="1" indent="-168275">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30 hours of formal safety-related training</a:t>
            </a:r>
          </a:p>
          <a:p>
            <a:pPr marL="579438" lvl="1" indent="-16827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Experience Requirement </a:t>
            </a:r>
          </a:p>
          <a:p>
            <a:pPr marL="742950" lvl="1" indent="-285750">
              <a:buFont typeface="Arial" panose="020B0604020202020204" pitchFamily="34" charset="0"/>
              <a:buChar char="•"/>
            </a:pPr>
            <a:r>
              <a:rPr lang="en-US" sz="1600" b="1" dirty="0">
                <a:solidFill>
                  <a:schemeClr val="tx1">
                    <a:lumMod val="50000"/>
                    <a:lumOff val="50000"/>
                  </a:schemeClr>
                </a:solidFill>
                <a:latin typeface="Arial" panose="020B0604020202020204" pitchFamily="34" charset="0"/>
              </a:rPr>
              <a:t>Two (2) years supervisory experience; </a:t>
            </a:r>
            <a:r>
              <a:rPr lang="en-US" sz="1600" b="1" dirty="0">
                <a:latin typeface="Arial" panose="020B0604020202020204" pitchFamily="34" charset="0"/>
              </a:rPr>
              <a:t>OR</a:t>
            </a:r>
          </a:p>
          <a:p>
            <a:pPr marL="742950" lvl="1" indent="-285750">
              <a:buFont typeface="Arial" panose="020B0604020202020204" pitchFamily="34" charset="0"/>
              <a:buChar char="•"/>
            </a:pPr>
            <a:r>
              <a:rPr lang="en-US" sz="1600" b="1" dirty="0">
                <a:solidFill>
                  <a:schemeClr val="tx1">
                    <a:lumMod val="50000"/>
                    <a:lumOff val="50000"/>
                  </a:schemeClr>
                </a:solidFill>
                <a:latin typeface="Arial" panose="020B0604020202020204" pitchFamily="34" charset="0"/>
              </a:rPr>
              <a:t>Four (4) years work experience (work experience must be a minimum part-time [18 </a:t>
            </a:r>
            <a:r>
              <a:rPr lang="en-US" sz="1600" b="1" dirty="0" err="1">
                <a:solidFill>
                  <a:schemeClr val="tx1">
                    <a:lumMod val="50000"/>
                    <a:lumOff val="50000"/>
                  </a:schemeClr>
                </a:solidFill>
                <a:latin typeface="Arial" panose="020B0604020202020204" pitchFamily="34" charset="0"/>
              </a:rPr>
              <a:t>hrs</a:t>
            </a:r>
            <a:r>
              <a:rPr lang="en-US" sz="1600" b="1" dirty="0">
                <a:solidFill>
                  <a:schemeClr val="tx1">
                    <a:lumMod val="50000"/>
                    <a:lumOff val="50000"/>
                  </a:schemeClr>
                </a:solidFill>
                <a:latin typeface="Arial" panose="020B0604020202020204" pitchFamily="34" charset="0"/>
              </a:rPr>
              <a:t>/week] to qualify); </a:t>
            </a:r>
            <a:r>
              <a:rPr lang="en-US" sz="1600" b="1" dirty="0">
                <a:latin typeface="Arial" panose="020B0604020202020204" pitchFamily="34" charset="0"/>
              </a:rPr>
              <a:t>OR</a:t>
            </a:r>
          </a:p>
          <a:p>
            <a:pPr marL="742950" lvl="1" indent="-285750">
              <a:buFont typeface="Arial" panose="020B0604020202020204" pitchFamily="34" charset="0"/>
              <a:buChar char="•"/>
            </a:pPr>
            <a:r>
              <a:rPr lang="en-US" sz="1600" b="1" dirty="0">
                <a:solidFill>
                  <a:schemeClr val="tx1">
                    <a:lumMod val="50000"/>
                    <a:lumOff val="50000"/>
                  </a:schemeClr>
                </a:solidFill>
                <a:latin typeface="Arial" panose="020B0604020202020204" pitchFamily="34" charset="0"/>
              </a:rPr>
              <a:t>An associate degree or higher in Occupational Safety, Risk Management, or Construction Management; </a:t>
            </a:r>
            <a:r>
              <a:rPr lang="en-US" sz="1600" b="1" dirty="0">
                <a:latin typeface="Arial" panose="020B0604020202020204" pitchFamily="34" charset="0"/>
              </a:rPr>
              <a:t>OR</a:t>
            </a:r>
          </a:p>
          <a:p>
            <a:pPr marL="742950" lvl="1" indent="-285750">
              <a:buFont typeface="Arial" panose="020B0604020202020204" pitchFamily="34" charset="0"/>
              <a:buChar char="•"/>
            </a:pPr>
            <a:r>
              <a:rPr lang="en-US" sz="1600" b="1" dirty="0">
                <a:solidFill>
                  <a:schemeClr val="tx1">
                    <a:lumMod val="50000"/>
                    <a:lumOff val="50000"/>
                  </a:schemeClr>
                </a:solidFill>
                <a:latin typeface="Arial" panose="020B0604020202020204" pitchFamily="34" charset="0"/>
              </a:rPr>
              <a:t>Completion of a 2-year trade or union training program/apprenticeship.</a:t>
            </a:r>
          </a:p>
          <a:p>
            <a:pPr marL="579438" lvl="1" indent="-16033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579438" lvl="1" indent="-16033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579438" lvl="1" indent="-16827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p:txBody>
      </p:sp>
      <p:sp>
        <p:nvSpPr>
          <p:cNvPr id="6" name="Title 1">
            <a:extLst>
              <a:ext uri="{FF2B5EF4-FFF2-40B4-BE49-F238E27FC236}">
                <a16:creationId xmlns:a16="http://schemas.microsoft.com/office/drawing/2014/main" id="{8D85334F-412B-4F27-8749-95EB879B58AF}"/>
              </a:ext>
            </a:extLst>
          </p:cNvPr>
          <p:cNvSpPr txBox="1">
            <a:spLocks/>
          </p:cNvSpPr>
          <p:nvPr/>
        </p:nvSpPr>
        <p:spPr>
          <a:xfrm>
            <a:off x="1097335" y="2873075"/>
            <a:ext cx="13876171" cy="538620"/>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endParaRPr lang="en-US" sz="3200" dirty="0">
              <a:solidFill>
                <a:srgbClr val="CD1041"/>
              </a:solidFill>
            </a:endParaRPr>
          </a:p>
        </p:txBody>
      </p:sp>
      <p:pic>
        <p:nvPicPr>
          <p:cNvPr id="10" name="Picture 9">
            <a:extLst>
              <a:ext uri="{FF2B5EF4-FFF2-40B4-BE49-F238E27FC236}">
                <a16:creationId xmlns:a16="http://schemas.microsoft.com/office/drawing/2014/main" id="{B97E1007-FCFD-2F45-AE81-6E0C53FE04E1}"/>
              </a:ext>
            </a:extLst>
          </p:cNvPr>
          <p:cNvPicPr>
            <a:picLocks noChangeAspect="1"/>
          </p:cNvPicPr>
          <p:nvPr/>
        </p:nvPicPr>
        <p:blipFill rotWithShape="1">
          <a:blip r:embed="rId5" cstate="email">
            <a:alphaModFix amt="20000"/>
            <a:extLst>
              <a:ext uri="{28A0092B-C50C-407E-A947-70E740481C1C}">
                <a14:useLocalDpi xmlns:a14="http://schemas.microsoft.com/office/drawing/2010/main"/>
              </a:ext>
            </a:extLst>
          </a:blip>
          <a:srcRect/>
          <a:stretch/>
        </p:blipFill>
        <p:spPr>
          <a:xfrm>
            <a:off x="5148729" y="507012"/>
            <a:ext cx="7043271" cy="812800"/>
          </a:xfrm>
          <a:prstGeom prst="rect">
            <a:avLst/>
          </a:prstGeom>
          <a:effectLst/>
        </p:spPr>
      </p:pic>
      <p:sp>
        <p:nvSpPr>
          <p:cNvPr id="11" name="Title 1">
            <a:extLst>
              <a:ext uri="{FF2B5EF4-FFF2-40B4-BE49-F238E27FC236}">
                <a16:creationId xmlns:a16="http://schemas.microsoft.com/office/drawing/2014/main" id="{B6214AE1-BFC1-0145-8453-F1A5C466540B}"/>
              </a:ext>
            </a:extLst>
          </p:cNvPr>
          <p:cNvSpPr txBox="1">
            <a:spLocks/>
          </p:cNvSpPr>
          <p:nvPr/>
        </p:nvSpPr>
        <p:spPr>
          <a:xfrm>
            <a:off x="1152199" y="1319386"/>
            <a:ext cx="13876171" cy="538620"/>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CD1041"/>
                </a:solidFill>
              </a:rPr>
              <a:t>Eligibility Requirements </a:t>
            </a:r>
          </a:p>
        </p:txBody>
      </p:sp>
      <p:sp>
        <p:nvSpPr>
          <p:cNvPr id="12" name="TextBox 11">
            <a:extLst>
              <a:ext uri="{FF2B5EF4-FFF2-40B4-BE49-F238E27FC236}">
                <a16:creationId xmlns:a16="http://schemas.microsoft.com/office/drawing/2014/main" id="{2F4F8867-531B-644C-917A-FBCA916FC6BB}"/>
              </a:ext>
            </a:extLst>
          </p:cNvPr>
          <p:cNvSpPr txBox="1"/>
          <p:nvPr/>
        </p:nvSpPr>
        <p:spPr>
          <a:xfrm>
            <a:off x="2383556" y="573228"/>
            <a:ext cx="606682" cy="677108"/>
          </a:xfrm>
          <a:prstGeom prst="rect">
            <a:avLst/>
          </a:prstGeom>
          <a:noFill/>
        </p:spPr>
        <p:txBody>
          <a:bodyPr wrap="square" rtlCol="0">
            <a:spAutoFit/>
          </a:bodyPr>
          <a:lstStyle/>
          <a:p>
            <a:r>
              <a:rPr lang="en-US" sz="3800" b="1" dirty="0">
                <a:latin typeface="Arial" panose="020B0604020202020204" pitchFamily="34" charset="0"/>
                <a:cs typeface="Arial" panose="020B0604020202020204" pitchFamily="34" charset="0"/>
              </a:rPr>
              <a:t>&amp;</a:t>
            </a:r>
          </a:p>
        </p:txBody>
      </p:sp>
      <p:pic>
        <p:nvPicPr>
          <p:cNvPr id="14" name="Picture 13" descr="Logo&#10;&#10;Description automatically generated with low confidence">
            <a:extLst>
              <a:ext uri="{FF2B5EF4-FFF2-40B4-BE49-F238E27FC236}">
                <a16:creationId xmlns:a16="http://schemas.microsoft.com/office/drawing/2014/main" id="{EB45DCC6-1EE9-744D-AEC4-807DADDAC65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1675" y="461555"/>
            <a:ext cx="1916430" cy="857831"/>
          </a:xfrm>
          <a:prstGeom prst="rect">
            <a:avLst/>
          </a:prstGeom>
        </p:spPr>
      </p:pic>
      <p:pic>
        <p:nvPicPr>
          <p:cNvPr id="15" name="Picture 14" descr="Logo&#10;&#10;Description automatically generated">
            <a:extLst>
              <a:ext uri="{FF2B5EF4-FFF2-40B4-BE49-F238E27FC236}">
                <a16:creationId xmlns:a16="http://schemas.microsoft.com/office/drawing/2014/main" id="{0F6EB7F5-20C1-6844-88F4-17C9BB02262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22184" y="461555"/>
            <a:ext cx="2372723" cy="857831"/>
          </a:xfrm>
          <a:prstGeom prst="rect">
            <a:avLst/>
          </a:prstGeom>
        </p:spPr>
      </p:pic>
    </p:spTree>
    <p:extLst>
      <p:ext uri="{BB962C8B-B14F-4D97-AF65-F5344CB8AC3E}">
        <p14:creationId xmlns:p14="http://schemas.microsoft.com/office/powerpoint/2010/main" val="1497230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F55F46D-9046-6A49-9808-76C279941324}"/>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4">
            <a:extLst>
              <a:ext uri="{FF2B5EF4-FFF2-40B4-BE49-F238E27FC236}">
                <a16:creationId xmlns:a16="http://schemas.microsoft.com/office/drawing/2014/main" id="{285E2232-B0AA-4343-9FF7-7039CC921809}"/>
              </a:ext>
            </a:extLst>
          </p:cNvPr>
          <p:cNvSpPr txBox="1">
            <a:spLocks/>
          </p:cNvSpPr>
          <p:nvPr/>
        </p:nvSpPr>
        <p:spPr>
          <a:xfrm>
            <a:off x="618523" y="2031406"/>
            <a:ext cx="6449066" cy="22949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400" b="1" dirty="0">
                <a:latin typeface="Arial" panose="020B0604020202020204" pitchFamily="34" charset="0"/>
                <a:cs typeface="Arial" panose="020B0604020202020204" pitchFamily="34" charset="0"/>
              </a:rPr>
              <a:t>Exams are taken at Pearson VUE’s test centers located around the world </a:t>
            </a:r>
            <a:r>
              <a:rPr lang="en-US" sz="2400" dirty="0">
                <a:hlinkClick r:id="rId3"/>
              </a:rPr>
              <a:t>http://www.vue.com/bcsp/</a:t>
            </a:r>
            <a:endParaRPr lang="en-US" sz="2400" b="1" dirty="0">
              <a:latin typeface="Arial" panose="020B0604020202020204" pitchFamily="34" charset="0"/>
              <a:cs typeface="Arial" panose="020B0604020202020204" pitchFamily="34" charset="0"/>
            </a:endParaRPr>
          </a:p>
          <a:p>
            <a:pPr>
              <a:spcAft>
                <a:spcPts val="1200"/>
              </a:spcAft>
            </a:pPr>
            <a:r>
              <a:rPr lang="en-US" sz="2400" b="1" dirty="0">
                <a:latin typeface="Arial" panose="020B0604020202020204" pitchFamily="34" charset="0"/>
                <a:cs typeface="Arial" panose="020B0604020202020204" pitchFamily="34" charset="0"/>
              </a:rPr>
              <a:t>Two-hour exam with 100 multiple                                                choice questions</a:t>
            </a:r>
          </a:p>
          <a:p>
            <a:r>
              <a:rPr lang="en-US" b="1" dirty="0">
                <a:latin typeface="Arial" panose="020B0604020202020204" pitchFamily="34" charset="0"/>
                <a:cs typeface="Arial" panose="020B0604020202020204" pitchFamily="34" charset="0"/>
              </a:rPr>
              <a:t>Fees</a:t>
            </a:r>
          </a:p>
          <a:p>
            <a:pPr lvl="1"/>
            <a:r>
              <a:rPr lang="en-US" dirty="0">
                <a:latin typeface="Arial" panose="020B0604020202020204" pitchFamily="34" charset="0"/>
                <a:cs typeface="Arial" panose="020B0604020202020204" pitchFamily="34" charset="0"/>
              </a:rPr>
              <a:t>Application fee </a:t>
            </a:r>
          </a:p>
          <a:p>
            <a:pPr lvl="1"/>
            <a:r>
              <a:rPr lang="en-US" dirty="0">
                <a:latin typeface="Arial" panose="020B0604020202020204" pitchFamily="34" charset="0"/>
                <a:cs typeface="Arial" panose="020B0604020202020204" pitchFamily="34" charset="0"/>
              </a:rPr>
              <a:t>Exam fee </a:t>
            </a:r>
          </a:p>
          <a:p>
            <a:pPr lvl="1"/>
            <a:r>
              <a:rPr lang="en-US" dirty="0">
                <a:latin typeface="Arial" panose="020B0604020202020204" pitchFamily="34" charset="0"/>
                <a:cs typeface="Arial" panose="020B0604020202020204" pitchFamily="34" charset="0"/>
              </a:rPr>
              <a:t>Annual renewal </a:t>
            </a:r>
          </a:p>
          <a:p>
            <a:endParaRPr lang="en-US" sz="2400" b="1" dirty="0">
              <a:latin typeface="Arial" panose="020B0604020202020204" pitchFamily="34" charset="0"/>
              <a:cs typeface="Arial" panose="020B0604020202020204" pitchFamily="34" charset="0"/>
            </a:endParaRPr>
          </a:p>
          <a:p>
            <a:pPr marL="0" indent="0">
              <a:buNone/>
            </a:pPr>
            <a:endParaRPr lang="en-US" sz="2400" dirty="0"/>
          </a:p>
        </p:txBody>
      </p:sp>
      <p:pic>
        <p:nvPicPr>
          <p:cNvPr id="4" name="Picture 3">
            <a:extLst>
              <a:ext uri="{FF2B5EF4-FFF2-40B4-BE49-F238E27FC236}">
                <a16:creationId xmlns:a16="http://schemas.microsoft.com/office/drawing/2014/main" id="{CA342BD4-B556-4745-9236-54A7B64AEB9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34379" y="867574"/>
            <a:ext cx="6449067" cy="5426414"/>
          </a:xfrm>
          <a:prstGeom prst="rect">
            <a:avLst/>
          </a:prstGeom>
          <a:effectLst>
            <a:softEdge rad="1077366"/>
          </a:effectLst>
        </p:spPr>
      </p:pic>
      <p:sp>
        <p:nvSpPr>
          <p:cNvPr id="5" name="Text Placeholder 11">
            <a:extLst>
              <a:ext uri="{FF2B5EF4-FFF2-40B4-BE49-F238E27FC236}">
                <a16:creationId xmlns:a16="http://schemas.microsoft.com/office/drawing/2014/main" id="{2188912C-A0E8-214D-9BCE-52E27D46DDA7}"/>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Examination and Fees</a:t>
            </a:r>
          </a:p>
        </p:txBody>
      </p:sp>
    </p:spTree>
    <p:extLst>
      <p:ext uri="{BB962C8B-B14F-4D97-AF65-F5344CB8AC3E}">
        <p14:creationId xmlns:p14="http://schemas.microsoft.com/office/powerpoint/2010/main" val="3219611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ilhouette&#10;&#10;Description automatically generated">
            <a:extLst>
              <a:ext uri="{FF2B5EF4-FFF2-40B4-BE49-F238E27FC236}">
                <a16:creationId xmlns:a16="http://schemas.microsoft.com/office/drawing/2014/main" id="{09A57CAA-5F4B-F848-87B5-EDC07B6E0F1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299458"/>
          </a:xfrm>
          <a:prstGeom prst="rect">
            <a:avLst/>
          </a:prstGeom>
        </p:spPr>
      </p:pic>
      <p:sp>
        <p:nvSpPr>
          <p:cNvPr id="3" name="Oval 2">
            <a:extLst>
              <a:ext uri="{FF2B5EF4-FFF2-40B4-BE49-F238E27FC236}">
                <a16:creationId xmlns:a16="http://schemas.microsoft.com/office/drawing/2014/main" id="{268F409C-FE18-1744-AC60-BA4CC3FAF849}"/>
              </a:ext>
            </a:extLst>
          </p:cNvPr>
          <p:cNvSpPr/>
          <p:nvPr/>
        </p:nvSpPr>
        <p:spPr>
          <a:xfrm>
            <a:off x="511934" y="779738"/>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1">
            <a:extLst>
              <a:ext uri="{FF2B5EF4-FFF2-40B4-BE49-F238E27FC236}">
                <a16:creationId xmlns:a16="http://schemas.microsoft.com/office/drawing/2014/main" id="{A71F9729-04E9-B241-86BF-A55DA3C2487A}"/>
              </a:ext>
            </a:extLst>
          </p:cNvPr>
          <p:cNvSpPr txBox="1">
            <a:spLocks/>
          </p:cNvSpPr>
          <p:nvPr/>
        </p:nvSpPr>
        <p:spPr>
          <a:xfrm>
            <a:off x="639766" y="899582"/>
            <a:ext cx="8675687"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5" name="Picture 4">
            <a:extLst>
              <a:ext uri="{FF2B5EF4-FFF2-40B4-BE49-F238E27FC236}">
                <a16:creationId xmlns:a16="http://schemas.microsoft.com/office/drawing/2014/main" id="{160EF35C-BC2A-C143-B114-CE3EC4D44974}"/>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1985663" y="11642"/>
            <a:ext cx="10206337" cy="809897"/>
          </a:xfrm>
          <a:prstGeom prst="rect">
            <a:avLst/>
          </a:prstGeom>
          <a:effectLst/>
        </p:spPr>
      </p:pic>
      <p:sp>
        <p:nvSpPr>
          <p:cNvPr id="6" name="Content Placeholder 4">
            <a:extLst>
              <a:ext uri="{FF2B5EF4-FFF2-40B4-BE49-F238E27FC236}">
                <a16:creationId xmlns:a16="http://schemas.microsoft.com/office/drawing/2014/main" id="{C3E34CD3-FD4A-E947-AB44-094A9B513E72}"/>
              </a:ext>
            </a:extLst>
          </p:cNvPr>
          <p:cNvSpPr txBox="1">
            <a:spLocks/>
          </p:cNvSpPr>
          <p:nvPr/>
        </p:nvSpPr>
        <p:spPr>
          <a:xfrm>
            <a:off x="838200" y="2065795"/>
            <a:ext cx="658618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2200" b="1" dirty="0">
                <a:latin typeface="Arial" panose="020B0604020202020204" pitchFamily="34" charset="0"/>
                <a:cs typeface="Arial" panose="020B0604020202020204" pitchFamily="34" charset="0"/>
              </a:rPr>
              <a:t>About the Safety Trained Supervisor</a:t>
            </a:r>
            <a:r>
              <a:rPr lang="en-US" sz="2200" b="1" baseline="30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 (STS</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 and Safety Trained Supervisor Construction</a:t>
            </a:r>
            <a:r>
              <a:rPr lang="en-US" sz="2200" b="1" baseline="30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(STSC</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 certifications</a:t>
            </a:r>
          </a:p>
          <a:p>
            <a:pPr marL="457200" indent="-457200"/>
            <a:r>
              <a:rPr lang="en-US" sz="2200" b="1" dirty="0">
                <a:latin typeface="Arial" panose="020B0604020202020204" pitchFamily="34" charset="0"/>
                <a:cs typeface="Arial" panose="020B0604020202020204" pitchFamily="34" charset="0"/>
              </a:rPr>
              <a:t>Benefits of BCSP certification</a:t>
            </a:r>
          </a:p>
          <a:p>
            <a:pPr marL="457200" indent="-457200"/>
            <a:r>
              <a:rPr lang="en-US" sz="2200" b="1" dirty="0">
                <a:latin typeface="Arial" panose="020B0604020202020204" pitchFamily="34" charset="0"/>
                <a:cs typeface="Arial" panose="020B0604020202020204" pitchFamily="34" charset="0"/>
              </a:rPr>
              <a:t>STS and STSC requirements and application process</a:t>
            </a:r>
          </a:p>
          <a:p>
            <a:pPr marL="457200" indent="-457200"/>
            <a:r>
              <a:rPr lang="en-US" sz="2200" b="1" dirty="0">
                <a:latin typeface="Arial" panose="020B0604020202020204" pitchFamily="34" charset="0"/>
                <a:cs typeface="Arial" panose="020B0604020202020204" pitchFamily="34" charset="0"/>
              </a:rPr>
              <a:t>About the Board of Certified Safety Professionals</a:t>
            </a:r>
            <a:r>
              <a:rPr lang="en-US" sz="2200" b="1" baseline="30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 (BCSP</a:t>
            </a:r>
            <a:r>
              <a:rPr lang="en-US" sz="2200" b="1" baseline="30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sz="2000" dirty="0">
              <a:cs typeface="Arial" panose="020B0604020202020204" pitchFamily="34" charset="0"/>
            </a:endParaRPr>
          </a:p>
        </p:txBody>
      </p:sp>
      <p:pic>
        <p:nvPicPr>
          <p:cNvPr id="10" name="Picture 9" descr="Logo&#10;&#10;Description automatically generated">
            <a:extLst>
              <a:ext uri="{FF2B5EF4-FFF2-40B4-BE49-F238E27FC236}">
                <a16:creationId xmlns:a16="http://schemas.microsoft.com/office/drawing/2014/main" id="{E4E3DE0B-D398-D64A-ABA0-E05FF05A84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82895" y="5133609"/>
            <a:ext cx="2182882" cy="789195"/>
          </a:xfrm>
          <a:prstGeom prst="rect">
            <a:avLst/>
          </a:prstGeom>
        </p:spPr>
      </p:pic>
      <p:pic>
        <p:nvPicPr>
          <p:cNvPr id="12" name="Picture 11" descr="Logo&#10;&#10;Description automatically generated with low confidence">
            <a:extLst>
              <a:ext uri="{FF2B5EF4-FFF2-40B4-BE49-F238E27FC236}">
                <a16:creationId xmlns:a16="http://schemas.microsoft.com/office/drawing/2014/main" id="{0A9841A2-6F48-4642-8AA8-D16EF2B4949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0475" y="5123502"/>
            <a:ext cx="1763097" cy="789196"/>
          </a:xfrm>
          <a:prstGeom prst="rect">
            <a:avLst/>
          </a:prstGeom>
        </p:spPr>
      </p:pic>
    </p:spTree>
    <p:extLst>
      <p:ext uri="{BB962C8B-B14F-4D97-AF65-F5344CB8AC3E}">
        <p14:creationId xmlns:p14="http://schemas.microsoft.com/office/powerpoint/2010/main" val="1750092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6B4778-5430-FE47-829A-3FE7053A1233}"/>
              </a:ext>
            </a:extLst>
          </p:cNvPr>
          <p:cNvSpPr/>
          <p:nvPr/>
        </p:nvSpPr>
        <p:spPr>
          <a:xfrm>
            <a:off x="-1" y="2731358"/>
            <a:ext cx="12220230" cy="21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0BC1B08-6CB9-4C91-973E-9EE4C2A47B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3677" y="5232436"/>
            <a:ext cx="4059873" cy="1068353"/>
          </a:xfrm>
          <a:prstGeom prst="rect">
            <a:avLst/>
          </a:prstGeom>
        </p:spPr>
      </p:pic>
      <p:sp>
        <p:nvSpPr>
          <p:cNvPr id="7" name="TextBox 6">
            <a:extLst>
              <a:ext uri="{FF2B5EF4-FFF2-40B4-BE49-F238E27FC236}">
                <a16:creationId xmlns:a16="http://schemas.microsoft.com/office/drawing/2014/main" id="{263069F9-7895-4D85-9CA8-5546611C9C8B}"/>
              </a:ext>
            </a:extLst>
          </p:cNvPr>
          <p:cNvSpPr txBox="1"/>
          <p:nvPr/>
        </p:nvSpPr>
        <p:spPr>
          <a:xfrm>
            <a:off x="2064123" y="4861488"/>
            <a:ext cx="2649315" cy="584775"/>
          </a:xfrm>
          <a:prstGeom prst="rect">
            <a:avLst/>
          </a:prstGeom>
          <a:noFill/>
        </p:spPr>
        <p:txBody>
          <a:bodyPr wrap="none" rtlCol="0">
            <a:spAutoFit/>
          </a:bodyPr>
          <a:lstStyle/>
          <a:p>
            <a:r>
              <a:rPr lang="en-US" sz="2400" b="1" dirty="0">
                <a:latin typeface="Arial Black" panose="020B0A04020102020204" pitchFamily="34" charset="0"/>
                <a:cs typeface="Arial" panose="020B0604020202020204" pitchFamily="34" charset="0"/>
              </a:rPr>
              <a:t>Apply Today </a:t>
            </a:r>
            <a:r>
              <a:rPr lang="en-US" sz="3200" b="1" dirty="0">
                <a:latin typeface="Arial Black" panose="020B0A04020102020204" pitchFamily="34" charset="0"/>
                <a:cs typeface="Arial" panose="020B0604020202020204" pitchFamily="34" charset="0"/>
              </a:rPr>
              <a:t>@</a:t>
            </a:r>
          </a:p>
        </p:txBody>
      </p:sp>
      <p:sp>
        <p:nvSpPr>
          <p:cNvPr id="2" name="Title 1">
            <a:extLst>
              <a:ext uri="{FF2B5EF4-FFF2-40B4-BE49-F238E27FC236}">
                <a16:creationId xmlns:a16="http://schemas.microsoft.com/office/drawing/2014/main" id="{D6CFC37E-3771-4812-B83F-9A3343000B1D}"/>
              </a:ext>
            </a:extLst>
          </p:cNvPr>
          <p:cNvSpPr txBox="1">
            <a:spLocks/>
          </p:cNvSpPr>
          <p:nvPr/>
        </p:nvSpPr>
        <p:spPr>
          <a:xfrm>
            <a:off x="514132" y="385729"/>
            <a:ext cx="5891646" cy="132556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rial" panose="020B0604020202020204" pitchFamily="34" charset="0"/>
              </a:rPr>
              <a:t>Now Offering an</a:t>
            </a:r>
            <a:br>
              <a:rPr lang="en-US" dirty="0"/>
            </a:br>
            <a:r>
              <a:rPr lang="en-US" sz="6000" dirty="0">
                <a:solidFill>
                  <a:srgbClr val="8BC642"/>
                </a:solidFill>
                <a:latin typeface="Arial Black" panose="020B0A04020102020204" pitchFamily="34" charset="0"/>
              </a:rPr>
              <a:t>Exam Bundle!</a:t>
            </a:r>
          </a:p>
        </p:txBody>
      </p:sp>
      <p:sp>
        <p:nvSpPr>
          <p:cNvPr id="4" name="TextBox 3">
            <a:extLst>
              <a:ext uri="{FF2B5EF4-FFF2-40B4-BE49-F238E27FC236}">
                <a16:creationId xmlns:a16="http://schemas.microsoft.com/office/drawing/2014/main" id="{385FF185-50F5-42AF-AA59-11A3B44DC76C}"/>
              </a:ext>
            </a:extLst>
          </p:cNvPr>
          <p:cNvSpPr txBox="1"/>
          <p:nvPr/>
        </p:nvSpPr>
        <p:spPr>
          <a:xfrm>
            <a:off x="641716" y="1568412"/>
            <a:ext cx="5636479" cy="1138773"/>
          </a:xfrm>
          <a:prstGeom prst="rect">
            <a:avLst/>
          </a:prstGeom>
          <a:noFill/>
        </p:spPr>
        <p:txBody>
          <a:bodyPr wrap="none" rtlCol="0">
            <a:spAutoFit/>
          </a:bodyPr>
          <a:lstStyle/>
          <a:p>
            <a:pPr algn="ctr"/>
            <a:r>
              <a:rPr lang="en-US" sz="4400" b="1" dirty="0">
                <a:latin typeface="Arial Black" panose="020B0604020202020204" pitchFamily="34" charset="0"/>
                <a:cs typeface="Arial" panose="020B0604020202020204" pitchFamily="34" charset="0"/>
              </a:rPr>
              <a:t>REDUCE STRESS </a:t>
            </a:r>
          </a:p>
          <a:p>
            <a:pPr algn="ctr"/>
            <a:r>
              <a:rPr lang="en-US" sz="2400" b="1" dirty="0">
                <a:latin typeface="Arial" panose="020B0604020202020204" pitchFamily="34" charset="0"/>
                <a:cs typeface="Arial" panose="020B0604020202020204" pitchFamily="34" charset="0"/>
              </a:rPr>
              <a:t>WITH A 2</a:t>
            </a:r>
            <a:r>
              <a:rPr lang="en-US" sz="2400" b="1" baseline="30000" dirty="0">
                <a:latin typeface="Arial" panose="020B0604020202020204" pitchFamily="34" charset="0"/>
                <a:cs typeface="Arial" panose="020B0604020202020204" pitchFamily="34" charset="0"/>
              </a:rPr>
              <a:t>ND</a:t>
            </a:r>
            <a:r>
              <a:rPr lang="en-US" sz="2400" b="1" dirty="0">
                <a:latin typeface="Arial" panose="020B0604020202020204" pitchFamily="34" charset="0"/>
                <a:cs typeface="Arial" panose="020B0604020202020204" pitchFamily="34" charset="0"/>
              </a:rPr>
              <a:t> CHANCE TEST!</a:t>
            </a:r>
          </a:p>
        </p:txBody>
      </p:sp>
      <p:sp>
        <p:nvSpPr>
          <p:cNvPr id="5" name="TextBox 4">
            <a:extLst>
              <a:ext uri="{FF2B5EF4-FFF2-40B4-BE49-F238E27FC236}">
                <a16:creationId xmlns:a16="http://schemas.microsoft.com/office/drawing/2014/main" id="{D876F802-4B20-41F4-B996-D709DE7E120A}"/>
              </a:ext>
            </a:extLst>
          </p:cNvPr>
          <p:cNvSpPr txBox="1"/>
          <p:nvPr/>
        </p:nvSpPr>
        <p:spPr>
          <a:xfrm>
            <a:off x="823912" y="2961776"/>
            <a:ext cx="5272088" cy="1785104"/>
          </a:xfrm>
          <a:prstGeom prst="rect">
            <a:avLst/>
          </a:prstGeom>
          <a:noFill/>
        </p:spPr>
        <p:txBody>
          <a:bodyPr wrap="square" rtlCol="0">
            <a:spAutoFit/>
          </a:bodyPr>
          <a:lstStyle/>
          <a:p>
            <a:pPr algn="ctr"/>
            <a:r>
              <a:rPr lang="en-US" sz="2200" b="1" dirty="0">
                <a:solidFill>
                  <a:schemeClr val="bg1"/>
                </a:solidFill>
                <a:latin typeface="Arial" panose="020B0604020202020204" pitchFamily="34" charset="0"/>
                <a:cs typeface="Arial" panose="020B0604020202020204" pitchFamily="34" charset="0"/>
              </a:rPr>
              <a:t>Exam bundles include an examination authorization, an online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self-assessment, and a second exam attempt if the first is unsuccessful for one reduced price. </a:t>
            </a:r>
          </a:p>
        </p:txBody>
      </p:sp>
      <p:pic>
        <p:nvPicPr>
          <p:cNvPr id="12" name="Picture 11" descr="A picture containing arrow&#10;&#10;Description automatically generated">
            <a:extLst>
              <a:ext uri="{FF2B5EF4-FFF2-40B4-BE49-F238E27FC236}">
                <a16:creationId xmlns:a16="http://schemas.microsoft.com/office/drawing/2014/main" id="{9CBC6F2D-D1A4-1C47-B513-9B3EF46DD2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709276">
            <a:off x="6123877" y="132969"/>
            <a:ext cx="6068476" cy="6277734"/>
          </a:xfrm>
          <a:prstGeom prst="rect">
            <a:avLst/>
          </a:prstGeom>
          <a:effectLst/>
        </p:spPr>
      </p:pic>
    </p:spTree>
    <p:extLst>
      <p:ext uri="{BB962C8B-B14F-4D97-AF65-F5344CB8AC3E}">
        <p14:creationId xmlns:p14="http://schemas.microsoft.com/office/powerpoint/2010/main" val="3854906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3AFCC9-B869-1240-8758-5F2A3BCB82F9}"/>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t="-5592" r="3495"/>
          <a:stretch/>
        </p:blipFill>
        <p:spPr>
          <a:xfrm>
            <a:off x="5394907" y="461555"/>
            <a:ext cx="6797093" cy="858257"/>
          </a:xfrm>
          <a:prstGeom prst="rect">
            <a:avLst/>
          </a:prstGeom>
          <a:effectLst/>
        </p:spPr>
      </p:pic>
      <p:sp>
        <p:nvSpPr>
          <p:cNvPr id="3" name="Title 1">
            <a:extLst>
              <a:ext uri="{FF2B5EF4-FFF2-40B4-BE49-F238E27FC236}">
                <a16:creationId xmlns:a16="http://schemas.microsoft.com/office/drawing/2014/main" id="{EA0C9E59-ECEA-1A47-B4BF-BD663FB32638}"/>
              </a:ext>
            </a:extLst>
          </p:cNvPr>
          <p:cNvSpPr txBox="1">
            <a:spLocks/>
          </p:cNvSpPr>
          <p:nvPr/>
        </p:nvSpPr>
        <p:spPr>
          <a:xfrm>
            <a:off x="1152199" y="1319386"/>
            <a:ext cx="13876171" cy="538620"/>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C00000"/>
                </a:solidFill>
              </a:rPr>
              <a:t>Recertification Requirements</a:t>
            </a:r>
          </a:p>
        </p:txBody>
      </p:sp>
      <p:sp>
        <p:nvSpPr>
          <p:cNvPr id="6" name="TextBox 5">
            <a:extLst>
              <a:ext uri="{FF2B5EF4-FFF2-40B4-BE49-F238E27FC236}">
                <a16:creationId xmlns:a16="http://schemas.microsoft.com/office/drawing/2014/main" id="{B0132047-27F1-EC40-A290-F5D3F41DDB01}"/>
              </a:ext>
            </a:extLst>
          </p:cNvPr>
          <p:cNvSpPr txBox="1"/>
          <p:nvPr/>
        </p:nvSpPr>
        <p:spPr>
          <a:xfrm>
            <a:off x="2383556" y="573228"/>
            <a:ext cx="606682" cy="677108"/>
          </a:xfrm>
          <a:prstGeom prst="rect">
            <a:avLst/>
          </a:prstGeom>
          <a:noFill/>
        </p:spPr>
        <p:txBody>
          <a:bodyPr wrap="square" rtlCol="0">
            <a:spAutoFit/>
          </a:bodyPr>
          <a:lstStyle/>
          <a:p>
            <a:r>
              <a:rPr lang="en-US" sz="3800" b="1" dirty="0">
                <a:latin typeface="Arial" panose="020B0604020202020204" pitchFamily="34" charset="0"/>
                <a:cs typeface="Arial" panose="020B0604020202020204" pitchFamily="34" charset="0"/>
              </a:rPr>
              <a:t>&amp;</a:t>
            </a:r>
          </a:p>
        </p:txBody>
      </p:sp>
      <p:pic>
        <p:nvPicPr>
          <p:cNvPr id="9" name="Picture 8" descr="Logo&#10;&#10;Description automatically generated with low confidence">
            <a:extLst>
              <a:ext uri="{FF2B5EF4-FFF2-40B4-BE49-F238E27FC236}">
                <a16:creationId xmlns:a16="http://schemas.microsoft.com/office/drawing/2014/main" id="{0B257E5F-4C18-AD42-8674-29DFE10DDE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675" y="461555"/>
            <a:ext cx="1916430" cy="857831"/>
          </a:xfrm>
          <a:prstGeom prst="rect">
            <a:avLst/>
          </a:prstGeom>
        </p:spPr>
      </p:pic>
      <p:pic>
        <p:nvPicPr>
          <p:cNvPr id="11" name="Picture 10" descr="Logo&#10;&#10;Description automatically generated">
            <a:extLst>
              <a:ext uri="{FF2B5EF4-FFF2-40B4-BE49-F238E27FC236}">
                <a16:creationId xmlns:a16="http://schemas.microsoft.com/office/drawing/2014/main" id="{C0991B63-D081-C246-868D-983D30F155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22184" y="461555"/>
            <a:ext cx="2372723" cy="857831"/>
          </a:xfrm>
          <a:prstGeom prst="rect">
            <a:avLst/>
          </a:prstGeom>
        </p:spPr>
      </p:pic>
      <p:sp>
        <p:nvSpPr>
          <p:cNvPr id="12" name="Content Placeholder 3">
            <a:extLst>
              <a:ext uri="{FF2B5EF4-FFF2-40B4-BE49-F238E27FC236}">
                <a16:creationId xmlns:a16="http://schemas.microsoft.com/office/drawing/2014/main" id="{2548405E-9A76-6D46-B17A-E6CF8E1DF307}"/>
              </a:ext>
            </a:extLst>
          </p:cNvPr>
          <p:cNvSpPr txBox="1">
            <a:spLocks/>
          </p:cNvSpPr>
          <p:nvPr/>
        </p:nvSpPr>
        <p:spPr>
          <a:xfrm>
            <a:off x="431675" y="2137373"/>
            <a:ext cx="9805416"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ct val="20000"/>
              </a:spcBef>
              <a:spcAft>
                <a:spcPts val="1200"/>
              </a:spcAft>
              <a:buNone/>
              <a:defRPr/>
            </a:pPr>
            <a:r>
              <a:rPr lang="en-US" sz="2400" b="1" dirty="0">
                <a:solidFill>
                  <a:srgbClr val="000000"/>
                </a:solidFill>
                <a:latin typeface="Arial" panose="020B0604020202020204" pitchFamily="34" charset="0"/>
                <a:cs typeface="Arial" panose="020B0604020202020204" pitchFamily="34" charset="0"/>
              </a:rPr>
              <a:t>Attend and/or teach 30 hours during the five-year cycle</a:t>
            </a:r>
          </a:p>
          <a:p>
            <a:pPr marL="627062" indent="-342900" defTabSz="457200">
              <a:lnSpc>
                <a:spcPct val="100000"/>
              </a:lnSpc>
              <a:spcBef>
                <a:spcPct val="20000"/>
              </a:spcBef>
              <a:spcAft>
                <a:spcPts val="1200"/>
              </a:spcAft>
              <a:buSzPct val="100000"/>
              <a:defRPr/>
            </a:pPr>
            <a:r>
              <a:rPr lang="en-US" sz="2200" dirty="0">
                <a:solidFill>
                  <a:srgbClr val="000000"/>
                </a:solidFill>
                <a:latin typeface="Arial" panose="020B0604020202020204" pitchFamily="34" charset="0"/>
                <a:cs typeface="Arial" panose="020B0604020202020204" pitchFamily="34" charset="0"/>
              </a:rPr>
              <a:t>Safety and health courses</a:t>
            </a:r>
          </a:p>
          <a:p>
            <a:pPr marL="627062" indent="-342900" defTabSz="457200">
              <a:lnSpc>
                <a:spcPct val="100000"/>
              </a:lnSpc>
              <a:spcBef>
                <a:spcPct val="20000"/>
              </a:spcBef>
              <a:spcAft>
                <a:spcPts val="600"/>
              </a:spcAft>
              <a:buSzPct val="100000"/>
              <a:defRPr/>
            </a:pPr>
            <a:r>
              <a:rPr lang="en-US" sz="2200" dirty="0">
                <a:solidFill>
                  <a:srgbClr val="000000"/>
                </a:solidFill>
                <a:latin typeface="Arial" panose="020B0604020202020204" pitchFamily="34" charset="0"/>
                <a:cs typeface="Arial" panose="020B0604020202020204" pitchFamily="34" charset="0"/>
              </a:rPr>
              <a:t>Presentations</a:t>
            </a:r>
          </a:p>
          <a:p>
            <a:pPr marL="627062" indent="-342900" defTabSz="457200">
              <a:lnSpc>
                <a:spcPct val="100000"/>
              </a:lnSpc>
              <a:spcBef>
                <a:spcPct val="20000"/>
              </a:spcBef>
              <a:spcAft>
                <a:spcPts val="1200"/>
              </a:spcAft>
              <a:buSzPct val="100000"/>
              <a:defRPr/>
            </a:pPr>
            <a:r>
              <a:rPr lang="en-US" sz="2200" dirty="0">
                <a:solidFill>
                  <a:srgbClr val="000000"/>
                </a:solidFill>
                <a:latin typeface="Arial" panose="020B0604020202020204" pitchFamily="34" charset="0"/>
                <a:cs typeface="Arial" panose="020B0604020202020204" pitchFamily="34" charset="0"/>
              </a:rPr>
              <a:t>Tool-box talks </a:t>
            </a:r>
            <a:r>
              <a:rPr lang="en-US" dirty="0">
                <a:solidFill>
                  <a:srgbClr val="000000"/>
                </a:solidFill>
                <a:latin typeface="Arial" panose="020B0604020202020204" pitchFamily="34" charset="0"/>
                <a:cs typeface="Arial" panose="020B0604020202020204" pitchFamily="34" charset="0"/>
              </a:rPr>
              <a:t>	</a:t>
            </a:r>
          </a:p>
          <a:p>
            <a:pPr marL="0" indent="0">
              <a:spcAft>
                <a:spcPts val="1200"/>
              </a:spcAft>
              <a:buSzPct val="100000"/>
              <a:buFont typeface="Arial" panose="020B0604020202020204" pitchFamily="34" charset="0"/>
              <a:buNone/>
              <a:defRPr/>
            </a:pPr>
            <a:r>
              <a:rPr lang="en-US" b="1" dirty="0">
                <a:solidFill>
                  <a:srgbClr val="C00000"/>
                </a:solidFill>
                <a:latin typeface="Arial Black" panose="020B0604020202020204" pitchFamily="34" charset="0"/>
                <a:cs typeface="Arial Black" panose="020B0604020202020204" pitchFamily="34" charset="0"/>
              </a:rPr>
              <a:t>OR</a:t>
            </a:r>
          </a:p>
          <a:p>
            <a:pPr marL="0" indent="0">
              <a:spcAft>
                <a:spcPts val="1200"/>
              </a:spcAft>
              <a:buSzPct val="100000"/>
              <a:buNone/>
              <a:defRPr/>
            </a:pPr>
            <a:r>
              <a:rPr lang="en-US" sz="2400" b="1" dirty="0">
                <a:solidFill>
                  <a:srgbClr val="000000"/>
                </a:solidFill>
                <a:latin typeface="Arial" panose="020B0604020202020204" pitchFamily="34" charset="0"/>
                <a:cs typeface="Arial" panose="020B0604020202020204" pitchFamily="34" charset="0"/>
              </a:rPr>
              <a:t>Achieve the CSP, SMS, ASP, OHST, CHST, STS, STSC, or CIT during the five-year cycle</a:t>
            </a:r>
          </a:p>
          <a:p>
            <a:endParaRPr lang="en-US" dirty="0"/>
          </a:p>
        </p:txBody>
      </p:sp>
    </p:spTree>
    <p:extLst>
      <p:ext uri="{BB962C8B-B14F-4D97-AF65-F5344CB8AC3E}">
        <p14:creationId xmlns:p14="http://schemas.microsoft.com/office/powerpoint/2010/main" val="326764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0ACD5EC-F9A2-E747-B2DF-6270B27AB399}"/>
              </a:ext>
            </a:extLst>
          </p:cNvPr>
          <p:cNvSpPr/>
          <p:nvPr/>
        </p:nvSpPr>
        <p:spPr>
          <a:xfrm>
            <a:off x="0" y="4064844"/>
            <a:ext cx="12220230" cy="89979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852178-FDCE-4458-B045-B7FE2DD1FDF8}"/>
              </a:ext>
            </a:extLst>
          </p:cNvPr>
          <p:cNvSpPr txBox="1">
            <a:spLocks/>
          </p:cNvSpPr>
          <p:nvPr/>
        </p:nvSpPr>
        <p:spPr>
          <a:xfrm>
            <a:off x="-691028" y="4022282"/>
            <a:ext cx="8738886" cy="98488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Arial" panose="020B0604020202020204" pitchFamily="34" charset="0"/>
              </a:rPr>
              <a:t>An online platform for certification </a:t>
            </a:r>
            <a:br>
              <a:rPr lang="en-US" b="1" dirty="0">
                <a:solidFill>
                  <a:schemeClr val="bg1"/>
                </a:solidFill>
                <a:latin typeface="Arial" panose="020B0604020202020204" pitchFamily="34" charset="0"/>
              </a:rPr>
            </a:br>
            <a:r>
              <a:rPr lang="en-US" b="1" dirty="0">
                <a:solidFill>
                  <a:schemeClr val="bg1"/>
                </a:solidFill>
                <a:latin typeface="Arial" panose="020B0604020202020204" pitchFamily="34" charset="0"/>
              </a:rPr>
              <a:t>holders to earn recertification points!</a:t>
            </a:r>
          </a:p>
        </p:txBody>
      </p:sp>
      <p:sp>
        <p:nvSpPr>
          <p:cNvPr id="9" name="TextBox 8">
            <a:extLst>
              <a:ext uri="{FF2B5EF4-FFF2-40B4-BE49-F238E27FC236}">
                <a16:creationId xmlns:a16="http://schemas.microsoft.com/office/drawing/2014/main" id="{34427B6E-FA33-C943-9239-D69BBC3C7834}"/>
              </a:ext>
            </a:extLst>
          </p:cNvPr>
          <p:cNvSpPr txBox="1"/>
          <p:nvPr/>
        </p:nvSpPr>
        <p:spPr>
          <a:xfrm>
            <a:off x="1391653" y="5150698"/>
            <a:ext cx="4267200" cy="984885"/>
          </a:xfrm>
          <a:prstGeom prst="rect">
            <a:avLst/>
          </a:prstGeom>
          <a:noFill/>
        </p:spPr>
        <p:txBody>
          <a:bodyPr wrap="square" rtlCol="0">
            <a:spAutoFit/>
          </a:bodyPr>
          <a:lstStyle/>
          <a:p>
            <a:pPr algn="ctr"/>
            <a:r>
              <a:rPr lang="en-US" sz="4000" b="1" dirty="0" err="1">
                <a:solidFill>
                  <a:srgbClr val="92D050"/>
                </a:solidFill>
              </a:rPr>
              <a:t>recertPRO.COM</a:t>
            </a:r>
            <a:endParaRPr lang="en-US" sz="4000" dirty="0">
              <a:solidFill>
                <a:srgbClr val="92D050"/>
              </a:solidFill>
            </a:endParaRPr>
          </a:p>
          <a:p>
            <a:pPr algn="ctr"/>
            <a:endParaRPr lang="en-US" dirty="0"/>
          </a:p>
        </p:txBody>
      </p:sp>
      <p:pic>
        <p:nvPicPr>
          <p:cNvPr id="11" name="Picture 10" descr="A picture containing person, computer&#10;&#10;Description automatically generated">
            <a:extLst>
              <a:ext uri="{FF2B5EF4-FFF2-40B4-BE49-F238E27FC236}">
                <a16:creationId xmlns:a16="http://schemas.microsoft.com/office/drawing/2014/main" id="{5EF8C114-EB28-C64F-BB5B-9BDE3AAE3E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19849" y="0"/>
            <a:ext cx="6972151" cy="6288505"/>
          </a:xfrm>
          <a:prstGeom prst="rect">
            <a:avLst/>
          </a:prstGeom>
          <a:effectLst/>
        </p:spPr>
      </p:pic>
      <p:pic>
        <p:nvPicPr>
          <p:cNvPr id="15" name="Picture 14" descr="Logo&#10;&#10;Description automatically generated">
            <a:extLst>
              <a:ext uri="{FF2B5EF4-FFF2-40B4-BE49-F238E27FC236}">
                <a16:creationId xmlns:a16="http://schemas.microsoft.com/office/drawing/2014/main" id="{8E2783AB-6143-CE45-B682-C80237C0FE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2301" y="765558"/>
            <a:ext cx="4905407" cy="2875583"/>
          </a:xfrm>
          <a:prstGeom prst="rect">
            <a:avLst/>
          </a:prstGeom>
        </p:spPr>
      </p:pic>
    </p:spTree>
    <p:extLst>
      <p:ext uri="{BB962C8B-B14F-4D97-AF65-F5344CB8AC3E}">
        <p14:creationId xmlns:p14="http://schemas.microsoft.com/office/powerpoint/2010/main" val="2937106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FE11129-28F4-6F4B-9C15-82C2757ACC56}"/>
              </a:ext>
            </a:extLst>
          </p:cNvPr>
          <p:cNvSpPr/>
          <p:nvPr/>
        </p:nvSpPr>
        <p:spPr>
          <a:xfrm>
            <a:off x="511934" y="706586"/>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018B80F8-794B-9C45-99CE-1207798003F5}"/>
              </a:ext>
            </a:extLst>
          </p:cNvPr>
          <p:cNvSpPr txBox="1">
            <a:spLocks/>
          </p:cNvSpPr>
          <p:nvPr/>
        </p:nvSpPr>
        <p:spPr>
          <a:xfrm>
            <a:off x="639766" y="867373"/>
            <a:ext cx="10770356" cy="1584881"/>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About BCSP: </a:t>
            </a:r>
            <a:br>
              <a:rPr lang="en-US" dirty="0">
                <a:solidFill>
                  <a:schemeClr val="bg1"/>
                </a:solidFill>
              </a:rPr>
            </a:br>
            <a:r>
              <a:rPr lang="en-US" sz="4000" dirty="0">
                <a:solidFill>
                  <a:schemeClr val="bg1"/>
                </a:solidFill>
              </a:rPr>
              <a:t>Credentialing Leader</a:t>
            </a:r>
          </a:p>
        </p:txBody>
      </p:sp>
      <p:sp>
        <p:nvSpPr>
          <p:cNvPr id="4" name="Text Placeholder 2">
            <a:extLst>
              <a:ext uri="{FF2B5EF4-FFF2-40B4-BE49-F238E27FC236}">
                <a16:creationId xmlns:a16="http://schemas.microsoft.com/office/drawing/2014/main" id="{6259E11E-4679-564F-875B-39D8589F2B78}"/>
              </a:ext>
            </a:extLst>
          </p:cNvPr>
          <p:cNvSpPr txBox="1">
            <a:spLocks/>
          </p:cNvSpPr>
          <p:nvPr/>
        </p:nvSpPr>
        <p:spPr>
          <a:xfrm>
            <a:off x="639763" y="2563090"/>
            <a:ext cx="11004550" cy="3354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Arial" panose="020B0604020202020204" pitchFamily="34" charset="0"/>
                <a:cs typeface="Arial" panose="020B0604020202020204" pitchFamily="34" charset="0"/>
              </a:rPr>
              <a:t>History of excellence</a:t>
            </a:r>
          </a:p>
          <a:p>
            <a:r>
              <a:rPr lang="en-US" dirty="0">
                <a:solidFill>
                  <a:schemeClr val="bg1"/>
                </a:solidFill>
                <a:latin typeface="Arial" panose="020B0604020202020204" pitchFamily="34" charset="0"/>
                <a:cs typeface="Arial" panose="020B0604020202020204" pitchFamily="34" charset="0"/>
              </a:rPr>
              <a:t>Exceptional standards of governance</a:t>
            </a:r>
          </a:p>
          <a:p>
            <a:r>
              <a:rPr lang="en-US" dirty="0">
                <a:solidFill>
                  <a:schemeClr val="bg1"/>
                </a:solidFill>
                <a:latin typeface="Arial" panose="020B0604020202020204" pitchFamily="34" charset="0"/>
                <a:cs typeface="Arial" panose="020B0604020202020204" pitchFamily="34" charset="0"/>
              </a:rPr>
              <a:t>Integrity in exam process</a:t>
            </a:r>
          </a:p>
          <a:p>
            <a:r>
              <a:rPr lang="en-US" dirty="0">
                <a:solidFill>
                  <a:schemeClr val="bg1"/>
                </a:solidFill>
                <a:latin typeface="Arial" panose="020B0604020202020204" pitchFamily="34" charset="0"/>
                <a:cs typeface="Arial" panose="020B0604020202020204" pitchFamily="34" charset="0"/>
              </a:rPr>
              <a:t>International recognition</a:t>
            </a:r>
          </a:p>
          <a:p>
            <a:r>
              <a:rPr lang="en-US" dirty="0">
                <a:solidFill>
                  <a:schemeClr val="bg1"/>
                </a:solidFill>
                <a:latin typeface="Arial" panose="020B0604020202020204" pitchFamily="34" charset="0"/>
                <a:cs typeface="Arial" panose="020B0604020202020204" pitchFamily="34" charset="0"/>
              </a:rPr>
              <a:t>Maintains highest standards of accreditation</a:t>
            </a:r>
          </a:p>
          <a:p>
            <a:r>
              <a:rPr lang="en-US" dirty="0">
                <a:solidFill>
                  <a:schemeClr val="bg1"/>
                </a:solidFill>
                <a:latin typeface="Arial" panose="020B0604020202020204" pitchFamily="34" charset="0"/>
                <a:cs typeface="Arial" panose="020B0604020202020204" pitchFamily="34" charset="0"/>
              </a:rPr>
              <a:t>50,000+ active certifications/designations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in 108 countries</a:t>
            </a:r>
          </a:p>
          <a:p>
            <a:endParaRPr lang="en-US"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8F008A7-E32E-A94D-9B73-7A2FEA096267}"/>
              </a:ext>
            </a:extLst>
          </p:cNvPr>
          <p:cNvPicPr>
            <a:picLocks noChangeAspect="1"/>
          </p:cNvPicPr>
          <p:nvPr/>
        </p:nvPicPr>
        <p:blipFill rotWithShape="1">
          <a:blip r:embed="rId3" cstate="email">
            <a:alphaModFix amt="40000"/>
            <a:extLst>
              <a:ext uri="{28A0092B-C50C-407E-A947-70E740481C1C}">
                <a14:useLocalDpi xmlns:a14="http://schemas.microsoft.com/office/drawing/2010/main"/>
              </a:ext>
            </a:extLst>
          </a:blip>
          <a:srcRect/>
          <a:stretch/>
        </p:blipFill>
        <p:spPr>
          <a:xfrm>
            <a:off x="5186879" y="3654443"/>
            <a:ext cx="7005121" cy="812800"/>
          </a:xfrm>
          <a:prstGeom prst="rect">
            <a:avLst/>
          </a:prstGeom>
          <a:effectLst/>
        </p:spPr>
      </p:pic>
      <p:pic>
        <p:nvPicPr>
          <p:cNvPr id="6" name="Picture 5" descr="A picture containing person, standing, posing&#10;&#10;Description automatically generated">
            <a:extLst>
              <a:ext uri="{FF2B5EF4-FFF2-40B4-BE49-F238E27FC236}">
                <a16:creationId xmlns:a16="http://schemas.microsoft.com/office/drawing/2014/main" id="{8CB6E00A-76DC-A647-BCC8-BF9B55FA08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8096" y="-224749"/>
            <a:ext cx="3803904" cy="6542714"/>
          </a:xfrm>
          <a:prstGeom prst="rect">
            <a:avLst/>
          </a:prstGeom>
          <a:effectLst/>
        </p:spPr>
      </p:pic>
    </p:spTree>
    <p:extLst>
      <p:ext uri="{BB962C8B-B14F-4D97-AF65-F5344CB8AC3E}">
        <p14:creationId xmlns:p14="http://schemas.microsoft.com/office/powerpoint/2010/main" val="2498935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F40BF51-3604-FE47-82E3-0C57E211A9B0}"/>
              </a:ext>
            </a:extLst>
          </p:cNvPr>
          <p:cNvSpPr/>
          <p:nvPr/>
        </p:nvSpPr>
        <p:spPr>
          <a:xfrm>
            <a:off x="511934" y="706586"/>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4E548D49-5D88-3A4F-AB5E-35CD9A4FE873}"/>
              </a:ext>
            </a:extLst>
          </p:cNvPr>
          <p:cNvSpPr txBox="1">
            <a:spLocks/>
          </p:cNvSpPr>
          <p:nvPr/>
        </p:nvSpPr>
        <p:spPr>
          <a:xfrm>
            <a:off x="639766" y="841248"/>
            <a:ext cx="11552234"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We Are BCSP: Inspiring a Safer World</a:t>
            </a:r>
          </a:p>
        </p:txBody>
      </p:sp>
      <p:pic>
        <p:nvPicPr>
          <p:cNvPr id="8" name="Picture 7">
            <a:extLst>
              <a:ext uri="{FF2B5EF4-FFF2-40B4-BE49-F238E27FC236}">
                <a16:creationId xmlns:a16="http://schemas.microsoft.com/office/drawing/2014/main" id="{887FDA99-B1BB-E248-BDEB-7F17B7AC5657}"/>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33026"/>
          <a:stretch/>
        </p:blipFill>
        <p:spPr>
          <a:xfrm>
            <a:off x="5356401" y="5447"/>
            <a:ext cx="6835600" cy="809897"/>
          </a:xfrm>
          <a:prstGeom prst="rect">
            <a:avLst/>
          </a:prstGeom>
          <a:effectLst/>
        </p:spPr>
      </p:pic>
      <p:pic>
        <p:nvPicPr>
          <p:cNvPr id="9" name="Picture 8">
            <a:extLst>
              <a:ext uri="{FF2B5EF4-FFF2-40B4-BE49-F238E27FC236}">
                <a16:creationId xmlns:a16="http://schemas.microsoft.com/office/drawing/2014/main" id="{7FDDFC74-D4DA-4246-A95F-DCF502E32157}"/>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7684"/>
          <a:stretch/>
        </p:blipFill>
        <p:spPr>
          <a:xfrm>
            <a:off x="253232" y="4685439"/>
            <a:ext cx="9422110" cy="809897"/>
          </a:xfrm>
          <a:prstGeom prst="rect">
            <a:avLst/>
          </a:prstGeom>
          <a:effectLst/>
        </p:spPr>
      </p:pic>
      <p:pic>
        <p:nvPicPr>
          <p:cNvPr id="10" name="Picture 9">
            <a:extLst>
              <a:ext uri="{FF2B5EF4-FFF2-40B4-BE49-F238E27FC236}">
                <a16:creationId xmlns:a16="http://schemas.microsoft.com/office/drawing/2014/main" id="{CD3EAC2E-8DD2-7447-8655-EAFC789BA984}"/>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25342"/>
          <a:stretch/>
        </p:blipFill>
        <p:spPr>
          <a:xfrm>
            <a:off x="4572173" y="4685438"/>
            <a:ext cx="7619827" cy="809897"/>
          </a:xfrm>
          <a:prstGeom prst="rect">
            <a:avLst/>
          </a:prstGeom>
          <a:effectLst/>
        </p:spPr>
      </p:pic>
      <p:pic>
        <p:nvPicPr>
          <p:cNvPr id="11" name="Online Media 2" title="We Are BCSP: Inspiring a Safer World">
            <a:hlinkClick r:id="" action="ppaction://media"/>
            <a:extLst>
              <a:ext uri="{FF2B5EF4-FFF2-40B4-BE49-F238E27FC236}">
                <a16:creationId xmlns:a16="http://schemas.microsoft.com/office/drawing/2014/main" id="{EA44E311-77FD-8D44-B788-00DEC72CD70F}"/>
              </a:ext>
            </a:extLst>
          </p:cNvPr>
          <p:cNvPicPr>
            <a:picLocks noRot="1" noChangeAspect="1"/>
          </p:cNvPicPr>
          <p:nvPr>
            <a:videoFile r:link="rId1"/>
          </p:nvPr>
        </p:nvPicPr>
        <p:blipFill>
          <a:blip r:embed="rId4"/>
          <a:stretch>
            <a:fillRect/>
          </a:stretch>
        </p:blipFill>
        <p:spPr>
          <a:xfrm>
            <a:off x="2273300" y="1697102"/>
            <a:ext cx="7645400" cy="4319650"/>
          </a:xfrm>
          <a:prstGeom prst="rect">
            <a:avLst/>
          </a:prstGeom>
        </p:spPr>
      </p:pic>
    </p:spTree>
    <p:extLst>
      <p:ext uri="{BB962C8B-B14F-4D97-AF65-F5344CB8AC3E}">
        <p14:creationId xmlns:p14="http://schemas.microsoft.com/office/powerpoint/2010/main" val="149086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A24E846-3F97-354E-9FAE-02B79D004645}"/>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DACFC136-C065-924E-8514-06FF97A67047}"/>
              </a:ext>
            </a:extLst>
          </p:cNvPr>
          <p:cNvSpPr txBox="1">
            <a:spLocks/>
          </p:cNvSpPr>
          <p:nvPr/>
        </p:nvSpPr>
        <p:spPr>
          <a:xfrm>
            <a:off x="639766" y="940526"/>
            <a:ext cx="10770356"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About BCSP</a:t>
            </a:r>
          </a:p>
        </p:txBody>
      </p:sp>
      <p:sp>
        <p:nvSpPr>
          <p:cNvPr id="4" name="Text Placeholder 2">
            <a:extLst>
              <a:ext uri="{FF2B5EF4-FFF2-40B4-BE49-F238E27FC236}">
                <a16:creationId xmlns:a16="http://schemas.microsoft.com/office/drawing/2014/main" id="{DAE7ADCE-FCC6-3542-9D38-1EB2FD6209E3}"/>
              </a:ext>
            </a:extLst>
          </p:cNvPr>
          <p:cNvSpPr txBox="1">
            <a:spLocks/>
          </p:cNvSpPr>
          <p:nvPr/>
        </p:nvSpPr>
        <p:spPr>
          <a:xfrm>
            <a:off x="639766" y="2268262"/>
            <a:ext cx="11004550" cy="381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latin typeface="Arial" panose="020B0604020202020204" pitchFamily="34" charset="0"/>
                <a:cs typeface="Arial" panose="020B0604020202020204" pitchFamily="34" charset="0"/>
              </a:rPr>
              <a:t>Established in 1969</a:t>
            </a:r>
          </a:p>
          <a:p>
            <a:r>
              <a:rPr lang="en-US" sz="2600" dirty="0">
                <a:latin typeface="Arial" panose="020B0604020202020204" pitchFamily="34" charset="0"/>
                <a:cs typeface="Arial" panose="020B0604020202020204" pitchFamily="34" charset="0"/>
              </a:rPr>
              <a:t>Not-For-Profit —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headquartered in Indianapolis, IN</a:t>
            </a:r>
          </a:p>
          <a:p>
            <a:r>
              <a:rPr lang="en-US" sz="2600" dirty="0">
                <a:latin typeface="Arial" panose="020B0604020202020204" pitchFamily="34" charset="0"/>
                <a:cs typeface="Arial" panose="020B0604020202020204" pitchFamily="34" charset="0"/>
              </a:rPr>
              <a:t>9 – 14 Directors on the Board</a:t>
            </a:r>
            <a:endParaRPr lang="en-US" sz="2600" strike="sngStrike"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Not a membership organization</a:t>
            </a:r>
          </a:p>
          <a:p>
            <a:r>
              <a:rPr lang="en-US" sz="2600" dirty="0">
                <a:latin typeface="Arial" panose="020B0604020202020204" pitchFamily="34" charset="0"/>
                <a:cs typeface="Arial" panose="020B0604020202020204" pitchFamily="34" charset="0"/>
              </a:rPr>
              <a:t>Internationally Recognized 	</a:t>
            </a:r>
          </a:p>
        </p:txBody>
      </p:sp>
      <p:sp>
        <p:nvSpPr>
          <p:cNvPr id="8" name="Rectangle 7">
            <a:extLst>
              <a:ext uri="{FF2B5EF4-FFF2-40B4-BE49-F238E27FC236}">
                <a16:creationId xmlns:a16="http://schemas.microsoft.com/office/drawing/2014/main" id="{26331FB4-3998-2743-8627-2B7937F9E4D5}"/>
              </a:ext>
            </a:extLst>
          </p:cNvPr>
          <p:cNvSpPr/>
          <p:nvPr/>
        </p:nvSpPr>
        <p:spPr>
          <a:xfrm>
            <a:off x="4206240" y="0"/>
            <a:ext cx="7985760" cy="6327648"/>
          </a:xfrm>
          <a:custGeom>
            <a:avLst/>
            <a:gdLst>
              <a:gd name="connsiteX0" fmla="*/ 0 w 5900928"/>
              <a:gd name="connsiteY0" fmla="*/ 0 h 6291071"/>
              <a:gd name="connsiteX1" fmla="*/ 5900928 w 5900928"/>
              <a:gd name="connsiteY1" fmla="*/ 0 h 6291071"/>
              <a:gd name="connsiteX2" fmla="*/ 5900928 w 5900928"/>
              <a:gd name="connsiteY2" fmla="*/ 6291071 h 6291071"/>
              <a:gd name="connsiteX3" fmla="*/ 0 w 5900928"/>
              <a:gd name="connsiteY3" fmla="*/ 6291071 h 6291071"/>
              <a:gd name="connsiteX4" fmla="*/ 0 w 5900928"/>
              <a:gd name="connsiteY4" fmla="*/ 0 h 6291071"/>
              <a:gd name="connsiteX0" fmla="*/ 2292096 w 5900928"/>
              <a:gd name="connsiteY0" fmla="*/ 0 h 6291071"/>
              <a:gd name="connsiteX1" fmla="*/ 5900928 w 5900928"/>
              <a:gd name="connsiteY1" fmla="*/ 0 h 6291071"/>
              <a:gd name="connsiteX2" fmla="*/ 5900928 w 5900928"/>
              <a:gd name="connsiteY2" fmla="*/ 6291071 h 6291071"/>
              <a:gd name="connsiteX3" fmla="*/ 0 w 5900928"/>
              <a:gd name="connsiteY3" fmla="*/ 6291071 h 6291071"/>
              <a:gd name="connsiteX4" fmla="*/ 2292096 w 5900928"/>
              <a:gd name="connsiteY4" fmla="*/ 0 h 6291071"/>
              <a:gd name="connsiteX0" fmla="*/ 4632960 w 8241792"/>
              <a:gd name="connsiteY0" fmla="*/ 0 h 6291071"/>
              <a:gd name="connsiteX1" fmla="*/ 8241792 w 8241792"/>
              <a:gd name="connsiteY1" fmla="*/ 0 h 6291071"/>
              <a:gd name="connsiteX2" fmla="*/ 8241792 w 8241792"/>
              <a:gd name="connsiteY2" fmla="*/ 6291071 h 6291071"/>
              <a:gd name="connsiteX3" fmla="*/ 0 w 8241792"/>
              <a:gd name="connsiteY3" fmla="*/ 6278879 h 6291071"/>
              <a:gd name="connsiteX4" fmla="*/ 4632960 w 8241792"/>
              <a:gd name="connsiteY4" fmla="*/ 0 h 6291071"/>
              <a:gd name="connsiteX0" fmla="*/ 4937760 w 8241792"/>
              <a:gd name="connsiteY0" fmla="*/ 12192 h 6291071"/>
              <a:gd name="connsiteX1" fmla="*/ 8241792 w 8241792"/>
              <a:gd name="connsiteY1" fmla="*/ 0 h 6291071"/>
              <a:gd name="connsiteX2" fmla="*/ 8241792 w 8241792"/>
              <a:gd name="connsiteY2" fmla="*/ 6291071 h 6291071"/>
              <a:gd name="connsiteX3" fmla="*/ 0 w 8241792"/>
              <a:gd name="connsiteY3" fmla="*/ 6278879 h 6291071"/>
              <a:gd name="connsiteX4" fmla="*/ 4937760 w 8241792"/>
              <a:gd name="connsiteY4" fmla="*/ 12192 h 6291071"/>
              <a:gd name="connsiteX0" fmla="*/ 4913376 w 8241792"/>
              <a:gd name="connsiteY0" fmla="*/ 12192 h 6291071"/>
              <a:gd name="connsiteX1" fmla="*/ 8241792 w 8241792"/>
              <a:gd name="connsiteY1" fmla="*/ 0 h 6291071"/>
              <a:gd name="connsiteX2" fmla="*/ 8241792 w 8241792"/>
              <a:gd name="connsiteY2" fmla="*/ 6291071 h 6291071"/>
              <a:gd name="connsiteX3" fmla="*/ 0 w 8241792"/>
              <a:gd name="connsiteY3" fmla="*/ 6278879 h 6291071"/>
              <a:gd name="connsiteX4" fmla="*/ 4913376 w 8241792"/>
              <a:gd name="connsiteY4" fmla="*/ 12192 h 6291071"/>
              <a:gd name="connsiteX0" fmla="*/ 5106514 w 8241792"/>
              <a:gd name="connsiteY0" fmla="*/ 24384 h 6291071"/>
              <a:gd name="connsiteX1" fmla="*/ 8241792 w 8241792"/>
              <a:gd name="connsiteY1" fmla="*/ 0 h 6291071"/>
              <a:gd name="connsiteX2" fmla="*/ 8241792 w 8241792"/>
              <a:gd name="connsiteY2" fmla="*/ 6291071 h 6291071"/>
              <a:gd name="connsiteX3" fmla="*/ 0 w 8241792"/>
              <a:gd name="connsiteY3" fmla="*/ 6278879 h 6291071"/>
              <a:gd name="connsiteX4" fmla="*/ 5106514 w 8241792"/>
              <a:gd name="connsiteY4" fmla="*/ 24384 h 6291071"/>
              <a:gd name="connsiteX0" fmla="*/ 5209521 w 8241792"/>
              <a:gd name="connsiteY0" fmla="*/ 36576 h 6291071"/>
              <a:gd name="connsiteX1" fmla="*/ 8241792 w 8241792"/>
              <a:gd name="connsiteY1" fmla="*/ 0 h 6291071"/>
              <a:gd name="connsiteX2" fmla="*/ 8241792 w 8241792"/>
              <a:gd name="connsiteY2" fmla="*/ 6291071 h 6291071"/>
              <a:gd name="connsiteX3" fmla="*/ 0 w 8241792"/>
              <a:gd name="connsiteY3" fmla="*/ 6278879 h 6291071"/>
              <a:gd name="connsiteX4" fmla="*/ 5209521 w 8241792"/>
              <a:gd name="connsiteY4" fmla="*/ 36576 h 6291071"/>
              <a:gd name="connsiteX0" fmla="*/ 5222397 w 8241792"/>
              <a:gd name="connsiteY0" fmla="*/ 0 h 6291071"/>
              <a:gd name="connsiteX1" fmla="*/ 8241792 w 8241792"/>
              <a:gd name="connsiteY1" fmla="*/ 0 h 6291071"/>
              <a:gd name="connsiteX2" fmla="*/ 8241792 w 8241792"/>
              <a:gd name="connsiteY2" fmla="*/ 6291071 h 6291071"/>
              <a:gd name="connsiteX3" fmla="*/ 0 w 8241792"/>
              <a:gd name="connsiteY3" fmla="*/ 6278879 h 6291071"/>
              <a:gd name="connsiteX4" fmla="*/ 5222397 w 8241792"/>
              <a:gd name="connsiteY4" fmla="*/ 0 h 6291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1792" h="6291071">
                <a:moveTo>
                  <a:pt x="5222397" y="0"/>
                </a:moveTo>
                <a:lnTo>
                  <a:pt x="8241792" y="0"/>
                </a:lnTo>
                <a:lnTo>
                  <a:pt x="8241792" y="6291071"/>
                </a:lnTo>
                <a:lnTo>
                  <a:pt x="0" y="6278879"/>
                </a:lnTo>
                <a:lnTo>
                  <a:pt x="5222397" y="0"/>
                </a:lnTo>
                <a:close/>
              </a:path>
            </a:pathLst>
          </a:custGeom>
          <a:blipFill>
            <a:blip r:embed="rId3" cstate="email">
              <a:extLst>
                <a:ext uri="{28A0092B-C50C-407E-A947-70E740481C1C}">
                  <a14:useLocalDpi xmlns:a14="http://schemas.microsoft.com/office/drawing/2010/main"/>
                </a:ext>
              </a:extLst>
            </a:blip>
            <a:stretch>
              <a:fillRect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2C872A6-9F13-9D48-80E6-0B2D452BF1F0}"/>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3405680" y="0"/>
            <a:ext cx="10206337" cy="809897"/>
          </a:xfrm>
          <a:prstGeom prst="rect">
            <a:avLst/>
          </a:prstGeom>
          <a:effectLst/>
        </p:spPr>
      </p:pic>
    </p:spTree>
    <p:extLst>
      <p:ext uri="{BB962C8B-B14F-4D97-AF65-F5344CB8AC3E}">
        <p14:creationId xmlns:p14="http://schemas.microsoft.com/office/powerpoint/2010/main" val="3311410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C39131-2B24-AD4A-9C88-F4929B144A72}"/>
              </a:ext>
            </a:extLst>
          </p:cNvPr>
          <p:cNvSpPr/>
          <p:nvPr/>
        </p:nvSpPr>
        <p:spPr>
          <a:xfrm>
            <a:off x="0" y="1884121"/>
            <a:ext cx="10363200"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53137A-AFF5-3140-9499-C013C9ADA868}"/>
              </a:ext>
            </a:extLst>
          </p:cNvPr>
          <p:cNvSpPr/>
          <p:nvPr/>
        </p:nvSpPr>
        <p:spPr>
          <a:xfrm>
            <a:off x="718582" y="3542233"/>
            <a:ext cx="9644617"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49DC05-9DB3-9F43-81A3-737BA5818BB4}"/>
              </a:ext>
            </a:extLst>
          </p:cNvPr>
          <p:cNvSpPr/>
          <p:nvPr/>
        </p:nvSpPr>
        <p:spPr>
          <a:xfrm>
            <a:off x="718582" y="5148931"/>
            <a:ext cx="11595338"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3E8D7D37-7083-6A49-9BCC-274981FABBBC}"/>
              </a:ext>
            </a:extLst>
          </p:cNvPr>
          <p:cNvSpPr/>
          <p:nvPr/>
        </p:nvSpPr>
        <p:spPr>
          <a:xfrm>
            <a:off x="511934" y="706586"/>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48F968B4-3B21-774D-A33D-F76B6DA0E952}"/>
              </a:ext>
            </a:extLst>
          </p:cNvPr>
          <p:cNvSpPr txBox="1">
            <a:spLocks/>
          </p:cNvSpPr>
          <p:nvPr/>
        </p:nvSpPr>
        <p:spPr>
          <a:xfrm>
            <a:off x="639766" y="867374"/>
            <a:ext cx="10770356"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About BCSP</a:t>
            </a:r>
          </a:p>
        </p:txBody>
      </p:sp>
      <p:sp>
        <p:nvSpPr>
          <p:cNvPr id="5" name="Text Placeholder 2">
            <a:extLst>
              <a:ext uri="{FF2B5EF4-FFF2-40B4-BE49-F238E27FC236}">
                <a16:creationId xmlns:a16="http://schemas.microsoft.com/office/drawing/2014/main" id="{03D3B19F-78E4-3245-8DD2-954F50DEACB0}"/>
              </a:ext>
            </a:extLst>
          </p:cNvPr>
          <p:cNvSpPr txBox="1">
            <a:spLocks/>
          </p:cNvSpPr>
          <p:nvPr/>
        </p:nvSpPr>
        <p:spPr>
          <a:xfrm>
            <a:off x="5066097" y="3554307"/>
            <a:ext cx="6650723" cy="3810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92D050"/>
                </a:solidFill>
                <a:latin typeface="Arial" panose="020B0604020202020204" pitchFamily="34" charset="0"/>
                <a:cs typeface="Arial" panose="020B0604020202020204" pitchFamily="34" charset="0"/>
              </a:rPr>
              <a:t>VISION</a:t>
            </a:r>
          </a:p>
          <a:p>
            <a:pPr marL="0" indent="0">
              <a:spcAft>
                <a:spcPts val="1200"/>
              </a:spcAft>
              <a:buFont typeface="Arial" panose="020B0604020202020204" pitchFamily="34" charset="0"/>
              <a:buNone/>
            </a:pPr>
            <a:r>
              <a:rPr lang="en-US" sz="2000" dirty="0">
                <a:latin typeface="Arial" panose="020B0604020202020204" pitchFamily="34" charset="0"/>
                <a:cs typeface="Arial" panose="020B0604020202020204" pitchFamily="34" charset="0"/>
              </a:rPr>
              <a:t>A safer world through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safety, health, and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environmental leadership.</a:t>
            </a:r>
          </a:p>
          <a:p>
            <a:pPr marL="0" indent="0">
              <a:buNone/>
            </a:pPr>
            <a:r>
              <a:rPr lang="en-US" b="1" dirty="0">
                <a:solidFill>
                  <a:srgbClr val="92D050"/>
                </a:solidFill>
                <a:latin typeface="Arial" panose="020B0604020202020204" pitchFamily="34" charset="0"/>
                <a:cs typeface="Arial" panose="020B0604020202020204" pitchFamily="34" charset="0"/>
              </a:rPr>
              <a:t>CORE VALUES</a:t>
            </a:r>
          </a:p>
          <a:p>
            <a:pPr marL="0" indent="0">
              <a:buFont typeface="Arial" panose="020B0604020202020204" pitchFamily="34" charset="0"/>
              <a:buNone/>
            </a:pPr>
            <a:r>
              <a:rPr lang="en-US" sz="2000" b="1" dirty="0">
                <a:latin typeface="Arial Black" panose="020B0604020202020204" pitchFamily="34" charset="0"/>
                <a:cs typeface="Arial Black" panose="020B0604020202020204" pitchFamily="34" charset="0"/>
              </a:rPr>
              <a:t>BCSP</a:t>
            </a:r>
            <a:r>
              <a:rPr lang="en-US" sz="2000" dirty="0"/>
              <a:t> – </a:t>
            </a:r>
            <a:r>
              <a:rPr lang="en-US" sz="2000" b="1" dirty="0"/>
              <a:t>B</a:t>
            </a:r>
            <a:r>
              <a:rPr lang="en-US" sz="2000" dirty="0"/>
              <a:t>e respectful, </a:t>
            </a:r>
            <a:r>
              <a:rPr lang="en-US" sz="2000" b="1" dirty="0"/>
              <a:t>C</a:t>
            </a:r>
            <a:r>
              <a:rPr lang="en-US" sz="2000" dirty="0"/>
              <a:t>reate positive cultures, </a:t>
            </a:r>
            <a:br>
              <a:rPr lang="en-US" sz="2000" dirty="0"/>
            </a:br>
            <a:r>
              <a:rPr lang="en-US" sz="2000" dirty="0"/>
              <a:t>	  </a:t>
            </a:r>
            <a:r>
              <a:rPr lang="en-US" sz="2000" b="1" dirty="0"/>
              <a:t>S</a:t>
            </a:r>
            <a:r>
              <a:rPr lang="en-US" sz="2000" dirty="0"/>
              <a:t>erve as leaders, </a:t>
            </a:r>
            <a:r>
              <a:rPr lang="en-US" sz="2000" b="1" dirty="0"/>
              <a:t>P</a:t>
            </a:r>
            <a:r>
              <a:rPr lang="en-US" sz="2000" dirty="0"/>
              <a:t>rotect others</a:t>
            </a:r>
          </a:p>
        </p:txBody>
      </p:sp>
      <p:sp>
        <p:nvSpPr>
          <p:cNvPr id="7" name="TextBox 6">
            <a:extLst>
              <a:ext uri="{FF2B5EF4-FFF2-40B4-BE49-F238E27FC236}">
                <a16:creationId xmlns:a16="http://schemas.microsoft.com/office/drawing/2014/main" id="{5C33AF68-E67E-C24B-B58A-1DBB9CC25446}"/>
              </a:ext>
            </a:extLst>
          </p:cNvPr>
          <p:cNvSpPr txBox="1"/>
          <p:nvPr/>
        </p:nvSpPr>
        <p:spPr>
          <a:xfrm>
            <a:off x="639766" y="1721129"/>
            <a:ext cx="10543099" cy="1938992"/>
          </a:xfrm>
          <a:prstGeom prst="rect">
            <a:avLst/>
          </a:prstGeom>
          <a:noFill/>
        </p:spPr>
        <p:txBody>
          <a:bodyPr wrap="square" rtlCol="0">
            <a:spAutoFit/>
          </a:bodyPr>
          <a:lstStyle/>
          <a:p>
            <a:pPr>
              <a:lnSpc>
                <a:spcPct val="150000"/>
              </a:lnSpc>
              <a:spcBef>
                <a:spcPts val="600"/>
              </a:spcBef>
            </a:pPr>
            <a:r>
              <a:rPr lang="en-US" sz="2800" b="1" dirty="0">
                <a:solidFill>
                  <a:srgbClr val="92D050"/>
                </a:solidFill>
                <a:latin typeface="Arial" panose="020B0604020202020204" pitchFamily="34" charset="0"/>
                <a:cs typeface="Arial" panose="020B0604020202020204" pitchFamily="34" charset="0"/>
              </a:rPr>
              <a:t>MISSION</a:t>
            </a:r>
          </a:p>
          <a:p>
            <a:r>
              <a:rPr lang="en-US" sz="2000" dirty="0">
                <a:latin typeface="Arial" panose="020B0604020202020204" pitchFamily="34" charset="0"/>
                <a:cs typeface="Arial" panose="020B0604020202020204" pitchFamily="34" charset="0"/>
              </a:rPr>
              <a:t>We inspire and develop leaders in, health, and environmental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practice through globally accredited certification; enhancing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careers, advancing the profession, protecting people.</a:t>
            </a:r>
          </a:p>
          <a:p>
            <a:endParaRPr lang="en-US" dirty="0">
              <a:solidFill>
                <a:schemeClr val="bg1"/>
              </a:solidFill>
            </a:endParaRPr>
          </a:p>
        </p:txBody>
      </p:sp>
      <p:sp>
        <p:nvSpPr>
          <p:cNvPr id="8" name="Oval 7">
            <a:extLst>
              <a:ext uri="{FF2B5EF4-FFF2-40B4-BE49-F238E27FC236}">
                <a16:creationId xmlns:a16="http://schemas.microsoft.com/office/drawing/2014/main" id="{07D7499C-4B10-FA4B-80BB-4A736E589945}"/>
              </a:ext>
            </a:extLst>
          </p:cNvPr>
          <p:cNvSpPr>
            <a:spLocks/>
          </p:cNvSpPr>
          <p:nvPr/>
        </p:nvSpPr>
        <p:spPr>
          <a:xfrm>
            <a:off x="7772889" y="161455"/>
            <a:ext cx="4838839" cy="4874243"/>
          </a:xfrm>
          <a:prstGeom prst="ellipse">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4A61812F-CD38-7248-906A-929AF7FD50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429000"/>
            <a:ext cx="4838840" cy="2649262"/>
          </a:xfrm>
          <a:prstGeom prst="rect">
            <a:avLst/>
          </a:prstGeom>
        </p:spPr>
      </p:pic>
    </p:spTree>
    <p:extLst>
      <p:ext uri="{BB962C8B-B14F-4D97-AF65-F5344CB8AC3E}">
        <p14:creationId xmlns:p14="http://schemas.microsoft.com/office/powerpoint/2010/main" val="2787941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8C6669-CA87-7641-A2F9-7FC4C4A6821F}"/>
              </a:ext>
            </a:extLst>
          </p:cNvPr>
          <p:cNvSpPr/>
          <p:nvPr/>
        </p:nvSpPr>
        <p:spPr>
          <a:xfrm>
            <a:off x="-28230" y="2960516"/>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95CBAAB-98EC-BF4D-BDC7-59C33B7B12E8}"/>
              </a:ext>
            </a:extLst>
          </p:cNvPr>
          <p:cNvSpPr/>
          <p:nvPr/>
        </p:nvSpPr>
        <p:spPr>
          <a:xfrm>
            <a:off x="-28230" y="3430073"/>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F91B53-861F-7A49-8467-7366F28F8D95}"/>
              </a:ext>
            </a:extLst>
          </p:cNvPr>
          <p:cNvSpPr/>
          <p:nvPr/>
        </p:nvSpPr>
        <p:spPr>
          <a:xfrm>
            <a:off x="-28230" y="3899630"/>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D315484-A142-8747-8838-0B48772B88CB}"/>
              </a:ext>
            </a:extLst>
          </p:cNvPr>
          <p:cNvSpPr/>
          <p:nvPr/>
        </p:nvSpPr>
        <p:spPr>
          <a:xfrm>
            <a:off x="-28230" y="4802764"/>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50554CD-E670-0E42-B16C-6AE8C9336850}"/>
              </a:ext>
            </a:extLst>
          </p:cNvPr>
          <p:cNvSpPr/>
          <p:nvPr/>
        </p:nvSpPr>
        <p:spPr>
          <a:xfrm>
            <a:off x="-28230" y="5271231"/>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FC69C83-8C9E-2342-8D29-AF74740D4A94}"/>
              </a:ext>
            </a:extLst>
          </p:cNvPr>
          <p:cNvSpPr/>
          <p:nvPr/>
        </p:nvSpPr>
        <p:spPr>
          <a:xfrm>
            <a:off x="-28230" y="4356830"/>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118F1E-B634-6D45-8CF7-818CC09A5090}"/>
              </a:ext>
            </a:extLst>
          </p:cNvPr>
          <p:cNvSpPr/>
          <p:nvPr/>
        </p:nvSpPr>
        <p:spPr>
          <a:xfrm>
            <a:off x="-28230" y="2503316"/>
            <a:ext cx="12220230" cy="363452"/>
          </a:xfrm>
          <a:prstGeom prst="rect">
            <a:avLst/>
          </a:prstGeom>
          <a:gradFill>
            <a:gsLst>
              <a:gs pos="76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E17017-D589-F64B-AA3F-82EADF5A0467}"/>
              </a:ext>
            </a:extLst>
          </p:cNvPr>
          <p:cNvSpPr/>
          <p:nvPr/>
        </p:nvSpPr>
        <p:spPr>
          <a:xfrm>
            <a:off x="-28230" y="5740788"/>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7762368-0CF3-AC47-A63C-B79C48CA73FB}"/>
              </a:ext>
            </a:extLst>
          </p:cNvPr>
          <p:cNvSpPr>
            <a:spLocks noGrp="1"/>
          </p:cNvSpPr>
          <p:nvPr>
            <p:ph type="body" sz="quarter" idx="10"/>
          </p:nvPr>
        </p:nvSpPr>
        <p:spPr>
          <a:xfrm>
            <a:off x="639766" y="940526"/>
            <a:ext cx="11284504" cy="1011980"/>
          </a:xfrm>
        </p:spPr>
        <p:txBody>
          <a:bodyPr/>
          <a:lstStyle/>
          <a:p>
            <a:r>
              <a:rPr lang="en-US" dirty="0"/>
              <a:t>About BCSP: </a:t>
            </a:r>
            <a:br>
              <a:rPr lang="en-US" dirty="0"/>
            </a:br>
            <a:r>
              <a:rPr lang="en-US" sz="4000" dirty="0"/>
              <a:t>8 Endorsing Organizations</a:t>
            </a:r>
          </a:p>
        </p:txBody>
      </p:sp>
      <p:sp>
        <p:nvSpPr>
          <p:cNvPr id="3" name="Text Placeholder 2">
            <a:extLst>
              <a:ext uri="{FF2B5EF4-FFF2-40B4-BE49-F238E27FC236}">
                <a16:creationId xmlns:a16="http://schemas.microsoft.com/office/drawing/2014/main" id="{954C708C-5C1B-0B4D-8FBF-81C469D2168B}"/>
              </a:ext>
            </a:extLst>
          </p:cNvPr>
          <p:cNvSpPr>
            <a:spLocks noGrp="1"/>
          </p:cNvSpPr>
          <p:nvPr>
            <p:ph type="body" sz="quarter" idx="11"/>
          </p:nvPr>
        </p:nvSpPr>
        <p:spPr>
          <a:xfrm>
            <a:off x="639763" y="2503316"/>
            <a:ext cx="11004550" cy="3810000"/>
          </a:xfrm>
        </p:spPr>
        <p:txBody>
          <a:bodyPr>
            <a:noAutofit/>
          </a:bodyPr>
          <a:lstStyle/>
          <a:p>
            <a:pPr marL="457200" indent="-457200">
              <a:spcAft>
                <a:spcPts val="1200"/>
              </a:spcAft>
              <a:buFont typeface="+mj-lt"/>
              <a:buAutoNum type="arabicPeriod"/>
            </a:pPr>
            <a:r>
              <a:rPr lang="en-US" sz="2000" b="1" dirty="0"/>
              <a:t>AIHA</a:t>
            </a:r>
            <a:r>
              <a:rPr lang="en-US" sz="2000" b="1" baseline="30000" dirty="0"/>
              <a:t>®</a:t>
            </a:r>
            <a:r>
              <a:rPr lang="en-US" sz="2000" b="1" dirty="0"/>
              <a:t> </a:t>
            </a:r>
            <a:r>
              <a:rPr lang="en-US" sz="2000" dirty="0"/>
              <a:t>- American Industrial Hygiene Association</a:t>
            </a:r>
            <a:r>
              <a:rPr lang="en-US" sz="2000" baseline="30000" dirty="0">
                <a:latin typeface="Museo Sans 300" panose="02000000000000000000" pitchFamily="50" charset="0"/>
              </a:rPr>
              <a:t>®</a:t>
            </a:r>
            <a:r>
              <a:rPr lang="en-US" sz="2000" dirty="0"/>
              <a:t> (1974)</a:t>
            </a:r>
          </a:p>
          <a:p>
            <a:pPr marL="457200" indent="-457200">
              <a:spcAft>
                <a:spcPts val="1200"/>
              </a:spcAft>
              <a:buFont typeface="+mj-lt"/>
              <a:buAutoNum type="arabicPeriod"/>
            </a:pPr>
            <a:r>
              <a:rPr lang="en-US" sz="2000" b="1" dirty="0"/>
              <a:t>ASSP</a:t>
            </a:r>
            <a:r>
              <a:rPr lang="en-US" sz="2000" dirty="0"/>
              <a:t> - American Society of Safety Professionals (1974)</a:t>
            </a:r>
          </a:p>
          <a:p>
            <a:pPr marL="457200" indent="-457200">
              <a:spcAft>
                <a:spcPts val="1200"/>
              </a:spcAft>
              <a:buFont typeface="+mj-lt"/>
              <a:buAutoNum type="arabicPeriod"/>
            </a:pPr>
            <a:r>
              <a:rPr lang="en-US" sz="2000" b="1" dirty="0"/>
              <a:t>IISE - </a:t>
            </a:r>
            <a:r>
              <a:rPr lang="en-US" sz="2000" dirty="0"/>
              <a:t>Institute of Industrial and Systems Engineers (1994)</a:t>
            </a:r>
          </a:p>
          <a:p>
            <a:pPr marL="457200" indent="-457200">
              <a:spcAft>
                <a:spcPts val="1200"/>
              </a:spcAft>
              <a:buFont typeface="+mj-lt"/>
              <a:buAutoNum type="arabicPeriod"/>
            </a:pPr>
            <a:r>
              <a:rPr lang="en-US" sz="2000" b="1" dirty="0"/>
              <a:t>ISSS - </a:t>
            </a:r>
            <a:r>
              <a:rPr lang="en-US" sz="2000" dirty="0"/>
              <a:t>International System Safety Society (1977)</a:t>
            </a:r>
          </a:p>
          <a:p>
            <a:pPr marL="457200" indent="-457200">
              <a:spcAft>
                <a:spcPts val="1200"/>
              </a:spcAft>
              <a:buFont typeface="+mj-lt"/>
              <a:buAutoNum type="arabicPeriod"/>
            </a:pPr>
            <a:r>
              <a:rPr lang="en-US" sz="2000" b="1" dirty="0"/>
              <a:t>NESHTA - </a:t>
            </a:r>
            <a:r>
              <a:rPr lang="en-US" sz="2000" dirty="0"/>
              <a:t>National Environmental, Safety and Health Training Association (2012)</a:t>
            </a:r>
          </a:p>
          <a:p>
            <a:pPr marL="457200" indent="-457200">
              <a:spcAft>
                <a:spcPts val="1200"/>
              </a:spcAft>
              <a:buFont typeface="+mj-lt"/>
              <a:buAutoNum type="arabicPeriod"/>
            </a:pPr>
            <a:r>
              <a:rPr lang="en-US" sz="2000" b="1" dirty="0"/>
              <a:t>NFPA - </a:t>
            </a:r>
            <a:r>
              <a:rPr lang="en-US" sz="2000" dirty="0"/>
              <a:t>National Fire Protection Association (2007)</a:t>
            </a:r>
          </a:p>
          <a:p>
            <a:pPr marL="457200" indent="-457200">
              <a:spcAft>
                <a:spcPts val="1200"/>
              </a:spcAft>
              <a:buFont typeface="+mj-lt"/>
              <a:buAutoNum type="arabicPeriod"/>
            </a:pPr>
            <a:r>
              <a:rPr lang="en-US" sz="2000" b="1" dirty="0"/>
              <a:t>NSC - </a:t>
            </a:r>
            <a:r>
              <a:rPr lang="en-US" sz="2000" dirty="0"/>
              <a:t>National Safety Council (1994) </a:t>
            </a:r>
          </a:p>
          <a:p>
            <a:pPr marL="457200" indent="-457200">
              <a:spcAft>
                <a:spcPts val="1200"/>
              </a:spcAft>
              <a:buFont typeface="+mj-lt"/>
              <a:buAutoNum type="arabicPeriod"/>
            </a:pPr>
            <a:r>
              <a:rPr lang="en-US" sz="2000" b="1" dirty="0"/>
              <a:t>SFPE - </a:t>
            </a:r>
            <a:r>
              <a:rPr lang="en-US" sz="2000" dirty="0"/>
              <a:t>Society of Fire Protection Engineers (1984)</a:t>
            </a:r>
          </a:p>
          <a:p>
            <a:pPr>
              <a:spcAft>
                <a:spcPts val="1200"/>
              </a:spcAft>
            </a:pPr>
            <a:endParaRPr lang="en-US" sz="2000" dirty="0"/>
          </a:p>
        </p:txBody>
      </p:sp>
    </p:spTree>
    <p:extLst>
      <p:ext uri="{BB962C8B-B14F-4D97-AF65-F5344CB8AC3E}">
        <p14:creationId xmlns:p14="http://schemas.microsoft.com/office/powerpoint/2010/main" val="2047860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2AA15D9B-EDCC-2243-AAB4-98C3128B5E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880" y="388961"/>
            <a:ext cx="7282264" cy="2564582"/>
          </a:xfrm>
          <a:prstGeom prst="rect">
            <a:avLst/>
          </a:prstGeom>
        </p:spPr>
      </p:pic>
      <p:sp>
        <p:nvSpPr>
          <p:cNvPr id="14" name="TextBox 13">
            <a:extLst>
              <a:ext uri="{FF2B5EF4-FFF2-40B4-BE49-F238E27FC236}">
                <a16:creationId xmlns:a16="http://schemas.microsoft.com/office/drawing/2014/main" id="{3825DABE-86E1-E042-B2F7-0C583B09B47B}"/>
              </a:ext>
            </a:extLst>
          </p:cNvPr>
          <p:cNvSpPr txBox="1"/>
          <p:nvPr/>
        </p:nvSpPr>
        <p:spPr>
          <a:xfrm>
            <a:off x="1235244" y="5427176"/>
            <a:ext cx="4267200" cy="984885"/>
          </a:xfrm>
          <a:prstGeom prst="rect">
            <a:avLst/>
          </a:prstGeom>
          <a:noFill/>
        </p:spPr>
        <p:txBody>
          <a:bodyPr wrap="square" rtlCol="0">
            <a:spAutoFit/>
          </a:bodyPr>
          <a:lstStyle/>
          <a:p>
            <a:pPr algn="ctr"/>
            <a:r>
              <a:rPr lang="en-US" sz="4000" b="1" dirty="0" err="1">
                <a:solidFill>
                  <a:srgbClr val="92D050"/>
                </a:solidFill>
              </a:rPr>
              <a:t>examCORE.ORG</a:t>
            </a:r>
            <a:endParaRPr lang="en-US" sz="4000" dirty="0">
              <a:solidFill>
                <a:srgbClr val="92D050"/>
              </a:solidFill>
            </a:endParaRPr>
          </a:p>
          <a:p>
            <a:pPr algn="ctr"/>
            <a:endParaRPr lang="en-US" dirty="0"/>
          </a:p>
        </p:txBody>
      </p:sp>
      <p:sp>
        <p:nvSpPr>
          <p:cNvPr id="21" name="Rectangle 20">
            <a:extLst>
              <a:ext uri="{FF2B5EF4-FFF2-40B4-BE49-F238E27FC236}">
                <a16:creationId xmlns:a16="http://schemas.microsoft.com/office/drawing/2014/main" id="{B5FFB5D8-B535-F44F-BC8E-BCF452B14B0D}"/>
              </a:ext>
            </a:extLst>
          </p:cNvPr>
          <p:cNvSpPr/>
          <p:nvPr/>
        </p:nvSpPr>
        <p:spPr>
          <a:xfrm>
            <a:off x="0" y="3268439"/>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934CBA5-2B2D-5E4B-88BF-EBBDBE88240C}"/>
              </a:ext>
            </a:extLst>
          </p:cNvPr>
          <p:cNvSpPr/>
          <p:nvPr/>
        </p:nvSpPr>
        <p:spPr>
          <a:xfrm>
            <a:off x="0" y="3968526"/>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245A6E3-2B2D-CB45-8D0A-7B1EB8E6866E}"/>
              </a:ext>
            </a:extLst>
          </p:cNvPr>
          <p:cNvSpPr/>
          <p:nvPr/>
        </p:nvSpPr>
        <p:spPr>
          <a:xfrm>
            <a:off x="0" y="4668614"/>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39B3FFE-576F-4E98-AC34-7E2E96372369}"/>
              </a:ext>
            </a:extLst>
          </p:cNvPr>
          <p:cNvSpPr txBox="1"/>
          <p:nvPr/>
        </p:nvSpPr>
        <p:spPr>
          <a:xfrm>
            <a:off x="0" y="3268439"/>
            <a:ext cx="6832797" cy="19492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Training from the source</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Your path to success</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Industry leading instructors</a:t>
            </a:r>
            <a:endParaRPr kumimoji="0" lang="en-US" sz="1800" b="1" u="none" strike="noStrike" kern="1200" cap="none" spc="0" normalizeH="0" baseline="0" noProof="0" dirty="0">
              <a:ln>
                <a:noFill/>
              </a:ln>
              <a:solidFill>
                <a:schemeClr val="bg1"/>
              </a:solidFill>
              <a:effectLst/>
              <a:uLnTx/>
              <a:uFillTx/>
              <a:latin typeface="Arial" panose="020B0604020202020204" pitchFamily="34" charset="0"/>
            </a:endParaRPr>
          </a:p>
        </p:txBody>
      </p:sp>
      <p:pic>
        <p:nvPicPr>
          <p:cNvPr id="6" name="Picture 5" descr="A picture containing suit, person, clavier, document&#10;&#10;Description automatically generated">
            <a:extLst>
              <a:ext uri="{FF2B5EF4-FFF2-40B4-BE49-F238E27FC236}">
                <a16:creationId xmlns:a16="http://schemas.microsoft.com/office/drawing/2014/main" id="{3449B5C4-142B-B04B-B302-5D3B182F37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96365" y="16933"/>
            <a:ext cx="7395635" cy="6265333"/>
          </a:xfrm>
          <a:prstGeom prst="rect">
            <a:avLst/>
          </a:prstGeom>
          <a:effectLst/>
        </p:spPr>
      </p:pic>
    </p:spTree>
    <p:extLst>
      <p:ext uri="{BB962C8B-B14F-4D97-AF65-F5344CB8AC3E}">
        <p14:creationId xmlns:p14="http://schemas.microsoft.com/office/powerpoint/2010/main" val="2732419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3D31FC-1F0A-2844-A15E-6C5A6ADDD40D}"/>
              </a:ext>
            </a:extLst>
          </p:cNvPr>
          <p:cNvSpPr/>
          <p:nvPr/>
        </p:nvSpPr>
        <p:spPr>
          <a:xfrm>
            <a:off x="0" y="-9145"/>
            <a:ext cx="12191999" cy="630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uple of men standing in front of a factory&#10;&#10;Description automatically generated with low confidence">
            <a:extLst>
              <a:ext uri="{FF2B5EF4-FFF2-40B4-BE49-F238E27FC236}">
                <a16:creationId xmlns:a16="http://schemas.microsoft.com/office/drawing/2014/main" id="{68483D3D-0895-A34A-A2F9-C3FC23092D8B}"/>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a:stretch/>
        </p:blipFill>
        <p:spPr>
          <a:xfrm>
            <a:off x="0" y="-9145"/>
            <a:ext cx="12192000" cy="6309360"/>
          </a:xfrm>
          <a:prstGeom prst="rect">
            <a:avLst/>
          </a:prstGeom>
        </p:spPr>
      </p:pic>
      <p:sp>
        <p:nvSpPr>
          <p:cNvPr id="2" name="Title 1">
            <a:extLst>
              <a:ext uri="{FF2B5EF4-FFF2-40B4-BE49-F238E27FC236}">
                <a16:creationId xmlns:a16="http://schemas.microsoft.com/office/drawing/2014/main" id="{F0CC23C1-A3E3-A74E-94BD-399CD133CE78}"/>
              </a:ext>
            </a:extLst>
          </p:cNvPr>
          <p:cNvSpPr txBox="1">
            <a:spLocks/>
          </p:cNvSpPr>
          <p:nvPr/>
        </p:nvSpPr>
        <p:spPr>
          <a:xfrm>
            <a:off x="1" y="940278"/>
            <a:ext cx="12192000" cy="106680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rial" panose="020B0604020202020204" pitchFamily="34" charset="0"/>
                <a:cs typeface="Arial" panose="020B0604020202020204" pitchFamily="34" charset="0"/>
              </a:rPr>
              <a:t>What are you willing to do to </a:t>
            </a:r>
            <a:br>
              <a:rPr lang="en-US" b="1" dirty="0">
                <a:latin typeface="Arial" panose="020B0604020202020204" pitchFamily="34" charset="0"/>
                <a:cs typeface="Arial" panose="020B0604020202020204" pitchFamily="34" charset="0"/>
              </a:rPr>
            </a:br>
            <a:r>
              <a:rPr lang="en-US" b="1" dirty="0">
                <a:solidFill>
                  <a:srgbClr val="C00000"/>
                </a:solidFill>
                <a:latin typeface="Arial" panose="020B0604020202020204" pitchFamily="34" charset="0"/>
                <a:cs typeface="Arial" panose="020B0604020202020204" pitchFamily="34" charset="0"/>
              </a:rPr>
              <a:t>make a difference?</a:t>
            </a:r>
          </a:p>
        </p:txBody>
      </p:sp>
      <p:pic>
        <p:nvPicPr>
          <p:cNvPr id="7" name="Picture 6" descr="Logo&#10;&#10;Description automatically generated with low confidence">
            <a:extLst>
              <a:ext uri="{FF2B5EF4-FFF2-40B4-BE49-F238E27FC236}">
                <a16:creationId xmlns:a16="http://schemas.microsoft.com/office/drawing/2014/main" id="{8402CEBC-3A1F-7C49-AE28-D7D8E42FA0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8133" y="3663208"/>
            <a:ext cx="3944937" cy="1765830"/>
          </a:xfrm>
          <a:prstGeom prst="rect">
            <a:avLst/>
          </a:prstGeom>
        </p:spPr>
      </p:pic>
      <p:pic>
        <p:nvPicPr>
          <p:cNvPr id="8" name="Picture 7" descr="Logo&#10;&#10;Description automatically generated">
            <a:extLst>
              <a:ext uri="{FF2B5EF4-FFF2-40B4-BE49-F238E27FC236}">
                <a16:creationId xmlns:a16="http://schemas.microsoft.com/office/drawing/2014/main" id="{D34F8474-2002-4D49-A243-13D2EDF058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01203" y="3663208"/>
            <a:ext cx="4884208" cy="1765830"/>
          </a:xfrm>
          <a:prstGeom prst="rect">
            <a:avLst/>
          </a:prstGeom>
        </p:spPr>
      </p:pic>
    </p:spTree>
    <p:extLst>
      <p:ext uri="{BB962C8B-B14F-4D97-AF65-F5344CB8AC3E}">
        <p14:creationId xmlns:p14="http://schemas.microsoft.com/office/powerpoint/2010/main" val="4207194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B0EDE90-EE2E-164B-81EC-D48312FAC0A3}"/>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B0140C1-0227-EF4E-B9B6-74ABCA4DB90D}"/>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38778"/>
          <a:stretch/>
        </p:blipFill>
        <p:spPr>
          <a:xfrm>
            <a:off x="5943514" y="1878615"/>
            <a:ext cx="6248486" cy="809897"/>
          </a:xfrm>
          <a:prstGeom prst="rect">
            <a:avLst/>
          </a:prstGeom>
          <a:effectLst/>
        </p:spPr>
      </p:pic>
      <p:sp>
        <p:nvSpPr>
          <p:cNvPr id="5" name="Content Placeholder 4">
            <a:extLst>
              <a:ext uri="{FF2B5EF4-FFF2-40B4-BE49-F238E27FC236}">
                <a16:creationId xmlns:a16="http://schemas.microsoft.com/office/drawing/2014/main" id="{5AB28B97-A57C-F84E-A5CE-3D7DF73B87FC}"/>
              </a:ext>
            </a:extLst>
          </p:cNvPr>
          <p:cNvSpPr txBox="1">
            <a:spLocks/>
          </p:cNvSpPr>
          <p:nvPr/>
        </p:nvSpPr>
        <p:spPr>
          <a:xfrm>
            <a:off x="618522" y="2842096"/>
            <a:ext cx="7830533" cy="1605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000"/>
              </a:spcAft>
            </a:pPr>
            <a:r>
              <a:rPr lang="en-US" sz="2200" b="1" dirty="0">
                <a:latin typeface="Arial" panose="020B0604020202020204" pitchFamily="34" charset="0"/>
                <a:cs typeface="Arial" panose="020B0604020202020204" pitchFamily="34" charset="0"/>
              </a:rPr>
              <a:t>Certification for leaders at all levels of an organization.</a:t>
            </a:r>
          </a:p>
          <a:p>
            <a:pPr lvl="1">
              <a:spcBef>
                <a:spcPts val="0"/>
              </a:spcBef>
              <a:spcAft>
                <a:spcPts val="1000"/>
              </a:spcAft>
            </a:pPr>
            <a:r>
              <a:rPr lang="en-US" sz="2200" dirty="0">
                <a:latin typeface="Arial" panose="020B0604020202020204" pitchFamily="34" charset="0"/>
                <a:cs typeface="Arial" panose="020B0604020202020204" pitchFamily="34" charset="0"/>
              </a:rPr>
              <a:t>All employees are responsible for a safe work environment</a:t>
            </a:r>
          </a:p>
          <a:p>
            <a:pPr lvl="1">
              <a:spcBef>
                <a:spcPts val="0"/>
              </a:spcBef>
              <a:spcAft>
                <a:spcPts val="1000"/>
              </a:spcAft>
            </a:pPr>
            <a:r>
              <a:rPr lang="en-US" sz="2200" dirty="0">
                <a:latin typeface="Arial" panose="020B0604020202020204" pitchFamily="34" charset="0"/>
                <a:cs typeface="Arial" panose="020B0604020202020204" pitchFamily="34" charset="0"/>
              </a:rPr>
              <a:t>Intended for executives, directors, managers, supervisors, superintendents, and employees</a:t>
            </a:r>
          </a:p>
          <a:p>
            <a:pPr lvl="1">
              <a:spcBef>
                <a:spcPts val="0"/>
              </a:spcBef>
              <a:spcAft>
                <a:spcPts val="1000"/>
              </a:spcAft>
            </a:pPr>
            <a:r>
              <a:rPr lang="en-US" sz="2200" dirty="0">
                <a:latin typeface="Arial" panose="020B0604020202020204" pitchFamily="34" charset="0"/>
                <a:cs typeface="Arial" panose="020B0604020202020204" pitchFamily="34" charset="0"/>
              </a:rPr>
              <a:t>May not have safety as a primary duty, but their knowledge ensures safer worksites</a:t>
            </a:r>
          </a:p>
          <a:p>
            <a:pPr marL="0" indent="0">
              <a:buNone/>
            </a:pPr>
            <a:endParaRPr lang="en-US" sz="2400" dirty="0"/>
          </a:p>
        </p:txBody>
      </p:sp>
      <p:pic>
        <p:nvPicPr>
          <p:cNvPr id="6" name="Picture 5" descr="A person wearing a hard hat&#10;&#10;Description automatically generated with medium confidence">
            <a:extLst>
              <a:ext uri="{FF2B5EF4-FFF2-40B4-BE49-F238E27FC236}">
                <a16:creationId xmlns:a16="http://schemas.microsoft.com/office/drawing/2014/main" id="{455F4AD3-4CBB-544C-940A-D81C7C18057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35684" y="-855227"/>
            <a:ext cx="4356316" cy="7124054"/>
          </a:xfrm>
          <a:prstGeom prst="rect">
            <a:avLst/>
          </a:prstGeom>
          <a:effectLst/>
        </p:spPr>
      </p:pic>
      <p:sp>
        <p:nvSpPr>
          <p:cNvPr id="3" name="Text Placeholder 11">
            <a:extLst>
              <a:ext uri="{FF2B5EF4-FFF2-40B4-BE49-F238E27FC236}">
                <a16:creationId xmlns:a16="http://schemas.microsoft.com/office/drawing/2014/main" id="{9B8BC353-71F6-1349-BC1C-A3D4305FA3EB}"/>
              </a:ext>
            </a:extLst>
          </p:cNvPr>
          <p:cNvSpPr txBox="1">
            <a:spLocks/>
          </p:cNvSpPr>
          <p:nvPr/>
        </p:nvSpPr>
        <p:spPr>
          <a:xfrm>
            <a:off x="618523" y="899581"/>
            <a:ext cx="11220138" cy="1605725"/>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are the STS/STSC Certifications</a:t>
            </a:r>
          </a:p>
        </p:txBody>
      </p:sp>
    </p:spTree>
    <p:extLst>
      <p:ext uri="{BB962C8B-B14F-4D97-AF65-F5344CB8AC3E}">
        <p14:creationId xmlns:p14="http://schemas.microsoft.com/office/powerpoint/2010/main" val="1158423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ark, black, night sky&#10;&#10;Description automatically generated">
            <a:extLst>
              <a:ext uri="{FF2B5EF4-FFF2-40B4-BE49-F238E27FC236}">
                <a16:creationId xmlns:a16="http://schemas.microsoft.com/office/drawing/2014/main" id="{91D9BCD8-9D56-41E3-B027-230914ADE105}"/>
              </a:ext>
            </a:extLst>
          </p:cNvPr>
          <p:cNvPicPr>
            <a:picLocks noChangeAspect="1"/>
          </p:cNvPicPr>
          <p:nvPr/>
        </p:nvPicPr>
        <p:blipFill>
          <a:blip r:embed="rId2" cstate="email">
            <a:alphaModFix amt="15000"/>
            <a:extLst>
              <a:ext uri="{28A0092B-C50C-407E-A947-70E740481C1C}">
                <a14:useLocalDpi xmlns:a14="http://schemas.microsoft.com/office/drawing/2010/main"/>
              </a:ext>
            </a:extLst>
          </a:blip>
          <a:stretch>
            <a:fillRect/>
          </a:stretch>
        </p:blipFill>
        <p:spPr>
          <a:xfrm rot="1173708">
            <a:off x="7300387" y="552440"/>
            <a:ext cx="5640753" cy="5753119"/>
          </a:xfrm>
          <a:prstGeom prst="rect">
            <a:avLst/>
          </a:prstGeom>
        </p:spPr>
      </p:pic>
      <p:pic>
        <p:nvPicPr>
          <p:cNvPr id="2" name="Picture 1" descr="A picture containing dark, black, night sky&#10;&#10;Description automatically generated">
            <a:extLst>
              <a:ext uri="{FF2B5EF4-FFF2-40B4-BE49-F238E27FC236}">
                <a16:creationId xmlns:a16="http://schemas.microsoft.com/office/drawing/2014/main" id="{B9B1E87E-2504-49EF-A5F5-B1399C2117E8}"/>
              </a:ext>
            </a:extLst>
          </p:cNvPr>
          <p:cNvPicPr>
            <a:picLocks noChangeAspect="1"/>
          </p:cNvPicPr>
          <p:nvPr/>
        </p:nvPicPr>
        <p:blipFill>
          <a:blip r:embed="rId3" cstate="email">
            <a:alphaModFix amt="15000"/>
            <a:extLst>
              <a:ext uri="{28A0092B-C50C-407E-A947-70E740481C1C}">
                <a14:useLocalDpi xmlns:a14="http://schemas.microsoft.com/office/drawing/2010/main"/>
              </a:ext>
            </a:extLst>
          </a:blip>
          <a:stretch>
            <a:fillRect/>
          </a:stretch>
        </p:blipFill>
        <p:spPr>
          <a:xfrm rot="20266335">
            <a:off x="-900906" y="-563944"/>
            <a:ext cx="7309027" cy="7454626"/>
          </a:xfrm>
          <a:prstGeom prst="rect">
            <a:avLst/>
          </a:prstGeom>
        </p:spPr>
      </p:pic>
      <p:pic>
        <p:nvPicPr>
          <p:cNvPr id="3" name="Picture 2" descr="A picture containing person, blue, female, arm&#10;&#10;Description automatically generated">
            <a:extLst>
              <a:ext uri="{FF2B5EF4-FFF2-40B4-BE49-F238E27FC236}">
                <a16:creationId xmlns:a16="http://schemas.microsoft.com/office/drawing/2014/main" id="{7425819A-3ED6-4C7C-99FF-8FD569108E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7752" y="-391645"/>
            <a:ext cx="7575905" cy="7155021"/>
          </a:xfrm>
          <a:prstGeom prst="rect">
            <a:avLst/>
          </a:prstGeom>
        </p:spPr>
      </p:pic>
      <p:sp>
        <p:nvSpPr>
          <p:cNvPr id="4" name="Oval 3">
            <a:extLst>
              <a:ext uri="{FF2B5EF4-FFF2-40B4-BE49-F238E27FC236}">
                <a16:creationId xmlns:a16="http://schemas.microsoft.com/office/drawing/2014/main" id="{A8B0AA81-ABA3-44AC-932C-926ACA026E12}"/>
              </a:ext>
            </a:extLst>
          </p:cNvPr>
          <p:cNvSpPr/>
          <p:nvPr/>
        </p:nvSpPr>
        <p:spPr>
          <a:xfrm>
            <a:off x="511934" y="710845"/>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CB211F7-0CD2-402D-B2ED-3585C33C6117}"/>
              </a:ext>
            </a:extLst>
          </p:cNvPr>
          <p:cNvSpPr txBox="1">
            <a:spLocks/>
          </p:cNvSpPr>
          <p:nvPr/>
        </p:nvSpPr>
        <p:spPr>
          <a:xfrm>
            <a:off x="639766" y="608162"/>
            <a:ext cx="12192000"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Questions?</a:t>
            </a:r>
          </a:p>
        </p:txBody>
      </p:sp>
    </p:spTree>
    <p:extLst>
      <p:ext uri="{BB962C8B-B14F-4D97-AF65-F5344CB8AC3E}">
        <p14:creationId xmlns:p14="http://schemas.microsoft.com/office/powerpoint/2010/main" val="640227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41411C5-3E9A-4DA0-B4B7-F0DAD2E42046}"/>
              </a:ext>
            </a:extLst>
          </p:cNvPr>
          <p:cNvSpPr>
            <a:spLocks noGrp="1"/>
          </p:cNvSpPr>
          <p:nvPr>
            <p:ph type="body" sz="quarter" idx="12"/>
          </p:nvPr>
        </p:nvSpPr>
        <p:spPr/>
        <p:txBody>
          <a:bodyPr/>
          <a:lstStyle/>
          <a:p>
            <a:r>
              <a:rPr lang="en-US" dirty="0"/>
              <a:t>Presenter:</a:t>
            </a:r>
          </a:p>
          <a:p>
            <a:r>
              <a:rPr lang="en-US" dirty="0"/>
              <a:t>Title:</a:t>
            </a:r>
          </a:p>
          <a:p>
            <a:r>
              <a:rPr lang="en-US" dirty="0"/>
              <a:t>Company:</a:t>
            </a:r>
          </a:p>
        </p:txBody>
      </p:sp>
      <p:sp>
        <p:nvSpPr>
          <p:cNvPr id="15" name="Text Placeholder 14">
            <a:extLst>
              <a:ext uri="{FF2B5EF4-FFF2-40B4-BE49-F238E27FC236}">
                <a16:creationId xmlns:a16="http://schemas.microsoft.com/office/drawing/2014/main" id="{E037CE03-F668-4C4B-BED4-0F7E9A92707C}"/>
              </a:ext>
            </a:extLst>
          </p:cNvPr>
          <p:cNvSpPr>
            <a:spLocks noGrp="1"/>
          </p:cNvSpPr>
          <p:nvPr>
            <p:ph type="body" sz="quarter" idx="10"/>
          </p:nvPr>
        </p:nvSpPr>
        <p:spPr/>
        <p:txBody>
          <a:bodyPr/>
          <a:lstStyle/>
          <a:p>
            <a:r>
              <a:rPr lang="en-US" sz="7200" dirty="0">
                <a:solidFill>
                  <a:schemeClr val="bg1"/>
                </a:solidFill>
                <a:cs typeface="Aharoni" panose="02010803020104030203" pitchFamily="2" charset="-79"/>
              </a:rPr>
              <a:t>Thank you!</a:t>
            </a:r>
            <a:endParaRPr lang="en-US" dirty="0"/>
          </a:p>
        </p:txBody>
      </p:sp>
    </p:spTree>
    <p:extLst>
      <p:ext uri="{BB962C8B-B14F-4D97-AF65-F5344CB8AC3E}">
        <p14:creationId xmlns:p14="http://schemas.microsoft.com/office/powerpoint/2010/main" val="1860133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516ADFB-CB47-0942-9E0A-119D09C4DDF8}"/>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23A2999F-CEA1-294E-9679-7702B96BE9CE}"/>
              </a:ext>
            </a:extLst>
          </p:cNvPr>
          <p:cNvSpPr txBox="1">
            <a:spLocks/>
          </p:cNvSpPr>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Job Titles and Duties</a:t>
            </a:r>
          </a:p>
        </p:txBody>
      </p:sp>
      <p:sp>
        <p:nvSpPr>
          <p:cNvPr id="5" name="Content Placeholder 4">
            <a:extLst>
              <a:ext uri="{FF2B5EF4-FFF2-40B4-BE49-F238E27FC236}">
                <a16:creationId xmlns:a16="http://schemas.microsoft.com/office/drawing/2014/main" id="{875B401F-16BE-CD46-9B45-7DFCBF8A512B}"/>
              </a:ext>
            </a:extLst>
          </p:cNvPr>
          <p:cNvSpPr txBox="1">
            <a:spLocks/>
          </p:cNvSpPr>
          <p:nvPr/>
        </p:nvSpPr>
        <p:spPr>
          <a:xfrm>
            <a:off x="838200" y="2065795"/>
            <a:ext cx="658618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cs typeface="Arial" panose="020B0604020202020204" pitchFamily="34" charset="0"/>
            </a:endParaRPr>
          </a:p>
        </p:txBody>
      </p:sp>
      <p:sp>
        <p:nvSpPr>
          <p:cNvPr id="6" name="Content Placeholder 2">
            <a:extLst>
              <a:ext uri="{FF2B5EF4-FFF2-40B4-BE49-F238E27FC236}">
                <a16:creationId xmlns:a16="http://schemas.microsoft.com/office/drawing/2014/main" id="{2F0EF74B-8F95-0B49-8582-CAA1382FC656}"/>
              </a:ext>
            </a:extLst>
          </p:cNvPr>
          <p:cNvSpPr txBox="1">
            <a:spLocks/>
          </p:cNvSpPr>
          <p:nvPr/>
        </p:nvSpPr>
        <p:spPr>
          <a:xfrm>
            <a:off x="689957" y="2955878"/>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spcAft>
                <a:spcPts val="1200"/>
              </a:spcAft>
            </a:pPr>
            <a:r>
              <a:rPr lang="en-US" sz="2000" b="1" dirty="0">
                <a:solidFill>
                  <a:schemeClr val="bg1"/>
                </a:solidFill>
                <a:latin typeface="Arial" panose="020B0604020202020204" pitchFamily="34" charset="0"/>
                <a:cs typeface="Arial" panose="020B0604020202020204" pitchFamily="34" charset="0"/>
              </a:rPr>
              <a:t>Safety Coordinator</a:t>
            </a:r>
          </a:p>
          <a:p>
            <a:pPr marL="342900" indent="-342900">
              <a:spcBef>
                <a:spcPts val="0"/>
              </a:spcBef>
              <a:spcAft>
                <a:spcPts val="1200"/>
              </a:spcAft>
            </a:pPr>
            <a:r>
              <a:rPr lang="en-US" sz="2000" b="1" dirty="0">
                <a:solidFill>
                  <a:schemeClr val="bg1"/>
                </a:solidFill>
                <a:latin typeface="Arial" panose="020B0604020202020204" pitchFamily="34" charset="0"/>
                <a:cs typeface="Arial" panose="020B0604020202020204" pitchFamily="34" charset="0"/>
              </a:rPr>
              <a:t>Safety Supervisor</a:t>
            </a:r>
          </a:p>
          <a:p>
            <a:pPr marL="342900" indent="-342900">
              <a:spcBef>
                <a:spcPts val="0"/>
              </a:spcBef>
              <a:spcAft>
                <a:spcPts val="1200"/>
              </a:spcAft>
            </a:pPr>
            <a:r>
              <a:rPr lang="en-US" sz="2000" b="1" dirty="0">
                <a:solidFill>
                  <a:schemeClr val="bg1"/>
                </a:solidFill>
                <a:latin typeface="Arial" panose="020B0604020202020204" pitchFamily="34" charset="0"/>
                <a:cs typeface="Arial" panose="020B0604020202020204" pitchFamily="34" charset="0"/>
              </a:rPr>
              <a:t>Oversight Safety Supervisor</a:t>
            </a:r>
          </a:p>
          <a:p>
            <a:pPr marL="342900" indent="-342900">
              <a:spcBef>
                <a:spcPts val="0"/>
              </a:spcBef>
              <a:spcAft>
                <a:spcPts val="1200"/>
              </a:spcAft>
            </a:pPr>
            <a:r>
              <a:rPr lang="en-US" sz="2000" b="1" dirty="0">
                <a:solidFill>
                  <a:schemeClr val="bg1"/>
                </a:solidFill>
                <a:latin typeface="Arial" panose="020B0604020202020204" pitchFamily="34" charset="0"/>
                <a:cs typeface="Arial" panose="020B0604020202020204" pitchFamily="34" charset="0"/>
              </a:rPr>
              <a:t>Safety Committee Member</a:t>
            </a:r>
          </a:p>
          <a:p>
            <a:pPr marL="342900" indent="-342900">
              <a:spcBef>
                <a:spcPts val="0"/>
              </a:spcBef>
              <a:spcAft>
                <a:spcPts val="1200"/>
              </a:spcAft>
            </a:pPr>
            <a:r>
              <a:rPr lang="en-US" sz="2000" b="1" dirty="0">
                <a:solidFill>
                  <a:schemeClr val="bg1"/>
                </a:solidFill>
                <a:latin typeface="Arial" panose="020B0604020202020204" pitchFamily="34" charset="0"/>
                <a:cs typeface="Arial" panose="020B0604020202020204" pitchFamily="34" charset="0"/>
              </a:rPr>
              <a:t>Construction Safety Supervisor </a:t>
            </a:r>
          </a:p>
          <a:p>
            <a:pPr marL="342900" indent="-342900">
              <a:spcBef>
                <a:spcPts val="0"/>
              </a:spcBef>
              <a:spcAft>
                <a:spcPts val="1200"/>
              </a:spcAft>
            </a:pPr>
            <a:r>
              <a:rPr lang="en-US" sz="2000" b="1" dirty="0">
                <a:solidFill>
                  <a:schemeClr val="bg1"/>
                </a:solidFill>
                <a:latin typeface="Arial" panose="020B0604020202020204" pitchFamily="34" charset="0"/>
                <a:cs typeface="Arial" panose="020B0604020202020204" pitchFamily="34" charset="0"/>
              </a:rPr>
              <a:t>Safety Project Manager</a:t>
            </a:r>
          </a:p>
        </p:txBody>
      </p:sp>
      <p:sp>
        <p:nvSpPr>
          <p:cNvPr id="7" name="Content Placeholder 2">
            <a:extLst>
              <a:ext uri="{FF2B5EF4-FFF2-40B4-BE49-F238E27FC236}">
                <a16:creationId xmlns:a16="http://schemas.microsoft.com/office/drawing/2014/main" id="{67438F74-E83A-CB45-8F8C-5E59583BAF96}"/>
              </a:ext>
            </a:extLst>
          </p:cNvPr>
          <p:cNvSpPr txBox="1">
            <a:spLocks/>
          </p:cNvSpPr>
          <p:nvPr/>
        </p:nvSpPr>
        <p:spPr>
          <a:xfrm>
            <a:off x="6035332" y="2917636"/>
            <a:ext cx="548224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useo Sans 300"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useo Sans 3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seo Sans 3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3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3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2000" b="1" dirty="0">
                <a:solidFill>
                  <a:schemeClr val="bg1"/>
                </a:solidFill>
                <a:latin typeface="Arial" panose="020B0604020202020204" pitchFamily="34" charset="0"/>
                <a:cs typeface="Arial" panose="020B0604020202020204" pitchFamily="34" charset="0"/>
              </a:rPr>
              <a:t>Plan work and manage cross-functional hazards associated with a project</a:t>
            </a:r>
          </a:p>
          <a:p>
            <a:pPr>
              <a:spcBef>
                <a:spcPts val="0"/>
              </a:spcBef>
              <a:spcAft>
                <a:spcPts val="1200"/>
              </a:spcAft>
            </a:pPr>
            <a:r>
              <a:rPr lang="en-US" sz="2000" b="1" dirty="0">
                <a:solidFill>
                  <a:schemeClr val="bg1"/>
                </a:solidFill>
                <a:latin typeface="Arial" panose="020B0604020202020204" pitchFamily="34" charset="0"/>
                <a:cs typeface="Arial" panose="020B0604020202020204" pitchFamily="34" charset="0"/>
              </a:rPr>
              <a:t>Address changing conditions or tasks in the job safety/hazard analysis process</a:t>
            </a:r>
          </a:p>
          <a:p>
            <a:pPr>
              <a:spcBef>
                <a:spcPts val="0"/>
              </a:spcBef>
              <a:spcAft>
                <a:spcPts val="1200"/>
              </a:spcAft>
            </a:pPr>
            <a:r>
              <a:rPr lang="en-US" sz="2000" b="1" dirty="0">
                <a:solidFill>
                  <a:schemeClr val="bg1"/>
                </a:solidFill>
                <a:latin typeface="Arial" panose="020B0604020202020204" pitchFamily="34" charset="0"/>
                <a:cs typeface="Arial" panose="020B0604020202020204" pitchFamily="34" charset="0"/>
              </a:rPr>
              <a:t>Effectively communicate findings of audits or inspections</a:t>
            </a:r>
          </a:p>
          <a:p>
            <a:pPr>
              <a:spcBef>
                <a:spcPts val="0"/>
              </a:spcBef>
              <a:spcAft>
                <a:spcPts val="1200"/>
              </a:spcAft>
            </a:pPr>
            <a:r>
              <a:rPr lang="en-US" sz="2000" b="1" dirty="0">
                <a:solidFill>
                  <a:schemeClr val="bg1"/>
                </a:solidFill>
                <a:latin typeface="Arial" panose="020B0604020202020204" pitchFamily="34" charset="0"/>
                <a:cs typeface="Arial" panose="020B0604020202020204" pitchFamily="34" charset="0"/>
              </a:rPr>
              <a:t>Effectively communicate safety information to employees</a:t>
            </a:r>
          </a:p>
          <a:p>
            <a:pPr>
              <a:spcAft>
                <a:spcPts val="1000"/>
              </a:spcAft>
            </a:pPr>
            <a:endParaRPr lang="en-US" dirty="0"/>
          </a:p>
        </p:txBody>
      </p:sp>
      <p:sp>
        <p:nvSpPr>
          <p:cNvPr id="8" name="Rectangle 7">
            <a:extLst>
              <a:ext uri="{FF2B5EF4-FFF2-40B4-BE49-F238E27FC236}">
                <a16:creationId xmlns:a16="http://schemas.microsoft.com/office/drawing/2014/main" id="{29112E6F-1482-2842-AEEA-C3B6E5F5614F}"/>
              </a:ext>
            </a:extLst>
          </p:cNvPr>
          <p:cNvSpPr/>
          <p:nvPr/>
        </p:nvSpPr>
        <p:spPr>
          <a:xfrm>
            <a:off x="838200" y="2113294"/>
            <a:ext cx="4620904" cy="6435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FC23BDA-5FFF-674A-9038-A3463A85B4AF}"/>
              </a:ext>
            </a:extLst>
          </p:cNvPr>
          <p:cNvSpPr txBox="1"/>
          <p:nvPr/>
        </p:nvSpPr>
        <p:spPr>
          <a:xfrm>
            <a:off x="838200" y="2196603"/>
            <a:ext cx="4620904"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JOB TITLES</a:t>
            </a:r>
          </a:p>
          <a:p>
            <a:pPr algn="ctr"/>
            <a:endParaRPr lang="en-US" dirty="0"/>
          </a:p>
        </p:txBody>
      </p:sp>
      <p:sp>
        <p:nvSpPr>
          <p:cNvPr id="10" name="Rectangle 9">
            <a:extLst>
              <a:ext uri="{FF2B5EF4-FFF2-40B4-BE49-F238E27FC236}">
                <a16:creationId xmlns:a16="http://schemas.microsoft.com/office/drawing/2014/main" id="{74E5CD69-CD6D-674E-A253-213C3DBAB6C1}"/>
              </a:ext>
            </a:extLst>
          </p:cNvPr>
          <p:cNvSpPr/>
          <p:nvPr/>
        </p:nvSpPr>
        <p:spPr>
          <a:xfrm>
            <a:off x="6059612" y="2113294"/>
            <a:ext cx="5090612" cy="6435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07AE3AB-EFBF-0E4E-8EC4-85B64FFE0A86}"/>
              </a:ext>
            </a:extLst>
          </p:cNvPr>
          <p:cNvSpPr txBox="1"/>
          <p:nvPr/>
        </p:nvSpPr>
        <p:spPr>
          <a:xfrm>
            <a:off x="6059612" y="2210251"/>
            <a:ext cx="5090612"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JOB DUTIES</a:t>
            </a:r>
          </a:p>
          <a:p>
            <a:pPr algn="ctr"/>
            <a:endParaRPr lang="en-US" dirty="0"/>
          </a:p>
        </p:txBody>
      </p:sp>
    </p:spTree>
    <p:extLst>
      <p:ext uri="{BB962C8B-B14F-4D97-AF65-F5344CB8AC3E}">
        <p14:creationId xmlns:p14="http://schemas.microsoft.com/office/powerpoint/2010/main" val="1930116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A115F29-2128-C649-A3A9-6F04D692A7F7}"/>
              </a:ext>
            </a:extLst>
          </p:cNvPr>
          <p:cNvSpPr/>
          <p:nvPr/>
        </p:nvSpPr>
        <p:spPr>
          <a:xfrm>
            <a:off x="511934" y="779738"/>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1">
            <a:extLst>
              <a:ext uri="{FF2B5EF4-FFF2-40B4-BE49-F238E27FC236}">
                <a16:creationId xmlns:a16="http://schemas.microsoft.com/office/drawing/2014/main" id="{D7C27E46-BF11-CD4B-8EE8-82A2182050D5}"/>
              </a:ext>
            </a:extLst>
          </p:cNvPr>
          <p:cNvSpPr txBox="1">
            <a:spLocks/>
          </p:cNvSpPr>
          <p:nvPr/>
        </p:nvSpPr>
        <p:spPr>
          <a:xfrm>
            <a:off x="639766" y="899582"/>
            <a:ext cx="10206337"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Supervisory Certifications</a:t>
            </a:r>
          </a:p>
        </p:txBody>
      </p:sp>
      <p:pic>
        <p:nvPicPr>
          <p:cNvPr id="5" name="Picture 4">
            <a:extLst>
              <a:ext uri="{FF2B5EF4-FFF2-40B4-BE49-F238E27FC236}">
                <a16:creationId xmlns:a16="http://schemas.microsoft.com/office/drawing/2014/main" id="{E1711DF8-174C-8344-9F0C-6349697032E9}"/>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pic>
        <p:nvPicPr>
          <p:cNvPr id="7" name="Picture 6" descr="Logo&#10;&#10;Description automatically generated">
            <a:extLst>
              <a:ext uri="{FF2B5EF4-FFF2-40B4-BE49-F238E27FC236}">
                <a16:creationId xmlns:a16="http://schemas.microsoft.com/office/drawing/2014/main" id="{5CCDF320-D811-BF4C-B8C1-933F75C2C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862" y="4323209"/>
            <a:ext cx="3038817" cy="1098648"/>
          </a:xfrm>
          <a:prstGeom prst="rect">
            <a:avLst/>
          </a:prstGeom>
        </p:spPr>
      </p:pic>
      <p:pic>
        <p:nvPicPr>
          <p:cNvPr id="8" name="Picture 7" descr="Logo&#10;&#10;Description automatically generated with low confidence">
            <a:extLst>
              <a:ext uri="{FF2B5EF4-FFF2-40B4-BE49-F238E27FC236}">
                <a16:creationId xmlns:a16="http://schemas.microsoft.com/office/drawing/2014/main" id="{DC3E085C-5E10-754D-A9E0-EC8C026066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4388" y="2385215"/>
            <a:ext cx="2454429" cy="1098649"/>
          </a:xfrm>
          <a:prstGeom prst="rect">
            <a:avLst/>
          </a:prstGeom>
        </p:spPr>
      </p:pic>
      <p:sp>
        <p:nvSpPr>
          <p:cNvPr id="9" name="Rectangle 8">
            <a:extLst>
              <a:ext uri="{FF2B5EF4-FFF2-40B4-BE49-F238E27FC236}">
                <a16:creationId xmlns:a16="http://schemas.microsoft.com/office/drawing/2014/main" id="{502938AD-134A-BA4E-9E40-0669344D2C1A}"/>
              </a:ext>
            </a:extLst>
          </p:cNvPr>
          <p:cNvSpPr/>
          <p:nvPr/>
        </p:nvSpPr>
        <p:spPr>
          <a:xfrm>
            <a:off x="1457226" y="3348052"/>
            <a:ext cx="2964273" cy="369332"/>
          </a:xfrm>
          <a:prstGeom prst="rect">
            <a:avLst/>
          </a:prstGeom>
        </p:spPr>
        <p:txBody>
          <a:bodyPr wrap="none">
            <a:spAutoFit/>
          </a:bodyPr>
          <a:lstStyle/>
          <a:p>
            <a:pPr>
              <a:lnSpc>
                <a:spcPct val="90000"/>
              </a:lnSpc>
            </a:pPr>
            <a:r>
              <a:rPr lang="en-US" sz="2000" dirty="0">
                <a:latin typeface="Gibson" pitchFamily="2" charset="77"/>
              </a:rPr>
              <a:t>Safety Trained Supervisor</a:t>
            </a:r>
            <a:endParaRPr lang="en-US" sz="2000" baseline="30000" dirty="0">
              <a:latin typeface="Gibson" pitchFamily="2" charset="77"/>
            </a:endParaRPr>
          </a:p>
        </p:txBody>
      </p:sp>
      <p:sp>
        <p:nvSpPr>
          <p:cNvPr id="10" name="Subtitle 2">
            <a:extLst>
              <a:ext uri="{FF2B5EF4-FFF2-40B4-BE49-F238E27FC236}">
                <a16:creationId xmlns:a16="http://schemas.microsoft.com/office/drawing/2014/main" id="{325CF31B-8061-6948-A61F-0F34291C47F8}"/>
              </a:ext>
            </a:extLst>
          </p:cNvPr>
          <p:cNvSpPr txBox="1">
            <a:spLocks/>
          </p:cNvSpPr>
          <p:nvPr/>
        </p:nvSpPr>
        <p:spPr>
          <a:xfrm>
            <a:off x="1453753" y="5274525"/>
            <a:ext cx="4642247" cy="1118344"/>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n-US" b="0" dirty="0"/>
              <a:t>Safety Trained Supervisor Construction</a:t>
            </a:r>
            <a:endParaRPr lang="en-US" b="0" baseline="30000" dirty="0"/>
          </a:p>
        </p:txBody>
      </p:sp>
      <p:pic>
        <p:nvPicPr>
          <p:cNvPr id="11" name="Picture 10" descr="A picture containing person, outdoor&#10;&#10;Description automatically generated">
            <a:extLst>
              <a:ext uri="{FF2B5EF4-FFF2-40B4-BE49-F238E27FC236}">
                <a16:creationId xmlns:a16="http://schemas.microsoft.com/office/drawing/2014/main" id="{AB05DE25-6DD3-43AC-A0AE-2AAE1E5368F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354337" y="1405572"/>
            <a:ext cx="6815413" cy="4957347"/>
          </a:xfrm>
          <a:prstGeom prst="rect">
            <a:avLst/>
          </a:prstGeom>
          <a:effectLst>
            <a:softEdge rad="859780"/>
          </a:effectLst>
        </p:spPr>
      </p:pic>
    </p:spTree>
    <p:extLst>
      <p:ext uri="{BB962C8B-B14F-4D97-AF65-F5344CB8AC3E}">
        <p14:creationId xmlns:p14="http://schemas.microsoft.com/office/powerpoint/2010/main" val="2989856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7B304D1-02F9-7F44-9EF7-F716624D80DB}"/>
              </a:ext>
            </a:extLst>
          </p:cNvPr>
          <p:cNvSpPr/>
          <p:nvPr/>
        </p:nvSpPr>
        <p:spPr>
          <a:xfrm>
            <a:off x="490691" y="602314"/>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1">
            <a:extLst>
              <a:ext uri="{FF2B5EF4-FFF2-40B4-BE49-F238E27FC236}">
                <a16:creationId xmlns:a16="http://schemas.microsoft.com/office/drawing/2014/main" id="{8F4B202E-92D3-8D43-A047-41848915C078}"/>
              </a:ext>
            </a:extLst>
          </p:cNvPr>
          <p:cNvSpPr txBox="1">
            <a:spLocks/>
          </p:cNvSpPr>
          <p:nvPr/>
        </p:nvSpPr>
        <p:spPr>
          <a:xfrm>
            <a:off x="618523" y="65392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STS &amp; STSC Program Growth</a:t>
            </a:r>
          </a:p>
        </p:txBody>
      </p:sp>
      <p:graphicFrame>
        <p:nvGraphicFramePr>
          <p:cNvPr id="6" name="Chart 5">
            <a:extLst>
              <a:ext uri="{FF2B5EF4-FFF2-40B4-BE49-F238E27FC236}">
                <a16:creationId xmlns:a16="http://schemas.microsoft.com/office/drawing/2014/main" id="{EBEAC502-371F-004A-B181-846337D98AE5}"/>
              </a:ext>
            </a:extLst>
          </p:cNvPr>
          <p:cNvGraphicFramePr/>
          <p:nvPr>
            <p:extLst>
              <p:ext uri="{D42A27DB-BD31-4B8C-83A1-F6EECF244321}">
                <p14:modId xmlns:p14="http://schemas.microsoft.com/office/powerpoint/2010/main" val="4178227803"/>
              </p:ext>
            </p:extLst>
          </p:nvPr>
        </p:nvGraphicFramePr>
        <p:xfrm>
          <a:off x="1444752" y="1667502"/>
          <a:ext cx="9154160" cy="461921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E723E449-0F75-EE4F-8631-44DD1E6F726C}"/>
              </a:ext>
            </a:extLst>
          </p:cNvPr>
          <p:cNvSpPr txBox="1"/>
          <p:nvPr/>
        </p:nvSpPr>
        <p:spPr>
          <a:xfrm>
            <a:off x="1937114" y="1929396"/>
            <a:ext cx="6563601" cy="954107"/>
          </a:xfrm>
          <a:prstGeom prst="rect">
            <a:avLst/>
          </a:prstGeom>
          <a:noFill/>
        </p:spPr>
        <p:txBody>
          <a:bodyPr wrap="square" rtlCol="0">
            <a:spAutoFit/>
          </a:bodyPr>
          <a:lstStyle/>
          <a:p>
            <a:pPr>
              <a:defRPr/>
            </a:pPr>
            <a:r>
              <a:rPr lang="en-US" sz="2800" b="1" dirty="0">
                <a:latin typeface="Arial" panose="020B0604020202020204" pitchFamily="34" charset="0"/>
                <a:cs typeface="Arial" panose="020B0604020202020204" pitchFamily="34" charset="0"/>
              </a:rPr>
              <a:t>STS &amp; STSC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Certification Holders</a:t>
            </a:r>
          </a:p>
        </p:txBody>
      </p:sp>
    </p:spTree>
    <p:extLst>
      <p:ext uri="{BB962C8B-B14F-4D97-AF65-F5344CB8AC3E}">
        <p14:creationId xmlns:p14="http://schemas.microsoft.com/office/powerpoint/2010/main" val="1920991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E3AE05EF-381C-6E4F-A483-9AEB9A40D43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66509" y="0"/>
            <a:ext cx="11625492" cy="6288258"/>
          </a:xfrm>
          <a:prstGeom prst="rect">
            <a:avLst/>
          </a:prstGeom>
        </p:spPr>
      </p:pic>
      <p:sp>
        <p:nvSpPr>
          <p:cNvPr id="4" name="Oval 3">
            <a:extLst>
              <a:ext uri="{FF2B5EF4-FFF2-40B4-BE49-F238E27FC236}">
                <a16:creationId xmlns:a16="http://schemas.microsoft.com/office/drawing/2014/main" id="{91E7EF23-1C4F-2546-959C-AE7F71B3E11E}"/>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4">
            <a:extLst>
              <a:ext uri="{FF2B5EF4-FFF2-40B4-BE49-F238E27FC236}">
                <a16:creationId xmlns:a16="http://schemas.microsoft.com/office/drawing/2014/main" id="{B75FCA80-8DA4-C14B-B2ED-022195889B29}"/>
              </a:ext>
            </a:extLst>
          </p:cNvPr>
          <p:cNvSpPr txBox="1">
            <a:spLocks/>
          </p:cNvSpPr>
          <p:nvPr/>
        </p:nvSpPr>
        <p:spPr>
          <a:xfrm>
            <a:off x="618522" y="2031406"/>
            <a:ext cx="7830533" cy="1605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latin typeface="Arial" panose="020B0604020202020204" pitchFamily="34" charset="0"/>
                <a:cs typeface="Arial" panose="020B0604020202020204" pitchFamily="34" charset="0"/>
              </a:rPr>
              <a:t>Supervisors</a:t>
            </a:r>
          </a:p>
          <a:p>
            <a:pPr lvl="1"/>
            <a:r>
              <a:rPr lang="en-US" sz="2200" dirty="0">
                <a:latin typeface="Arial" panose="020B0604020202020204" pitchFamily="34" charset="0"/>
                <a:cs typeface="Arial" panose="020B0604020202020204" pitchFamily="34" charset="0"/>
              </a:rPr>
              <a:t>Crew Chiefs</a:t>
            </a:r>
          </a:p>
          <a:p>
            <a:pPr lvl="1"/>
            <a:r>
              <a:rPr lang="en-US" sz="2200" dirty="0">
                <a:latin typeface="Arial" panose="020B0604020202020204" pitchFamily="34" charset="0"/>
                <a:cs typeface="Arial" panose="020B0604020202020204" pitchFamily="34" charset="0"/>
              </a:rPr>
              <a:t>Foremen</a:t>
            </a:r>
          </a:p>
          <a:p>
            <a:pPr lvl="1"/>
            <a:r>
              <a:rPr lang="en-US" sz="2200" dirty="0">
                <a:latin typeface="Arial" panose="020B0604020202020204" pitchFamily="34" charset="0"/>
                <a:cs typeface="Arial" panose="020B0604020202020204" pitchFamily="34" charset="0"/>
              </a:rPr>
              <a:t>Future Supervisory Candidates </a:t>
            </a:r>
          </a:p>
          <a:p>
            <a:pPr marL="0" indent="0">
              <a:buNone/>
            </a:pPr>
            <a:r>
              <a:rPr lang="en-US" sz="2200" b="1" dirty="0">
                <a:latin typeface="Arial" panose="020B0604020202020204" pitchFamily="34" charset="0"/>
                <a:cs typeface="Arial" panose="020B0604020202020204" pitchFamily="34" charset="0"/>
              </a:rPr>
              <a:t>Group Leaders</a:t>
            </a:r>
          </a:p>
          <a:p>
            <a:pPr lvl="1"/>
            <a:r>
              <a:rPr lang="en-US" sz="2200" dirty="0">
                <a:latin typeface="Arial" panose="020B0604020202020204" pitchFamily="34" charset="0"/>
                <a:cs typeface="Arial" panose="020B0604020202020204" pitchFamily="34" charset="0"/>
              </a:rPr>
              <a:t>Safety Committee Members</a:t>
            </a:r>
          </a:p>
          <a:p>
            <a:pPr lvl="1"/>
            <a:r>
              <a:rPr lang="en-US" sz="2200" dirty="0">
                <a:latin typeface="Arial" panose="020B0604020202020204" pitchFamily="34" charset="0"/>
                <a:cs typeface="Arial" panose="020B0604020202020204" pitchFamily="34" charset="0"/>
              </a:rPr>
              <a:t>Departmental Safety Liaisons/Champions</a:t>
            </a:r>
          </a:p>
          <a:p>
            <a:pPr marL="0" indent="0">
              <a:buNone/>
            </a:pPr>
            <a:r>
              <a:rPr lang="en-US" sz="2200" b="1" dirty="0">
                <a:latin typeface="Arial" panose="020B0604020202020204" pitchFamily="34" charset="0"/>
                <a:cs typeface="Arial" panose="020B0604020202020204" pitchFamily="34" charset="0"/>
              </a:rPr>
              <a:t>Leadership</a:t>
            </a:r>
          </a:p>
          <a:p>
            <a:pPr lvl="1"/>
            <a:r>
              <a:rPr lang="en-US" sz="2200" dirty="0">
                <a:latin typeface="Arial" panose="020B0604020202020204" pitchFamily="34" charset="0"/>
                <a:cs typeface="Arial" panose="020B0604020202020204" pitchFamily="34" charset="0"/>
              </a:rPr>
              <a:t>Senior Executives</a:t>
            </a:r>
          </a:p>
          <a:p>
            <a:pPr lvl="1"/>
            <a:r>
              <a:rPr lang="en-US" sz="2200" dirty="0">
                <a:latin typeface="Arial" panose="020B0604020202020204" pitchFamily="34" charset="0"/>
                <a:cs typeface="Arial" panose="020B0604020202020204" pitchFamily="34" charset="0"/>
              </a:rPr>
              <a:t>Managers at all levels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within the organization</a:t>
            </a:r>
          </a:p>
          <a:p>
            <a:pPr marL="0" indent="0">
              <a:buNone/>
            </a:pPr>
            <a:endParaRPr lang="en-US" sz="2400" dirty="0"/>
          </a:p>
        </p:txBody>
      </p:sp>
      <p:sp>
        <p:nvSpPr>
          <p:cNvPr id="8" name="Text Placeholder 11">
            <a:extLst>
              <a:ext uri="{FF2B5EF4-FFF2-40B4-BE49-F238E27FC236}">
                <a16:creationId xmlns:a16="http://schemas.microsoft.com/office/drawing/2014/main" id="{BD0CF41A-B9AA-1340-BC6B-A778CB822329}"/>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Targeted Toward:</a:t>
            </a:r>
          </a:p>
        </p:txBody>
      </p:sp>
    </p:spTree>
    <p:extLst>
      <p:ext uri="{BB962C8B-B14F-4D97-AF65-F5344CB8AC3E}">
        <p14:creationId xmlns:p14="http://schemas.microsoft.com/office/powerpoint/2010/main" val="2154750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236EC81C-D64F-2B45-AB86-7D06CD76FD30}"/>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4DB74243-69BF-0344-9386-57B8A16788CB}"/>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Supervisors — Why?</a:t>
            </a:r>
          </a:p>
        </p:txBody>
      </p:sp>
      <p:sp>
        <p:nvSpPr>
          <p:cNvPr id="6" name="Content Placeholder 2">
            <a:extLst>
              <a:ext uri="{FF2B5EF4-FFF2-40B4-BE49-F238E27FC236}">
                <a16:creationId xmlns:a16="http://schemas.microsoft.com/office/drawing/2014/main" id="{29AE2C5A-087F-1E45-A514-4FCB8D16E3B5}"/>
              </a:ext>
            </a:extLst>
          </p:cNvPr>
          <p:cNvSpPr txBox="1">
            <a:spLocks/>
          </p:cNvSpPr>
          <p:nvPr/>
        </p:nvSpPr>
        <p:spPr>
          <a:xfrm>
            <a:off x="618523" y="2319401"/>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2200" b="1" dirty="0">
                <a:latin typeface="Arial" panose="020B0604020202020204" pitchFamily="34" charset="0"/>
                <a:cs typeface="Arial" panose="020B0604020202020204" pitchFamily="34" charset="0"/>
              </a:rPr>
              <a:t>Available resource</a:t>
            </a:r>
          </a:p>
          <a:p>
            <a:pPr>
              <a:spcBef>
                <a:spcPts val="0"/>
              </a:spcBef>
              <a:spcAft>
                <a:spcPts val="1200"/>
              </a:spcAft>
            </a:pPr>
            <a:r>
              <a:rPr lang="en-US" sz="2200" b="1" dirty="0">
                <a:latin typeface="Arial" panose="020B0604020202020204" pitchFamily="34" charset="0"/>
                <a:cs typeface="Arial" panose="020B0604020202020204" pitchFamily="34" charset="0"/>
              </a:rPr>
              <a:t>Skilled craft worker</a:t>
            </a:r>
          </a:p>
          <a:p>
            <a:pPr>
              <a:spcBef>
                <a:spcPts val="0"/>
              </a:spcBef>
              <a:spcAft>
                <a:spcPts val="1200"/>
              </a:spcAft>
            </a:pPr>
            <a:r>
              <a:rPr lang="en-US" sz="2200" b="1" dirty="0">
                <a:latin typeface="Arial" panose="020B0604020202020204" pitchFamily="34" charset="0"/>
                <a:cs typeface="Arial" panose="020B0604020202020204" pitchFamily="34" charset="0"/>
              </a:rPr>
              <a:t>Closest to work environment</a:t>
            </a:r>
          </a:p>
          <a:p>
            <a:pPr>
              <a:spcBef>
                <a:spcPts val="0"/>
              </a:spcBef>
              <a:spcAft>
                <a:spcPts val="1200"/>
              </a:spcAft>
            </a:pPr>
            <a:r>
              <a:rPr lang="en-US" sz="2200" b="1" dirty="0">
                <a:latin typeface="Arial" panose="020B0604020202020204" pitchFamily="34" charset="0"/>
                <a:cs typeface="Arial" panose="020B0604020202020204" pitchFamily="34" charset="0"/>
              </a:rPr>
              <a:t>Know their personnel</a:t>
            </a:r>
          </a:p>
          <a:p>
            <a:pPr>
              <a:spcBef>
                <a:spcPts val="0"/>
              </a:spcBef>
              <a:spcAft>
                <a:spcPts val="1200"/>
              </a:spcAft>
            </a:pPr>
            <a:r>
              <a:rPr lang="en-US" sz="2200" b="1" dirty="0">
                <a:latin typeface="Arial" panose="020B0604020202020204" pitchFamily="34" charset="0"/>
                <a:cs typeface="Arial" panose="020B0604020202020204" pitchFamily="34" charset="0"/>
              </a:rPr>
              <a:t>May have worked for a poor leader</a:t>
            </a:r>
          </a:p>
          <a:p>
            <a:pPr>
              <a:spcBef>
                <a:spcPts val="0"/>
              </a:spcBef>
              <a:spcAft>
                <a:spcPts val="1200"/>
              </a:spcAft>
            </a:pPr>
            <a:r>
              <a:rPr lang="en-US" sz="2200" b="1" dirty="0">
                <a:latin typeface="Arial" panose="020B0604020202020204" pitchFamily="34" charset="0"/>
                <a:cs typeface="Arial" panose="020B0604020202020204" pitchFamily="34" charset="0"/>
              </a:rPr>
              <a:t>Inadequate/NO training</a:t>
            </a:r>
          </a:p>
          <a:p>
            <a:pPr>
              <a:spcBef>
                <a:spcPts val="0"/>
              </a:spcBef>
              <a:spcAft>
                <a:spcPts val="1200"/>
              </a:spcAft>
            </a:pPr>
            <a:r>
              <a:rPr lang="en-US" sz="2200" b="1" dirty="0">
                <a:latin typeface="Arial" panose="020B0604020202020204" pitchFamily="34" charset="0"/>
                <a:cs typeface="Arial" panose="020B0604020202020204" pitchFamily="34" charset="0"/>
              </a:rPr>
              <a:t>Failure to correct known problems</a:t>
            </a:r>
          </a:p>
          <a:p>
            <a:pPr>
              <a:spcBef>
                <a:spcPts val="0"/>
              </a:spcBef>
              <a:spcAft>
                <a:spcPts val="1200"/>
              </a:spcAft>
            </a:pPr>
            <a:endParaRPr lang="en-US" sz="2200" dirty="0"/>
          </a:p>
          <a:p>
            <a:pPr>
              <a:spcBef>
                <a:spcPts val="0"/>
              </a:spcBef>
              <a:spcAft>
                <a:spcPts val="1200"/>
              </a:spcAft>
            </a:pPr>
            <a:endParaRPr lang="en-US" sz="2200" dirty="0"/>
          </a:p>
        </p:txBody>
      </p:sp>
      <p:sp>
        <p:nvSpPr>
          <p:cNvPr id="7" name="Content Placeholder 4">
            <a:extLst>
              <a:ext uri="{FF2B5EF4-FFF2-40B4-BE49-F238E27FC236}">
                <a16:creationId xmlns:a16="http://schemas.microsoft.com/office/drawing/2014/main" id="{258D4EEC-9531-3149-A1B0-5E3B55DA74F5}"/>
              </a:ext>
            </a:extLst>
          </p:cNvPr>
          <p:cNvSpPr txBox="1">
            <a:spLocks/>
          </p:cNvSpPr>
          <p:nvPr/>
        </p:nvSpPr>
        <p:spPr>
          <a:xfrm>
            <a:off x="6022848" y="2319401"/>
            <a:ext cx="6419994"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2200" b="1" dirty="0">
                <a:latin typeface="Arial" panose="020B0604020202020204" pitchFamily="34" charset="0"/>
                <a:cs typeface="Arial" panose="020B0604020202020204" pitchFamily="34" charset="0"/>
              </a:rPr>
              <a:t>Inappropriate planning</a:t>
            </a:r>
          </a:p>
          <a:p>
            <a:pPr>
              <a:spcBef>
                <a:spcPts val="0"/>
              </a:spcBef>
              <a:spcAft>
                <a:spcPts val="1200"/>
              </a:spcAft>
            </a:pPr>
            <a:r>
              <a:rPr lang="en-US" sz="2200" b="1" dirty="0">
                <a:latin typeface="Arial" panose="020B0604020202020204" pitchFamily="34" charset="0"/>
                <a:cs typeface="Arial" panose="020B0604020202020204" pitchFamily="34" charset="0"/>
              </a:rPr>
              <a:t>Put workers/company at risk</a:t>
            </a:r>
          </a:p>
          <a:p>
            <a:pPr>
              <a:spcBef>
                <a:spcPts val="0"/>
              </a:spcBef>
              <a:spcAft>
                <a:spcPts val="1200"/>
              </a:spcAft>
            </a:pPr>
            <a:r>
              <a:rPr lang="en-US" sz="2200" b="1" dirty="0">
                <a:latin typeface="Arial" panose="020B0604020202020204" pitchFamily="34" charset="0"/>
                <a:cs typeface="Arial" panose="020B0604020202020204" pitchFamily="34" charset="0"/>
              </a:rPr>
              <a:t>Supervisor violations</a:t>
            </a:r>
          </a:p>
          <a:p>
            <a:pPr>
              <a:spcBef>
                <a:spcPts val="0"/>
              </a:spcBef>
              <a:spcAft>
                <a:spcPts val="1200"/>
              </a:spcAft>
            </a:pPr>
            <a:r>
              <a:rPr lang="en-US" sz="2200" b="1" dirty="0">
                <a:latin typeface="Arial" panose="020B0604020202020204" pitchFamily="34" charset="0"/>
                <a:cs typeface="Arial" panose="020B0604020202020204" pitchFamily="34" charset="0"/>
              </a:rPr>
              <a:t>Inadequate leadership knowledge/training</a:t>
            </a:r>
          </a:p>
          <a:p>
            <a:pPr>
              <a:spcBef>
                <a:spcPts val="0"/>
              </a:spcBef>
              <a:spcAft>
                <a:spcPts val="1200"/>
              </a:spcAft>
            </a:pPr>
            <a:r>
              <a:rPr lang="en-US" sz="2200" b="1" dirty="0">
                <a:latin typeface="Arial" panose="020B0604020202020204" pitchFamily="34" charset="0"/>
                <a:cs typeface="Arial" panose="020B0604020202020204" pitchFamily="34" charset="0"/>
              </a:rPr>
              <a:t>Production/intimidation focus</a:t>
            </a:r>
          </a:p>
          <a:p>
            <a:pPr>
              <a:spcBef>
                <a:spcPts val="0"/>
              </a:spcBef>
              <a:spcAft>
                <a:spcPts val="1200"/>
              </a:spcAft>
            </a:pPr>
            <a:endParaRPr lang="en-US" sz="2200" dirty="0"/>
          </a:p>
        </p:txBody>
      </p:sp>
    </p:spTree>
    <p:extLst>
      <p:ext uri="{BB962C8B-B14F-4D97-AF65-F5344CB8AC3E}">
        <p14:creationId xmlns:p14="http://schemas.microsoft.com/office/powerpoint/2010/main" val="3156685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yellow, orange&#10;&#10;Description automatically generated">
            <a:extLst>
              <a:ext uri="{FF2B5EF4-FFF2-40B4-BE49-F238E27FC236}">
                <a16:creationId xmlns:a16="http://schemas.microsoft.com/office/drawing/2014/main" id="{CCF09389-5A3E-1742-95DF-C8F9C4C5B7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8523" y="-1496497"/>
            <a:ext cx="11884373" cy="7783188"/>
          </a:xfrm>
          <a:prstGeom prst="rect">
            <a:avLst/>
          </a:prstGeom>
        </p:spPr>
      </p:pic>
      <p:sp>
        <p:nvSpPr>
          <p:cNvPr id="2" name="Oval 1">
            <a:extLst>
              <a:ext uri="{FF2B5EF4-FFF2-40B4-BE49-F238E27FC236}">
                <a16:creationId xmlns:a16="http://schemas.microsoft.com/office/drawing/2014/main" id="{8CFBD381-FB57-BD45-95B4-6BD80D7BE525}"/>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7">
            <a:extLst>
              <a:ext uri="{FF2B5EF4-FFF2-40B4-BE49-F238E27FC236}">
                <a16:creationId xmlns:a16="http://schemas.microsoft.com/office/drawing/2014/main" id="{7D59CBA3-5655-5646-B4B1-B90ABDFD2603}"/>
              </a:ext>
            </a:extLst>
          </p:cNvPr>
          <p:cNvSpPr txBox="1">
            <a:spLocks/>
          </p:cNvSpPr>
          <p:nvPr/>
        </p:nvSpPr>
        <p:spPr>
          <a:xfrm>
            <a:off x="637032" y="3095348"/>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i="1" dirty="0">
                <a:latin typeface="Arial" panose="020B0604020202020204" pitchFamily="34" charset="0"/>
                <a:cs typeface="Arial" panose="020B0604020202020204" pitchFamily="34" charset="0"/>
              </a:rPr>
              <a:t>Senior leadership = </a:t>
            </a:r>
          </a:p>
          <a:p>
            <a:pPr marL="0" indent="0">
              <a:buFont typeface="Arial" panose="020B0604020202020204" pitchFamily="34" charset="0"/>
              <a:buNone/>
            </a:pPr>
            <a:r>
              <a:rPr lang="en-US" i="1" dirty="0">
                <a:latin typeface="Arial" panose="020B0604020202020204" pitchFamily="34" charset="0"/>
                <a:cs typeface="Arial" panose="020B0604020202020204" pitchFamily="34" charset="0"/>
              </a:rPr>
              <a:t>processes, procedures, support/promotion</a:t>
            </a:r>
          </a:p>
          <a:p>
            <a:pPr marL="0" indent="0">
              <a:buFont typeface="Arial" panose="020B0604020202020204" pitchFamily="34" charset="0"/>
              <a:buNone/>
            </a:pPr>
            <a:endParaRPr lang="en-US" b="1" i="1" dirty="0"/>
          </a:p>
          <a:p>
            <a:pPr marL="0" indent="0">
              <a:buFont typeface="Arial" panose="020B0604020202020204" pitchFamily="34" charset="0"/>
              <a:buNone/>
            </a:pPr>
            <a:r>
              <a:rPr lang="en-US" b="1" i="1" dirty="0">
                <a:solidFill>
                  <a:srgbClr val="000000"/>
                </a:solidFill>
                <a:latin typeface="Arial" panose="020B0604020202020204" pitchFamily="34" charset="0"/>
                <a:cs typeface="Arial" panose="020B0604020202020204" pitchFamily="34" charset="0"/>
              </a:rPr>
              <a:t>Line management = </a:t>
            </a:r>
          </a:p>
          <a:p>
            <a:pPr marL="0" indent="0">
              <a:buFont typeface="Arial" panose="020B0604020202020204" pitchFamily="34" charset="0"/>
              <a:buNone/>
            </a:pPr>
            <a:r>
              <a:rPr lang="en-US" i="1" dirty="0">
                <a:solidFill>
                  <a:srgbClr val="000000"/>
                </a:solidFill>
                <a:latin typeface="Arial" panose="020B0604020202020204" pitchFamily="34" charset="0"/>
                <a:cs typeface="Arial" panose="020B0604020202020204" pitchFamily="34" charset="0"/>
              </a:rPr>
              <a:t>where safety happens</a:t>
            </a:r>
            <a:endParaRPr lang="en-US" i="1" dirty="0">
              <a:latin typeface="Arial" panose="020B0604020202020204" pitchFamily="34" charset="0"/>
              <a:cs typeface="Arial" panose="020B0604020202020204" pitchFamily="34" charset="0"/>
            </a:endParaRPr>
          </a:p>
          <a:p>
            <a:endParaRPr lang="en-US" sz="2000" dirty="0"/>
          </a:p>
          <a:p>
            <a:endParaRPr lang="en-US" dirty="0"/>
          </a:p>
          <a:p>
            <a:endParaRPr lang="en-US" dirty="0"/>
          </a:p>
          <a:p>
            <a:endParaRPr lang="en-US" dirty="0"/>
          </a:p>
        </p:txBody>
      </p:sp>
      <p:sp>
        <p:nvSpPr>
          <p:cNvPr id="3" name="Text Placeholder 11">
            <a:extLst>
              <a:ext uri="{FF2B5EF4-FFF2-40B4-BE49-F238E27FC236}">
                <a16:creationId xmlns:a16="http://schemas.microsoft.com/office/drawing/2014/main" id="{4D42BC3F-7413-214D-AA8B-60CFBEF778A7}"/>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Why Supervisor </a:t>
            </a:r>
            <a:br>
              <a:rPr lang="en-US" dirty="0"/>
            </a:br>
            <a:r>
              <a:rPr lang="en-US" dirty="0"/>
              <a:t>Focus?</a:t>
            </a:r>
          </a:p>
        </p:txBody>
      </p:sp>
    </p:spTree>
    <p:extLst>
      <p:ext uri="{BB962C8B-B14F-4D97-AF65-F5344CB8AC3E}">
        <p14:creationId xmlns:p14="http://schemas.microsoft.com/office/powerpoint/2010/main" val="546289645"/>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1726</TotalTime>
  <Words>3806</Words>
  <Application>Microsoft Office PowerPoint</Application>
  <PresentationFormat>Widescreen</PresentationFormat>
  <Paragraphs>359</Paragraphs>
  <Slides>31</Slides>
  <Notes>22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 Light</vt:lpstr>
      <vt:lpstr>Calibri</vt:lpstr>
      <vt:lpstr>Arial Black</vt:lpstr>
      <vt:lpstr>Museo Sans 300</vt:lpstr>
      <vt:lpstr>Gibson</vt:lpstr>
      <vt:lpstr>Museo Sans 700</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Richardson</dc:creator>
  <cp:lastModifiedBy>Jennifer Cedarstaff</cp:lastModifiedBy>
  <cp:revision>187</cp:revision>
  <dcterms:created xsi:type="dcterms:W3CDTF">2017-11-01T12:09:12Z</dcterms:created>
  <dcterms:modified xsi:type="dcterms:W3CDTF">2021-12-20T18:15:30Z</dcterms:modified>
</cp:coreProperties>
</file>