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5" r:id="rId1"/>
  </p:sldMasterIdLst>
  <p:notesMasterIdLst>
    <p:notesMasterId r:id="rId23"/>
  </p:notesMasterIdLst>
  <p:handoutMasterIdLst>
    <p:handoutMasterId r:id="rId24"/>
  </p:handoutMasterIdLst>
  <p:sldIdLst>
    <p:sldId id="256" r:id="rId2"/>
    <p:sldId id="710" r:id="rId3"/>
    <p:sldId id="711" r:id="rId4"/>
    <p:sldId id="712" r:id="rId5"/>
    <p:sldId id="713" r:id="rId6"/>
    <p:sldId id="714" r:id="rId7"/>
    <p:sldId id="715" r:id="rId8"/>
    <p:sldId id="688" r:id="rId9"/>
    <p:sldId id="689" r:id="rId10"/>
    <p:sldId id="690" r:id="rId11"/>
    <p:sldId id="717" r:id="rId12"/>
    <p:sldId id="608" r:id="rId13"/>
    <p:sldId id="718" r:id="rId14"/>
    <p:sldId id="610" r:id="rId15"/>
    <p:sldId id="719" r:id="rId16"/>
    <p:sldId id="704" r:id="rId17"/>
    <p:sldId id="720" r:id="rId18"/>
    <p:sldId id="700" r:id="rId19"/>
    <p:sldId id="609" r:id="rId20"/>
    <p:sldId id="633" r:id="rId21"/>
    <p:sldId id="603" r:id="rId22"/>
  </p:sldIdLst>
  <p:sldSz cx="12192000" cy="6858000"/>
  <p:notesSz cx="6858000" cy="9144000"/>
  <p:embeddedFontLst>
    <p:embeddedFont>
      <p:font typeface="Arial Black" panose="020B0A04020102020204" pitchFamily="34" charset="0"/>
      <p:bold r:id="rId25"/>
    </p:embeddedFon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Museo Sans 300" panose="02000000000000000000" pitchFamily="50" charset="0"/>
      <p:regular r:id="rId32"/>
      <p:italic r:id="rId33"/>
    </p:embeddedFont>
    <p:embeddedFont>
      <p:font typeface="Museo Sans 700" panose="02000000000000000000" pitchFamily="50"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6" autoAdjust="0"/>
    <p:restoredTop sz="76892" autoAdjust="0"/>
  </p:normalViewPr>
  <p:slideViewPr>
    <p:cSldViewPr snapToGrid="0">
      <p:cViewPr varScale="1">
        <p:scale>
          <a:sx n="49" d="100"/>
          <a:sy n="49" d="100"/>
        </p:scale>
        <p:origin x="1156" y="4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12/20/2021</a:t>
            </a:fld>
            <a:endParaRPr lang="en-US"/>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Tree>
    <p:extLst>
      <p:ext uri="{BB962C8B-B14F-4D97-AF65-F5344CB8AC3E}">
        <p14:creationId xmlns:p14="http://schemas.microsoft.com/office/powerpoint/2010/main" val="239795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People at the technical level: </a:t>
            </a:r>
          </a:p>
          <a:p>
            <a:pPr marL="174708" indent="-174708" defTabSz="931774">
              <a:buFontTx/>
              <a:buChar char="-"/>
              <a:defRPr/>
            </a:pPr>
            <a:r>
              <a:rPr lang="en-US" dirty="0"/>
              <a:t>typically have either considerable safety and health training through a series of courses or have an associate degree or higher.</a:t>
            </a:r>
          </a:p>
          <a:p>
            <a:pPr marL="174708" indent="-174708" defTabSz="931774">
              <a:buFontTx/>
              <a:buChar char="-"/>
              <a:defRPr/>
            </a:pPr>
            <a:r>
              <a:rPr lang="en-US" dirty="0"/>
              <a:t>May have part-time or full-time safety and health responsibilities. </a:t>
            </a:r>
          </a:p>
          <a:p>
            <a:pPr marL="640594" lvl="1" indent="-174708" defTabSz="931774">
              <a:buFontTx/>
              <a:buChar char="-"/>
              <a:defRPr/>
            </a:pPr>
            <a:r>
              <a:rPr lang="en-US" dirty="0"/>
              <a:t>For small companies, safety is often assigned to an employee who also has other job functions for the company or within a work unit. </a:t>
            </a:r>
          </a:p>
          <a:p>
            <a:pPr marL="174708" indent="-174708" defTabSz="931774">
              <a:buFontTx/>
              <a:buChar char="-"/>
              <a:defRPr/>
            </a:pPr>
            <a:r>
              <a:rPr lang="en-US" dirty="0"/>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t>Typically conduct safety, health and environmental training for employees.</a:t>
            </a:r>
          </a:p>
          <a:p>
            <a:endParaRPr lang="en-US" dirty="0"/>
          </a:p>
          <a:p>
            <a:endParaRPr lang="en-US" dirty="0"/>
          </a:p>
        </p:txBody>
      </p:sp>
    </p:spTree>
    <p:extLst>
      <p:ext uri="{BB962C8B-B14F-4D97-AF65-F5344CB8AC3E}">
        <p14:creationId xmlns:p14="http://schemas.microsoft.com/office/powerpoint/2010/main" val="342378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Fees</a:t>
            </a:r>
          </a:p>
          <a:p>
            <a:pPr marL="171450" indent="-171450">
              <a:buFontTx/>
              <a:buChar char="-"/>
            </a:pPr>
            <a:r>
              <a:rPr lang="en-US" dirty="0"/>
              <a:t>Application: $140</a:t>
            </a:r>
          </a:p>
          <a:p>
            <a:pPr marL="171450" indent="-171450">
              <a:buFontTx/>
              <a:buChar char="-"/>
            </a:pPr>
            <a:r>
              <a:rPr lang="en-US" dirty="0"/>
              <a:t>Exam: $300</a:t>
            </a:r>
          </a:p>
          <a:p>
            <a:pPr marL="171450" indent="-171450">
              <a:buFontTx/>
              <a:buChar char="-"/>
            </a:pPr>
            <a:r>
              <a:rPr lang="en-US" sz="1200" b="0" i="0" kern="1200" dirty="0">
                <a:solidFill>
                  <a:schemeClr val="tx1"/>
                </a:solidFill>
                <a:effectLst/>
                <a:latin typeface="+mn-lt"/>
                <a:ea typeface="+mn-ea"/>
                <a:cs typeface="+mn-cs"/>
              </a:rPr>
              <a:t>Exam Bundle: $550</a:t>
            </a:r>
            <a:endParaRPr lang="en-US" dirty="0"/>
          </a:p>
          <a:p>
            <a:pPr marL="171450" indent="-171450">
              <a:buFontTx/>
              <a:buChar char="-"/>
            </a:pPr>
            <a:r>
              <a:rPr lang="en-US" dirty="0"/>
              <a:t>Annual Renewal: $145</a:t>
            </a:r>
          </a:p>
          <a:p>
            <a:endParaRPr lang="en-US" dirty="0"/>
          </a:p>
          <a:p>
            <a:endParaRPr lang="en-US" dirty="0"/>
          </a:p>
        </p:txBody>
      </p:sp>
    </p:spTree>
    <p:extLst>
      <p:ext uri="{BB962C8B-B14F-4D97-AF65-F5344CB8AC3E}">
        <p14:creationId xmlns:p14="http://schemas.microsoft.com/office/powerpoint/2010/main" val="2590742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receive recertification points for achieving other (BCSP-approved) credentials. For the full listing of accepted credentials and to find details on how to calculate points earned, see the BCSP </a:t>
            </a:r>
            <a:r>
              <a:rPr lang="en-US" i="1" dirty="0"/>
              <a:t>Recertification Guide </a:t>
            </a:r>
            <a:r>
              <a:rPr lang="en-US" dirty="0"/>
              <a:t>online at: </a:t>
            </a:r>
            <a:r>
              <a:rPr lang="en-US" sz="1200" b="1" dirty="0"/>
              <a:t>http://www.bcsp.org/Certifications/Recertification</a:t>
            </a:r>
            <a:endParaRPr lang="en-US" dirty="0"/>
          </a:p>
          <a:p>
            <a:endParaRPr lang="en-US" dirty="0"/>
          </a:p>
          <a:p>
            <a:r>
              <a:rPr lang="en-US" dirty="0"/>
              <a:t>Examples of accepted credentials include:</a:t>
            </a:r>
          </a:p>
          <a:p>
            <a:r>
              <a:rPr lang="en-US" dirty="0"/>
              <a:t>25 points: CSP, ASP, CRSP, CMIOSH, SISO</a:t>
            </a:r>
          </a:p>
          <a:p>
            <a:r>
              <a:rPr lang="en-US" dirty="0"/>
              <a:t>20*: points: CHST, OHST (*STSs, STSCs, OHSTs, CHSTs, and CITs will receive 20 points for obtaining the OHST or CHST)</a:t>
            </a:r>
          </a:p>
          <a:p>
            <a:pPr defTabSz="931774">
              <a:defRPr/>
            </a:pPr>
            <a:r>
              <a:rPr lang="en-US" dirty="0"/>
              <a:t>15 points: Certified Dangerous Goods Professional</a:t>
            </a:r>
          </a:p>
          <a:p>
            <a:pPr defTabSz="931774">
              <a:defRPr/>
            </a:pPr>
            <a:r>
              <a:rPr lang="en-US" dirty="0"/>
              <a:t>5 points: STS, STSC</a:t>
            </a:r>
          </a:p>
          <a:p>
            <a:r>
              <a:rPr lang="en-US" dirty="0"/>
              <a:t>3 points: CIT</a:t>
            </a:r>
          </a:p>
          <a:p>
            <a:endParaRPr lang="en-US" dirty="0"/>
          </a:p>
        </p:txBody>
      </p:sp>
    </p:spTree>
    <p:extLst>
      <p:ext uri="{BB962C8B-B14F-4D97-AF65-F5344CB8AC3E}">
        <p14:creationId xmlns:p14="http://schemas.microsoft.com/office/powerpoint/2010/main" val="4210861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BCSP</a:t>
            </a:r>
            <a:r>
              <a:rPr lang="en-US" b="0" i="0" baseline="30000" dirty="0">
                <a:solidFill>
                  <a:srgbClr val="000000"/>
                </a:solidFill>
                <a:effectLst/>
                <a:latin typeface="+mn-lt"/>
              </a:rPr>
              <a:t> </a:t>
            </a:r>
            <a:r>
              <a:rPr lang="en-US" b="0" i="0" dirty="0" err="1">
                <a:solidFill>
                  <a:srgbClr val="000000"/>
                </a:solidFill>
                <a:effectLst/>
                <a:latin typeface="+mn-lt"/>
              </a:rPr>
              <a:t>recertPRO</a:t>
            </a:r>
            <a:r>
              <a:rPr lang="en-US" b="0" i="0" dirty="0">
                <a:solidFill>
                  <a:srgbClr val="000000"/>
                </a:solidFill>
                <a:effectLst/>
                <a:latin typeface="+mn-lt"/>
              </a:rPr>
              <a:t> is a new, affordable way to earn BCSP</a:t>
            </a:r>
            <a:r>
              <a:rPr lang="en-US" b="0" i="0" baseline="30000" dirty="0">
                <a:solidFill>
                  <a:srgbClr val="000000"/>
                </a:solidFill>
                <a:effectLst/>
                <a:latin typeface="+mn-lt"/>
              </a:rPr>
              <a:t> </a:t>
            </a:r>
            <a:r>
              <a:rPr lang="en-US" b="0" i="0" dirty="0">
                <a:solidFill>
                  <a:srgbClr val="000000"/>
                </a:solidFill>
                <a:effectLst/>
                <a:latin typeface="+mn-lt"/>
              </a:rPr>
              <a:t>recertification points from the convenience of your own computer or mobile device--giving you a convenient way to earn recertification points on your own schedule!</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BCSP </a:t>
            </a:r>
            <a:r>
              <a:rPr lang="en-US" sz="1200" b="0" i="0" kern="1200" dirty="0" err="1">
                <a:solidFill>
                  <a:schemeClr val="tx1"/>
                </a:solidFill>
                <a:effectLst/>
                <a:latin typeface="+mn-lt"/>
                <a:ea typeface="+mn-ea"/>
                <a:cs typeface="+mn-cs"/>
              </a:rPr>
              <a:t>recertPRO</a:t>
            </a:r>
            <a:r>
              <a:rPr lang="en-US" sz="1200" b="0" i="0" kern="1200" dirty="0">
                <a:solidFill>
                  <a:schemeClr val="tx1"/>
                </a:solidFill>
                <a:effectLst/>
                <a:latin typeface="+mn-lt"/>
                <a:ea typeface="+mn-ea"/>
                <a:cs typeface="+mn-cs"/>
              </a:rPr>
              <a:t> is available for an annual subscription of $499.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BCSP </a:t>
            </a:r>
            <a:r>
              <a:rPr lang="en-US" b="0" i="0" dirty="0" err="1">
                <a:solidFill>
                  <a:srgbClr val="000000"/>
                </a:solidFill>
                <a:effectLst/>
                <a:latin typeface="+mn-lt"/>
              </a:rPr>
              <a:t>recertPRO</a:t>
            </a:r>
            <a:r>
              <a:rPr lang="en-US" b="0" i="0" dirty="0">
                <a:solidFill>
                  <a:srgbClr val="000000"/>
                </a:solidFill>
                <a:effectLst/>
                <a:latin typeface="+mn-lt"/>
              </a:rPr>
              <a:t> combines Challenge Tests, the KSA Quest (Knowledge, Skills, and Abilities Quest), and Journal Quizzes into a responsive website for an opportunity to achieve 6.85 recertification points per year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0.1 points per Journal Quiz, with 41 available, for 4.1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0.25 points per KSA, with five (5) available, for 1.25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set of 1-point and 0.5-point Challenge Tests, for 1.5 points total.</a:t>
            </a:r>
          </a:p>
          <a:p>
            <a:endParaRPr lang="en-US" dirty="0">
              <a:latin typeface="+mn-lt"/>
            </a:endParaRPr>
          </a:p>
          <a:p>
            <a:endParaRPr lang="en-US" dirty="0"/>
          </a:p>
        </p:txBody>
      </p:sp>
    </p:spTree>
    <p:extLst>
      <p:ext uri="{BB962C8B-B14F-4D97-AF65-F5344CB8AC3E}">
        <p14:creationId xmlns:p14="http://schemas.microsoft.com/office/powerpoint/2010/main" val="318529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212529"/>
                </a:solidFill>
                <a:effectLst/>
                <a:latin typeface="+mn-lt"/>
              </a:rPr>
              <a:t>Occupational Hygiene and Safety Technicians (OHST) are persons who perform occupational hygiene and safety activities on a full-time or part-time basis as part of their job duties. Some examples of occupational hygiene and safety activities are making worksite assessments to determine risks, potential hazards and controls, evaluating risks and hazard control measures, investigating incidents, maintaining and evaluating incident and loss records, and preparing emergency response plans.</a:t>
            </a:r>
          </a:p>
          <a:p>
            <a:endParaRPr lang="en-US" sz="1200" b="0" i="0" dirty="0">
              <a:solidFill>
                <a:srgbClr val="212529"/>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can be found in our Path to Success Guide (https://online.fliphtml5.com/pbcyp/feqw/#p=1)</a:t>
            </a:r>
          </a:p>
          <a:p>
            <a:endParaRPr lang="en-US" sz="1200" b="0" i="0" dirty="0">
              <a:solidFill>
                <a:srgbClr val="212529"/>
              </a:solidFill>
              <a:effectLst/>
              <a:latin typeface="+mn-lt"/>
            </a:endParaRPr>
          </a:p>
          <a:p>
            <a:endParaRPr lang="en-US" sz="1200" b="0" i="0" dirty="0">
              <a:solidFill>
                <a:srgbClr val="212529"/>
              </a:solidFill>
              <a:effectLst/>
              <a:latin typeface="+mn-lt"/>
            </a:endParaRPr>
          </a:p>
          <a:p>
            <a:r>
              <a:rPr lang="en-US" sz="1200" b="0" i="0" u="none" strike="noStrike" baseline="0" dirty="0">
                <a:solidFill>
                  <a:srgbClr val="211D1E"/>
                </a:solidFill>
                <a:latin typeface="+mn-lt"/>
              </a:rPr>
              <a:t>Certificants who hold the OHST may work for private entities, public entities, government agencies, or the military. These organizations may be in oil and gas extraction, manufacturing, construction, or consultative services for the safety, hygiene, and environmental fields. Positions vary from manager level to technician level or consultant. This may be a good certification as a precursor to higher level industrial hygiene certifications. </a:t>
            </a:r>
            <a:endParaRPr lang="en-US" sz="1200" dirty="0">
              <a:latin typeface="+mn-lt"/>
            </a:endParaRPr>
          </a:p>
        </p:txBody>
      </p:sp>
    </p:spTree>
    <p:extLst>
      <p:ext uri="{BB962C8B-B14F-4D97-AF65-F5344CB8AC3E}">
        <p14:creationId xmlns:p14="http://schemas.microsoft.com/office/powerpoint/2010/main" val="179589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BCSP awards technician and supervisory SH&amp;E certifications that provide career paths for safety practitioners.</a:t>
            </a:r>
          </a:p>
          <a:p>
            <a:pPr defTabSz="931774">
              <a:defRPr/>
            </a:pPr>
            <a:endParaRPr lang="en-US" dirty="0"/>
          </a:p>
          <a:p>
            <a:r>
              <a:rPr lang="en-US" dirty="0"/>
              <a:t>As of </a:t>
            </a:r>
            <a:r>
              <a:rPr lang="en-US" dirty="0">
                <a:solidFill>
                  <a:prstClr val="black"/>
                </a:solidFill>
                <a:latin typeface="Arial"/>
              </a:rPr>
              <a:t>November 30, 2021</a:t>
            </a:r>
            <a:r>
              <a:rPr lang="en-US" dirty="0"/>
              <a:t>:</a:t>
            </a:r>
          </a:p>
          <a:p>
            <a:pPr marL="174708" indent="-174708">
              <a:buFontTx/>
              <a:buChar char="-"/>
            </a:pPr>
            <a:r>
              <a:rPr lang="en-US" dirty="0"/>
              <a:t>OHST 1,972</a:t>
            </a:r>
          </a:p>
          <a:p>
            <a:pPr defTabSz="931774">
              <a:defRPr/>
            </a:pPr>
            <a:endParaRPr lang="en-US" dirty="0"/>
          </a:p>
          <a:p>
            <a:pPr defTabSz="931774">
              <a:defRPr/>
            </a:pPr>
            <a:r>
              <a:rPr lang="en-US" dirty="0"/>
              <a:t>People at the technical level: </a:t>
            </a:r>
          </a:p>
          <a:p>
            <a:pPr marL="174708" indent="-174708" defTabSz="931774">
              <a:buFontTx/>
              <a:buChar char="-"/>
              <a:defRPr/>
            </a:pPr>
            <a:r>
              <a:rPr lang="en-US" dirty="0"/>
              <a:t>typically have either considerable safety and health training through a series of courses or have an associate degree or higher.</a:t>
            </a:r>
          </a:p>
          <a:p>
            <a:pPr marL="174708" indent="-174708" defTabSz="931774">
              <a:buFontTx/>
              <a:buChar char="-"/>
              <a:defRPr/>
            </a:pPr>
            <a:r>
              <a:rPr lang="en-US" dirty="0"/>
              <a:t>May have part-time or full-time safety and health responsibilities. </a:t>
            </a:r>
          </a:p>
          <a:p>
            <a:pPr marL="640594" lvl="1" indent="-174708" defTabSz="931774">
              <a:buFontTx/>
              <a:buChar char="-"/>
              <a:defRPr/>
            </a:pPr>
            <a:r>
              <a:rPr lang="en-US" dirty="0"/>
              <a:t>For small companies, safety is often assigned to an employee who also has other job functions for the company or within a work unit. </a:t>
            </a:r>
          </a:p>
          <a:p>
            <a:pPr marL="174708" indent="-174708" defTabSz="931774">
              <a:buFontTx/>
              <a:buChar char="-"/>
              <a:defRPr/>
            </a:pPr>
            <a:r>
              <a:rPr lang="en-US" dirty="0"/>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t>Typically conduct safety, health and environmental training for employees.</a:t>
            </a:r>
          </a:p>
          <a:p>
            <a:endParaRPr lang="en-US" dirty="0"/>
          </a:p>
          <a:p>
            <a:endParaRPr lang="en-US" dirty="0"/>
          </a:p>
        </p:txBody>
      </p:sp>
    </p:spTree>
    <p:extLst>
      <p:ext uri="{BB962C8B-B14F-4D97-AF65-F5344CB8AC3E}">
        <p14:creationId xmlns:p14="http://schemas.microsoft.com/office/powerpoint/2010/main" val="415701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professional credential for the safety practitioner with technical experience, with or without a college degree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certificants who hold the OHST work for private entities, public entities, government agencies, or the military. These organizations may be in oil and gas extraction, manufacturing, construction, or consultative services for the SH&amp;E fields. </a:t>
            </a:r>
          </a:p>
          <a:p>
            <a:endParaRPr lang="en-US" dirty="0"/>
          </a:p>
          <a:p>
            <a:r>
              <a:rPr lang="en-US" dirty="0"/>
              <a:t>The primary qualification is linked to experience, The exam for this certification tests skills at a different level (than say ASP or CSP)</a:t>
            </a:r>
          </a:p>
          <a:p>
            <a:endParaRPr lang="en-US" dirty="0"/>
          </a:p>
          <a:p>
            <a:endParaRPr lang="en-US" dirty="0"/>
          </a:p>
        </p:txBody>
      </p:sp>
    </p:spTree>
    <p:extLst>
      <p:ext uri="{BB962C8B-B14F-4D97-AF65-F5344CB8AC3E}">
        <p14:creationId xmlns:p14="http://schemas.microsoft.com/office/powerpoint/2010/main" val="3655634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Many safety managers that this certification targets did not follow a “linear” career path</a:t>
            </a:r>
          </a:p>
          <a:p>
            <a:pPr marL="628650" lvl="1" indent="-171450">
              <a:buFontTx/>
              <a:buChar char="-"/>
            </a:pPr>
            <a:r>
              <a:rPr lang="en-US" dirty="0"/>
              <a:t>The certification tends to be people who came up through industry and now (successfully) run the safety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kinds of safety managers have broad-based knowledge that make them effective managers, as opposed to specific technical areas of expertise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Extremely common to see (especially in smaller organizations) employees that wear many “hats” including that of safety manager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Ex: HR Manager that also does Quality Control and Safety</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VP Operations, which includes OSH responsibilities and oversight</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dirty="0"/>
              <a:t>Hence the “part-time” safety role</a:t>
            </a:r>
          </a:p>
          <a:p>
            <a:pPr marL="0" indent="0">
              <a:buFontTx/>
              <a:buNone/>
            </a:pPr>
            <a:endParaRPr lang="en-US" dirty="0"/>
          </a:p>
          <a:p>
            <a:pPr marL="0" indent="0">
              <a:buFontTx/>
              <a:buNone/>
            </a:pPr>
            <a:r>
              <a:rPr lang="en-US" dirty="0"/>
              <a:t>Great option for military transitioning to civilian careers</a:t>
            </a:r>
          </a:p>
          <a:p>
            <a:pPr marL="0" indent="0">
              <a:buFontTx/>
              <a:buNone/>
            </a:pPr>
            <a:endParaRPr lang="en-US" dirty="0"/>
          </a:p>
          <a:p>
            <a:pPr marL="0" indent="0">
              <a:buFontTx/>
              <a:buNone/>
            </a:pPr>
            <a:r>
              <a:rPr lang="en-US" dirty="0"/>
              <a:t>Individuals in these roles often train young professionals entering the field. Thus, their influence within the profession extends to the next generation. </a:t>
            </a:r>
          </a:p>
          <a:p>
            <a:endParaRPr lang="en-US" dirty="0"/>
          </a:p>
          <a:p>
            <a:endParaRPr lang="en-US" dirty="0"/>
          </a:p>
        </p:txBody>
      </p:sp>
    </p:spTree>
    <p:extLst>
      <p:ext uri="{BB962C8B-B14F-4D97-AF65-F5344CB8AC3E}">
        <p14:creationId xmlns:p14="http://schemas.microsoft.com/office/powerpoint/2010/main" val="3902588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pPr lvl="0"/>
            <a:endParaRPr lang="en-US" sz="1200" dirty="0"/>
          </a:p>
          <a:p>
            <a:pPr lvl="0"/>
            <a:r>
              <a:rPr lang="en-US" sz="1200" dirty="0"/>
              <a:t>Personal </a:t>
            </a:r>
            <a:r>
              <a:rPr lang="en-US" sz="1200" b="1" dirty="0"/>
              <a:t>accomplishment</a:t>
            </a:r>
          </a:p>
          <a:p>
            <a:pPr lvl="0"/>
            <a:r>
              <a:rPr lang="en-US" sz="1200" b="1" dirty="0"/>
              <a:t>Validation</a:t>
            </a:r>
            <a:r>
              <a:rPr lang="en-US" sz="1200" dirty="0"/>
              <a:t> of competency in safety management</a:t>
            </a:r>
          </a:p>
          <a:p>
            <a:pPr lvl="0"/>
            <a:r>
              <a:rPr lang="en-US" sz="1200" dirty="0"/>
              <a:t>Expands </a:t>
            </a:r>
            <a:r>
              <a:rPr lang="en-US" sz="1200" b="1" dirty="0"/>
              <a:t>opportunities</a:t>
            </a:r>
            <a:r>
              <a:rPr lang="en-US" sz="1200" dirty="0"/>
              <a:t> for qualified safety practitioners</a:t>
            </a:r>
          </a:p>
          <a:p>
            <a:pPr lvl="0"/>
            <a:r>
              <a:rPr lang="en-US" sz="1200" dirty="0"/>
              <a:t>More </a:t>
            </a:r>
            <a:r>
              <a:rPr lang="en-US" sz="1200" b="1" dirty="0"/>
              <a:t>competitive</a:t>
            </a:r>
            <a:r>
              <a:rPr lang="en-US" sz="1200" dirty="0"/>
              <a:t> in obtaining jobs, promotions</a:t>
            </a:r>
          </a:p>
          <a:p>
            <a:pPr lvl="0"/>
            <a:r>
              <a:rPr lang="en-US" sz="1200" b="1" dirty="0"/>
              <a:t>Recognizes</a:t>
            </a:r>
            <a:r>
              <a:rPr lang="en-US" sz="1200" dirty="0"/>
              <a:t> contributions of non full-time safety practitioners</a:t>
            </a:r>
          </a:p>
          <a:p>
            <a:pPr lvl="0"/>
            <a:r>
              <a:rPr lang="en-US" sz="1200" dirty="0"/>
              <a:t>Demonstrates that safety is </a:t>
            </a:r>
            <a:r>
              <a:rPr lang="en-US" sz="1200" i="1" dirty="0"/>
              <a:t>everybody’s</a:t>
            </a:r>
            <a:r>
              <a:rPr lang="en-US" sz="1200" dirty="0"/>
              <a:t> job</a:t>
            </a:r>
          </a:p>
          <a:p>
            <a:endParaRPr lang="en-US" dirty="0"/>
          </a:p>
          <a:p>
            <a:endParaRPr lang="en-US" dirty="0"/>
          </a:p>
          <a:p>
            <a:r>
              <a:rPr lang="en-US" dirty="0"/>
              <a:t>Certification also reflects an individuals:</a:t>
            </a:r>
          </a:p>
          <a:p>
            <a:r>
              <a:rPr lang="en-US" dirty="0"/>
              <a:t>	* Dedication to their colleagues’ safety</a:t>
            </a:r>
          </a:p>
          <a:p>
            <a:r>
              <a:rPr lang="en-US" dirty="0"/>
              <a:t>	* Responsibility as a leader</a:t>
            </a:r>
          </a:p>
          <a:p>
            <a:r>
              <a:rPr lang="en-US" dirty="0"/>
              <a:t>	* Desire for accountability</a:t>
            </a:r>
          </a:p>
          <a:p>
            <a:endParaRPr lang="en-US" dirty="0"/>
          </a:p>
          <a:p>
            <a:endParaRPr lang="en-US" dirty="0"/>
          </a:p>
        </p:txBody>
      </p:sp>
    </p:spTree>
    <p:extLst>
      <p:ext uri="{BB962C8B-B14F-4D97-AF65-F5344CB8AC3E}">
        <p14:creationId xmlns:p14="http://schemas.microsoft.com/office/powerpoint/2010/main" val="4167802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Achieving certification is important because it demonstrates your level of competency in the safety, health, and environmental (SH&amp;E) fields. Certifications advance safety professionalism, and they provide a competitive advantage for the certificate holder. It’s also important to remember that credentials like the ones BCSP offers demonstrate credibility in your chosen field, and they set the standard for safety that helps keep everyone safe in the workplace. A BCSP certification can also lead to better pay and job mobility, as possessing a greater knowledge base and having more experience can lead to better careers in safety.</a:t>
            </a:r>
          </a:p>
          <a:p>
            <a:endParaRPr lang="en-US" dirty="0"/>
          </a:p>
          <a:p>
            <a:endParaRPr lang="en-US" dirty="0"/>
          </a:p>
        </p:txBody>
      </p:sp>
    </p:spTree>
    <p:extLst>
      <p:ext uri="{BB962C8B-B14F-4D97-AF65-F5344CB8AC3E}">
        <p14:creationId xmlns:p14="http://schemas.microsoft.com/office/powerpoint/2010/main" val="2506066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BCSP certifications are different, but the process of achieving and maintaining them is the same. This graphic offers a quick overview of the process. A greater explanation can be found in the Complete Guide (https://online.fliphtml5.com/pbcyp/ijfs)</a:t>
            </a:r>
          </a:p>
          <a:p>
            <a:endParaRPr lang="en-US" dirty="0"/>
          </a:p>
        </p:txBody>
      </p:sp>
    </p:spTree>
    <p:extLst>
      <p:ext uri="{BB962C8B-B14F-4D97-AF65-F5344CB8AC3E}">
        <p14:creationId xmlns:p14="http://schemas.microsoft.com/office/powerpoint/2010/main" val="2978789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403009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635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02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7576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52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00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2126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07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74428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0451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48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629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6569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5272670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vue.com/bcs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14335B-5999-4EEE-B4B8-C49CF01B53F2}"/>
              </a:ext>
            </a:extLst>
          </p:cNvPr>
          <p:cNvSpPr>
            <a:spLocks noGrp="1"/>
          </p:cNvSpPr>
          <p:nvPr>
            <p:ph type="body" sz="quarter" idx="12"/>
          </p:nvPr>
        </p:nvSpPr>
        <p:spPr/>
        <p:txBody>
          <a:bodyPr/>
          <a:lstStyle/>
          <a:p>
            <a:r>
              <a:rPr lang="en-US" dirty="0"/>
              <a:t>Presenter:</a:t>
            </a:r>
          </a:p>
          <a:p>
            <a:r>
              <a:rPr lang="en-US" dirty="0"/>
              <a:t>Title:</a:t>
            </a:r>
          </a:p>
          <a:p>
            <a:r>
              <a:rPr lang="en-US" dirty="0"/>
              <a:t>Company:</a:t>
            </a:r>
          </a:p>
          <a:p>
            <a:endParaRPr lang="en-US" dirty="0"/>
          </a:p>
        </p:txBody>
      </p:sp>
      <p:sp>
        <p:nvSpPr>
          <p:cNvPr id="5" name="Text Placeholder 2">
            <a:extLst>
              <a:ext uri="{FF2B5EF4-FFF2-40B4-BE49-F238E27FC236}">
                <a16:creationId xmlns:a16="http://schemas.microsoft.com/office/drawing/2014/main" id="{89E3EDA3-0C78-4212-B6EC-D14E5300ED76}"/>
              </a:ext>
            </a:extLst>
          </p:cNvPr>
          <p:cNvSpPr>
            <a:spLocks noGrp="1"/>
          </p:cNvSpPr>
          <p:nvPr>
            <p:ph type="body" sz="quarter" idx="10"/>
          </p:nvPr>
        </p:nvSpPr>
        <p:spPr/>
        <p:txBody>
          <a:bodyPr>
            <a:normAutofit/>
          </a:bodyPr>
          <a:lstStyle/>
          <a:p>
            <a:r>
              <a:rPr lang="en-US" dirty="0"/>
              <a:t>Occupational Hygiene</a:t>
            </a:r>
            <a:br>
              <a:rPr lang="en-US" dirty="0"/>
            </a:br>
            <a:r>
              <a:rPr lang="en-US" dirty="0"/>
              <a:t>and Safety Technician </a:t>
            </a:r>
          </a:p>
        </p:txBody>
      </p:sp>
      <p:pic>
        <p:nvPicPr>
          <p:cNvPr id="6" name="Picture 5">
            <a:extLst>
              <a:ext uri="{FF2B5EF4-FFF2-40B4-BE49-F238E27FC236}">
                <a16:creationId xmlns:a16="http://schemas.microsoft.com/office/drawing/2014/main" id="{8DA0C330-07C1-45F1-8D7E-D1A6716C8C8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727833" y="4505450"/>
            <a:ext cx="3891079" cy="1316878"/>
          </a:xfrm>
          <a:prstGeom prst="rect">
            <a:avLst/>
          </a:prstGeom>
        </p:spPr>
      </p:pic>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outdoor, factory, building&#10;&#10;Description automatically generated">
            <a:extLst>
              <a:ext uri="{FF2B5EF4-FFF2-40B4-BE49-F238E27FC236}">
                <a16:creationId xmlns:a16="http://schemas.microsoft.com/office/drawing/2014/main" id="{C94586E3-D2DD-EF4F-ACE8-436108194EA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1" y="0"/>
            <a:ext cx="12192001" cy="6289158"/>
          </a:xfrm>
          <a:prstGeom prst="rect">
            <a:avLst/>
          </a:prstGeom>
        </p:spPr>
      </p:pic>
      <p:pic>
        <p:nvPicPr>
          <p:cNvPr id="3" name="Picture 2">
            <a:extLst>
              <a:ext uri="{FF2B5EF4-FFF2-40B4-BE49-F238E27FC236}">
                <a16:creationId xmlns:a16="http://schemas.microsoft.com/office/drawing/2014/main" id="{7F7899CF-C92E-46E4-84C5-455ABDCA5E09}"/>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3544410" y="506588"/>
            <a:ext cx="8647590" cy="812800"/>
          </a:xfrm>
          <a:prstGeom prst="rect">
            <a:avLst/>
          </a:prstGeom>
          <a:effectLst/>
        </p:spPr>
      </p:pic>
      <p:pic>
        <p:nvPicPr>
          <p:cNvPr id="4" name="Content Placeholder 18" descr="A person holding a banana&#10;&#10;Description automatically generated">
            <a:extLst>
              <a:ext uri="{FF2B5EF4-FFF2-40B4-BE49-F238E27FC236}">
                <a16:creationId xmlns:a16="http://schemas.microsoft.com/office/drawing/2014/main" id="{AD10B160-6D24-4E4B-81A2-7C3710721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81831" y="1763713"/>
            <a:ext cx="2975450" cy="4351337"/>
          </a:xfrm>
        </p:spPr>
      </p:pic>
      <p:sp>
        <p:nvSpPr>
          <p:cNvPr id="5" name="Rectangle 4">
            <a:extLst>
              <a:ext uri="{FF2B5EF4-FFF2-40B4-BE49-F238E27FC236}">
                <a16:creationId xmlns:a16="http://schemas.microsoft.com/office/drawing/2014/main" id="{23F4E8F1-657D-4570-95FD-C1CC2F5D5997}"/>
              </a:ext>
            </a:extLst>
          </p:cNvPr>
          <p:cNvSpPr/>
          <p:nvPr/>
        </p:nvSpPr>
        <p:spPr>
          <a:xfrm>
            <a:off x="650199" y="2050613"/>
            <a:ext cx="5958419" cy="2000548"/>
          </a:xfrm>
          <a:prstGeom prst="rect">
            <a:avLst/>
          </a:prstGeom>
        </p:spPr>
        <p:txBody>
          <a:bodyPr wrap="square" anchor="t">
            <a:spAutoFit/>
          </a:bodyPr>
          <a:lstStyle/>
          <a:p>
            <a:pPr marL="365760" indent="-283464">
              <a:lnSpc>
                <a:spcPct val="100000"/>
              </a:lnSpc>
              <a:spcBef>
                <a:spcPts val="0"/>
              </a:spcBef>
              <a:defRPr/>
            </a:pPr>
            <a:r>
              <a:rPr lang="en-US" sz="2200" b="1" dirty="0">
                <a:latin typeface="Arial" panose="020B0604020202020204" pitchFamily="34" charset="0"/>
              </a:rPr>
              <a:t>Experience Requirement </a:t>
            </a:r>
          </a:p>
          <a:p>
            <a:pPr marL="579438" lvl="1" indent="-234950">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Have 3 years of experience with 35% of primary job duties in safety and health</a:t>
            </a:r>
          </a:p>
          <a:p>
            <a:pPr marL="579438" lvl="1" indent="-234950">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a:p>
            <a:pPr marL="365760" indent="-283464">
              <a:lnSpc>
                <a:spcPct val="100000"/>
              </a:lnSpc>
              <a:spcBef>
                <a:spcPts val="0"/>
              </a:spcBef>
              <a:defRPr/>
            </a:pPr>
            <a:r>
              <a:rPr lang="en-US" sz="2200" b="1" dirty="0">
                <a:latin typeface="Arial" panose="020B0604020202020204" pitchFamily="34" charset="0"/>
              </a:rPr>
              <a:t>Ethics</a:t>
            </a:r>
          </a:p>
          <a:p>
            <a:pPr marL="571500" lvl="1" indent="-227013">
              <a:lnSpc>
                <a:spcPct val="100000"/>
              </a:lnSpc>
              <a:spcBef>
                <a:spcPts val="0"/>
              </a:spcBef>
              <a:buFont typeface="Arial" panose="020B0604020202020204" pitchFamily="34" charset="0"/>
              <a:buChar char="•"/>
              <a:defRPr/>
            </a:pPr>
            <a:r>
              <a:rPr lang="en-US" sz="1600" b="1" dirty="0">
                <a:solidFill>
                  <a:schemeClr val="tx1">
                    <a:lumMod val="50000"/>
                    <a:lumOff val="50000"/>
                  </a:schemeClr>
                </a:solidFill>
                <a:latin typeface="Arial" panose="020B0604020202020204" pitchFamily="34" charset="0"/>
              </a:rPr>
              <a:t>Commitment to the BCSP Code of Ethics</a:t>
            </a:r>
          </a:p>
          <a:p>
            <a:pPr marL="579438" lvl="1" indent="-234950">
              <a:buFont typeface="Arial" panose="020B0604020202020204" pitchFamily="34" charset="0"/>
              <a:buChar char="•"/>
              <a:defRPr/>
            </a:pPr>
            <a:endParaRPr lang="en-US" sz="1600" b="1" dirty="0">
              <a:solidFill>
                <a:schemeClr val="tx1">
                  <a:lumMod val="50000"/>
                  <a:lumOff val="50000"/>
                </a:schemeClr>
              </a:solidFill>
              <a:latin typeface="Arial" panose="020B0604020202020204" pitchFamily="34" charset="0"/>
            </a:endParaRPr>
          </a:p>
        </p:txBody>
      </p:sp>
      <p:sp>
        <p:nvSpPr>
          <p:cNvPr id="7" name="Title 1">
            <a:extLst>
              <a:ext uri="{FF2B5EF4-FFF2-40B4-BE49-F238E27FC236}">
                <a16:creationId xmlns:a16="http://schemas.microsoft.com/office/drawing/2014/main" id="{0CD18DB8-BC5E-4A75-B147-3815E85CE41B}"/>
              </a:ext>
            </a:extLst>
          </p:cNvPr>
          <p:cNvSpPr txBox="1">
            <a:spLocks/>
          </p:cNvSpPr>
          <p:nvPr/>
        </p:nvSpPr>
        <p:spPr>
          <a:xfrm>
            <a:off x="1407215"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chemeClr val="accent5"/>
                </a:solidFill>
              </a:rPr>
              <a:t>Eligibility Requirements </a:t>
            </a:r>
          </a:p>
        </p:txBody>
      </p:sp>
      <p:pic>
        <p:nvPicPr>
          <p:cNvPr id="8" name="Picture 7">
            <a:extLst>
              <a:ext uri="{FF2B5EF4-FFF2-40B4-BE49-F238E27FC236}">
                <a16:creationId xmlns:a16="http://schemas.microsoft.com/office/drawing/2014/main" id="{654416AD-60BC-482A-A8C7-481EA5AED4D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404251" y="507849"/>
            <a:ext cx="3209427" cy="1086182"/>
          </a:xfrm>
          <a:prstGeom prst="rect">
            <a:avLst/>
          </a:prstGeom>
        </p:spPr>
      </p:pic>
    </p:spTree>
    <p:extLst>
      <p:ext uri="{BB962C8B-B14F-4D97-AF65-F5344CB8AC3E}">
        <p14:creationId xmlns:p14="http://schemas.microsoft.com/office/powerpoint/2010/main" val="3543349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709098A-4FDF-4145-A2F3-1D0D66C8B021}"/>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7BD58C7E-B82C-CE48-A5F3-21736455A62F}"/>
              </a:ext>
            </a:extLst>
          </p:cNvPr>
          <p:cNvSpPr txBox="1">
            <a:spLocks/>
          </p:cNvSpPr>
          <p:nvPr/>
        </p:nvSpPr>
        <p:spPr>
          <a:xfrm>
            <a:off x="618523" y="2031406"/>
            <a:ext cx="6449066" cy="22949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2400" b="1" dirty="0">
                <a:latin typeface="Arial" panose="020B0604020202020204" pitchFamily="34" charset="0"/>
                <a:cs typeface="Arial" panose="020B0604020202020204" pitchFamily="34" charset="0"/>
              </a:rPr>
              <a:t>Exams are taken at Pearson VUE’s test centers located around the world </a:t>
            </a:r>
            <a:r>
              <a:rPr lang="en-US" sz="2400" dirty="0">
                <a:hlinkClick r:id="rId3"/>
              </a:rPr>
              <a:t>http://www.vue.com/bcsp/</a:t>
            </a:r>
            <a:endParaRPr lang="en-US" sz="2400" b="1" dirty="0">
              <a:latin typeface="Arial" panose="020B0604020202020204" pitchFamily="34" charset="0"/>
              <a:cs typeface="Arial" panose="020B0604020202020204" pitchFamily="34" charset="0"/>
            </a:endParaRPr>
          </a:p>
          <a:p>
            <a:pPr>
              <a:spcAft>
                <a:spcPts val="1200"/>
              </a:spcAft>
            </a:pPr>
            <a:r>
              <a:rPr lang="en-US" sz="2400" b="1" dirty="0">
                <a:latin typeface="Arial" panose="020B0604020202020204" pitchFamily="34" charset="0"/>
                <a:cs typeface="Arial" panose="020B0604020202020204" pitchFamily="34" charset="0"/>
              </a:rPr>
              <a:t>Four-hour exam with 200 multiple                                                choice questions</a:t>
            </a:r>
          </a:p>
          <a:p>
            <a:r>
              <a:rPr lang="en-US" b="1" dirty="0">
                <a:latin typeface="Arial" panose="020B0604020202020204" pitchFamily="34" charset="0"/>
                <a:cs typeface="Arial" panose="020B0604020202020204" pitchFamily="34" charset="0"/>
              </a:rPr>
              <a:t>Fees</a:t>
            </a:r>
          </a:p>
          <a:p>
            <a:pPr lvl="1"/>
            <a:r>
              <a:rPr lang="en-US" dirty="0">
                <a:latin typeface="Arial" panose="020B0604020202020204" pitchFamily="34" charset="0"/>
                <a:cs typeface="Arial" panose="020B0604020202020204" pitchFamily="34" charset="0"/>
              </a:rPr>
              <a:t>Application fee </a:t>
            </a:r>
          </a:p>
          <a:p>
            <a:pPr lvl="1"/>
            <a:r>
              <a:rPr lang="en-US" dirty="0">
                <a:latin typeface="Arial" panose="020B0604020202020204" pitchFamily="34" charset="0"/>
                <a:cs typeface="Arial" panose="020B0604020202020204" pitchFamily="34" charset="0"/>
              </a:rPr>
              <a:t>Exam fee </a:t>
            </a:r>
          </a:p>
          <a:p>
            <a:pPr lvl="1"/>
            <a:r>
              <a:rPr lang="en-US" dirty="0">
                <a:latin typeface="Arial" panose="020B0604020202020204" pitchFamily="34" charset="0"/>
                <a:cs typeface="Arial" panose="020B0604020202020204" pitchFamily="34" charset="0"/>
              </a:rPr>
              <a:t>Annual renewal </a:t>
            </a:r>
          </a:p>
          <a:p>
            <a:endParaRPr lang="en-US" sz="2400" b="1" dirty="0">
              <a:latin typeface="Arial" panose="020B0604020202020204" pitchFamily="34" charset="0"/>
              <a:cs typeface="Arial" panose="020B0604020202020204" pitchFamily="34" charset="0"/>
            </a:endParaRPr>
          </a:p>
          <a:p>
            <a:pPr marL="0" indent="0">
              <a:buNone/>
            </a:pPr>
            <a:endParaRPr lang="en-US" sz="2400" dirty="0"/>
          </a:p>
        </p:txBody>
      </p:sp>
      <p:pic>
        <p:nvPicPr>
          <p:cNvPr id="4" name="Picture 3">
            <a:extLst>
              <a:ext uri="{FF2B5EF4-FFF2-40B4-BE49-F238E27FC236}">
                <a16:creationId xmlns:a16="http://schemas.microsoft.com/office/drawing/2014/main" id="{708EB734-4A7A-3A44-8801-66CCD33926B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34379" y="867574"/>
            <a:ext cx="6449067" cy="5426414"/>
          </a:xfrm>
          <a:prstGeom prst="rect">
            <a:avLst/>
          </a:prstGeom>
          <a:effectLst>
            <a:softEdge rad="1077366"/>
          </a:effectLst>
        </p:spPr>
      </p:pic>
      <p:sp>
        <p:nvSpPr>
          <p:cNvPr id="5" name="Text Placeholder 11">
            <a:extLst>
              <a:ext uri="{FF2B5EF4-FFF2-40B4-BE49-F238E27FC236}">
                <a16:creationId xmlns:a16="http://schemas.microsoft.com/office/drawing/2014/main" id="{E2F2CA0D-3C31-D244-81BC-7545E4F7984C}"/>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Examination and Fees</a:t>
            </a:r>
          </a:p>
        </p:txBody>
      </p:sp>
    </p:spTree>
    <p:extLst>
      <p:ext uri="{BB962C8B-B14F-4D97-AF65-F5344CB8AC3E}">
        <p14:creationId xmlns:p14="http://schemas.microsoft.com/office/powerpoint/2010/main" val="316389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161F2EF7-31CF-C04F-9E9D-FD5606E1B1ED}"/>
              </a:ext>
            </a:extLst>
          </p:cNvPr>
          <p:cNvSpPr txBox="1">
            <a:spLocks/>
          </p:cNvSpPr>
          <p:nvPr/>
        </p:nvSpPr>
        <p:spPr>
          <a:xfrm>
            <a:off x="906441" y="2112232"/>
            <a:ext cx="10515600" cy="435133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5760" indent="-283464"/>
            <a:r>
              <a:rPr lang="en-US" b="1" dirty="0">
                <a:cs typeface="Arial" panose="020B0604020202020204" pitchFamily="34" charset="0"/>
              </a:rPr>
              <a:t>20 points every 5 years</a:t>
            </a:r>
          </a:p>
          <a:p>
            <a:pPr marL="365760" indent="-283464"/>
            <a:r>
              <a:rPr lang="en-US" b="1" dirty="0">
                <a:cs typeface="Arial" panose="020B0604020202020204" pitchFamily="34" charset="0"/>
              </a:rPr>
              <a:t>10 point categories (some with point limitations) </a:t>
            </a:r>
          </a:p>
          <a:p>
            <a:pPr marL="649224" lvl="1">
              <a:lnSpc>
                <a:spcPct val="140000"/>
              </a:lnSpc>
              <a:spcBef>
                <a:spcPts val="0"/>
              </a:spcBef>
              <a:spcAft>
                <a:spcPts val="600"/>
              </a:spcAft>
            </a:pPr>
            <a:r>
              <a:rPr lang="en-US" sz="2000" dirty="0">
                <a:latin typeface="Arial" panose="020B0604020202020204" pitchFamily="34" charset="0"/>
                <a:cs typeface="Arial" panose="020B0604020202020204" pitchFamily="34" charset="0"/>
              </a:rPr>
              <a:t>Professional Safety Practice</a:t>
            </a:r>
          </a:p>
          <a:p>
            <a:pPr marL="649224" lvl="1">
              <a:spcBef>
                <a:spcPts val="0"/>
              </a:spcBef>
              <a:spcAft>
                <a:spcPts val="600"/>
              </a:spcAft>
            </a:pPr>
            <a:r>
              <a:rPr lang="en-US" sz="2000" dirty="0">
                <a:latin typeface="Arial" panose="020B0604020202020204" pitchFamily="34" charset="0"/>
                <a:cs typeface="Arial" panose="020B0604020202020204" pitchFamily="34" charset="0"/>
              </a:rPr>
              <a:t>Membership in Safety Organizations</a:t>
            </a:r>
          </a:p>
          <a:p>
            <a:pPr marL="649224" lvl="1">
              <a:spcBef>
                <a:spcPts val="0"/>
              </a:spcBef>
              <a:spcAft>
                <a:spcPts val="600"/>
              </a:spcAft>
            </a:pPr>
            <a:r>
              <a:rPr lang="en-US" sz="2000" dirty="0">
                <a:latin typeface="Arial" panose="020B0604020202020204" pitchFamily="34" charset="0"/>
                <a:cs typeface="Arial" panose="020B0604020202020204" pitchFamily="34" charset="0"/>
              </a:rPr>
              <a:t>Organizational Service</a:t>
            </a:r>
          </a:p>
          <a:p>
            <a:pPr marL="649224" lvl="1">
              <a:spcBef>
                <a:spcPts val="0"/>
              </a:spcBef>
              <a:spcAft>
                <a:spcPts val="600"/>
              </a:spcAft>
            </a:pPr>
            <a:r>
              <a:rPr lang="en-US" sz="2000" dirty="0">
                <a:latin typeface="Arial" panose="020B0604020202020204" pitchFamily="34" charset="0"/>
                <a:cs typeface="Arial" panose="020B0604020202020204" pitchFamily="34" charset="0"/>
              </a:rPr>
              <a:t>Publications, Conference Presentations,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and Patents</a:t>
            </a:r>
          </a:p>
          <a:p>
            <a:pPr marL="649224" lvl="1">
              <a:spcBef>
                <a:spcPts val="0"/>
              </a:spcBef>
              <a:spcAft>
                <a:spcPts val="600"/>
              </a:spcAft>
            </a:pPr>
            <a:r>
              <a:rPr lang="en-US" sz="2000" dirty="0">
                <a:latin typeface="Arial" panose="020B0604020202020204" pitchFamily="34" charset="0"/>
                <a:cs typeface="Arial" panose="020B0604020202020204" pitchFamily="34" charset="0"/>
              </a:rPr>
              <a:t>Service to BCSP </a:t>
            </a:r>
          </a:p>
          <a:p>
            <a:endParaRPr lang="en-US" dirty="0"/>
          </a:p>
        </p:txBody>
      </p:sp>
      <p:sp>
        <p:nvSpPr>
          <p:cNvPr id="3" name="Text Placeholder 5">
            <a:extLst>
              <a:ext uri="{FF2B5EF4-FFF2-40B4-BE49-F238E27FC236}">
                <a16:creationId xmlns:a16="http://schemas.microsoft.com/office/drawing/2014/main" id="{6A139ACF-902D-BF48-861F-AE18B7C97CAD}"/>
              </a:ext>
            </a:extLst>
          </p:cNvPr>
          <p:cNvSpPr txBox="1">
            <a:spLocks/>
          </p:cNvSpPr>
          <p:nvPr/>
        </p:nvSpPr>
        <p:spPr>
          <a:xfrm>
            <a:off x="6268148" y="3087503"/>
            <a:ext cx="5539886" cy="287818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Professional Development Conferences</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Safety-related Course or Seminar, Other Educational Program, Certificates, Readership Quiz Program, and BCSP Online Quiz</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College or University Courses</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Advanced Degree</a:t>
            </a:r>
          </a:p>
          <a:p>
            <a:pPr marL="706374" lvl="1" indent="-342900">
              <a:spcBef>
                <a:spcPts val="0"/>
              </a:spcBef>
              <a:spcAft>
                <a:spcPts val="600"/>
              </a:spcAft>
              <a:buFont typeface="Arial" panose="020B0604020202020204" pitchFamily="34" charset="0"/>
              <a:buChar char="•"/>
            </a:pPr>
            <a:r>
              <a:rPr lang="en-US" sz="2000" dirty="0">
                <a:latin typeface="Arial" panose="020B0604020202020204" pitchFamily="34" charset="0"/>
                <a:cs typeface="Arial" panose="020B0604020202020204" pitchFamily="34" charset="0"/>
              </a:rPr>
              <a:t>Additional Certification or License</a:t>
            </a:r>
          </a:p>
        </p:txBody>
      </p:sp>
      <p:pic>
        <p:nvPicPr>
          <p:cNvPr id="7" name="Picture 6">
            <a:extLst>
              <a:ext uri="{FF2B5EF4-FFF2-40B4-BE49-F238E27FC236}">
                <a16:creationId xmlns:a16="http://schemas.microsoft.com/office/drawing/2014/main" id="{1FFE062E-0C55-BA44-9ED2-697B6F9DBDF1}"/>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3544410" y="506588"/>
            <a:ext cx="8647590" cy="812800"/>
          </a:xfrm>
          <a:prstGeom prst="rect">
            <a:avLst/>
          </a:prstGeom>
          <a:effectLst/>
        </p:spPr>
      </p:pic>
      <p:sp>
        <p:nvSpPr>
          <p:cNvPr id="8" name="Title 1">
            <a:extLst>
              <a:ext uri="{FF2B5EF4-FFF2-40B4-BE49-F238E27FC236}">
                <a16:creationId xmlns:a16="http://schemas.microsoft.com/office/drawing/2014/main" id="{DB2FADF0-0662-2742-AF92-134B03F3B17F}"/>
              </a:ext>
            </a:extLst>
          </p:cNvPr>
          <p:cNvSpPr txBox="1">
            <a:spLocks/>
          </p:cNvSpPr>
          <p:nvPr/>
        </p:nvSpPr>
        <p:spPr>
          <a:xfrm>
            <a:off x="1407215" y="1387178"/>
            <a:ext cx="13876171" cy="848706"/>
          </a:xfrm>
          <a:prstGeom prst="rect">
            <a:avLst/>
          </a:prstGeom>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3200" dirty="0">
                <a:solidFill>
                  <a:schemeClr val="accent5"/>
                </a:solidFill>
              </a:rPr>
              <a:t>Recertification Requirements </a:t>
            </a:r>
          </a:p>
        </p:txBody>
      </p:sp>
      <p:pic>
        <p:nvPicPr>
          <p:cNvPr id="9" name="Picture 8">
            <a:extLst>
              <a:ext uri="{FF2B5EF4-FFF2-40B4-BE49-F238E27FC236}">
                <a16:creationId xmlns:a16="http://schemas.microsoft.com/office/drawing/2014/main" id="{6071464C-CD3E-6247-AB8F-68D1788E6C0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4251" y="452429"/>
            <a:ext cx="3209427" cy="1086182"/>
          </a:xfrm>
          <a:prstGeom prst="rect">
            <a:avLst/>
          </a:prstGeom>
        </p:spPr>
      </p:pic>
    </p:spTree>
    <p:extLst>
      <p:ext uri="{BB962C8B-B14F-4D97-AF65-F5344CB8AC3E}">
        <p14:creationId xmlns:p14="http://schemas.microsoft.com/office/powerpoint/2010/main" val="3508372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ACD5EC-F9A2-E747-B2DF-6270B27AB399}"/>
              </a:ext>
            </a:extLst>
          </p:cNvPr>
          <p:cNvSpPr/>
          <p:nvPr/>
        </p:nvSpPr>
        <p:spPr>
          <a:xfrm>
            <a:off x="0" y="4064844"/>
            <a:ext cx="12220230" cy="899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852178-FDCE-4458-B045-B7FE2DD1FDF8}"/>
              </a:ext>
            </a:extLst>
          </p:cNvPr>
          <p:cNvSpPr txBox="1">
            <a:spLocks/>
          </p:cNvSpPr>
          <p:nvPr/>
        </p:nvSpPr>
        <p:spPr>
          <a:xfrm>
            <a:off x="-691028" y="4022282"/>
            <a:ext cx="8738886" cy="9848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rPr>
              <a:t>An online platform for certification </a:t>
            </a:r>
            <a:br>
              <a:rPr lang="en-US" b="1" dirty="0">
                <a:solidFill>
                  <a:schemeClr val="bg1"/>
                </a:solidFill>
                <a:latin typeface="Arial" panose="020B0604020202020204" pitchFamily="34" charset="0"/>
              </a:rPr>
            </a:br>
            <a:r>
              <a:rPr lang="en-US" b="1" dirty="0">
                <a:solidFill>
                  <a:schemeClr val="bg1"/>
                </a:solidFill>
                <a:latin typeface="Arial" panose="020B0604020202020204" pitchFamily="34" charset="0"/>
              </a:rPr>
              <a:t>holders to earn recertification points!</a:t>
            </a:r>
          </a:p>
        </p:txBody>
      </p:sp>
      <p:sp>
        <p:nvSpPr>
          <p:cNvPr id="9" name="TextBox 8">
            <a:extLst>
              <a:ext uri="{FF2B5EF4-FFF2-40B4-BE49-F238E27FC236}">
                <a16:creationId xmlns:a16="http://schemas.microsoft.com/office/drawing/2014/main" id="{34427B6E-FA33-C943-9239-D69BBC3C7834}"/>
              </a:ext>
            </a:extLst>
          </p:cNvPr>
          <p:cNvSpPr txBox="1"/>
          <p:nvPr/>
        </p:nvSpPr>
        <p:spPr>
          <a:xfrm>
            <a:off x="1391653" y="5150698"/>
            <a:ext cx="4267200" cy="984885"/>
          </a:xfrm>
          <a:prstGeom prst="rect">
            <a:avLst/>
          </a:prstGeom>
          <a:noFill/>
        </p:spPr>
        <p:txBody>
          <a:bodyPr wrap="square" rtlCol="0">
            <a:spAutoFit/>
          </a:bodyPr>
          <a:lstStyle/>
          <a:p>
            <a:pPr algn="ctr"/>
            <a:r>
              <a:rPr lang="en-US" sz="4000" b="1" dirty="0" err="1">
                <a:solidFill>
                  <a:srgbClr val="92D050"/>
                </a:solidFill>
              </a:rPr>
              <a:t>recertPRO.COM</a:t>
            </a:r>
            <a:endParaRPr lang="en-US" sz="4000" dirty="0">
              <a:solidFill>
                <a:srgbClr val="92D050"/>
              </a:solidFill>
            </a:endParaRPr>
          </a:p>
          <a:p>
            <a:pPr algn="ctr"/>
            <a:endParaRPr lang="en-US" dirty="0"/>
          </a:p>
        </p:txBody>
      </p:sp>
      <p:pic>
        <p:nvPicPr>
          <p:cNvPr id="11" name="Picture 10" descr="A picture containing person, computer&#10;&#10;Description automatically generated">
            <a:extLst>
              <a:ext uri="{FF2B5EF4-FFF2-40B4-BE49-F238E27FC236}">
                <a16:creationId xmlns:a16="http://schemas.microsoft.com/office/drawing/2014/main" id="{5EF8C114-EB28-C64F-BB5B-9BDE3AAE3E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849" y="0"/>
            <a:ext cx="6972151" cy="6288505"/>
          </a:xfrm>
          <a:prstGeom prst="rect">
            <a:avLst/>
          </a:prstGeom>
          <a:effectLst/>
        </p:spPr>
      </p:pic>
      <p:pic>
        <p:nvPicPr>
          <p:cNvPr id="15" name="Picture 14" descr="Logo&#10;&#10;Description automatically generated">
            <a:extLst>
              <a:ext uri="{FF2B5EF4-FFF2-40B4-BE49-F238E27FC236}">
                <a16:creationId xmlns:a16="http://schemas.microsoft.com/office/drawing/2014/main" id="{8E2783AB-6143-CE45-B682-C80237C0FE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301" y="765558"/>
            <a:ext cx="4905407" cy="2875583"/>
          </a:xfrm>
          <a:prstGeom prst="rect">
            <a:avLst/>
          </a:prstGeom>
        </p:spPr>
      </p:pic>
    </p:spTree>
    <p:extLst>
      <p:ext uri="{BB962C8B-B14F-4D97-AF65-F5344CB8AC3E}">
        <p14:creationId xmlns:p14="http://schemas.microsoft.com/office/powerpoint/2010/main" val="293710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630751"/>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168553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11004550"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3976455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person, outdoor&#10;&#10;Description automatically generated">
            <a:extLst>
              <a:ext uri="{FF2B5EF4-FFF2-40B4-BE49-F238E27FC236}">
                <a16:creationId xmlns:a16="http://schemas.microsoft.com/office/drawing/2014/main" id="{BE1D227B-E29A-304C-B86B-C91280A0DA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74" y="1"/>
            <a:ext cx="12218974" cy="6276110"/>
          </a:xfrm>
          <a:prstGeom prst="rect">
            <a:avLst/>
          </a:prstGeom>
          <a:solidFill>
            <a:schemeClr val="accent2"/>
          </a:solidFill>
        </p:spPr>
      </p:pic>
      <p:sp>
        <p:nvSpPr>
          <p:cNvPr id="3" name="Oval 2">
            <a:extLst>
              <a:ext uri="{FF2B5EF4-FFF2-40B4-BE49-F238E27FC236}">
                <a16:creationId xmlns:a16="http://schemas.microsoft.com/office/drawing/2014/main" id="{ACE49FA9-A531-2A43-889B-267160BE12EE}"/>
              </a:ext>
            </a:extLst>
          </p:cNvPr>
          <p:cNvSpPr/>
          <p:nvPr/>
        </p:nvSpPr>
        <p:spPr>
          <a:xfrm>
            <a:off x="511934" y="779738"/>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C3DC8DF7-FD5F-7646-B72C-22A93F13062B}"/>
              </a:ext>
            </a:extLst>
          </p:cNvPr>
          <p:cNvSpPr txBox="1">
            <a:spLocks/>
          </p:cNvSpPr>
          <p:nvPr/>
        </p:nvSpPr>
        <p:spPr>
          <a:xfrm>
            <a:off x="639766" y="899582"/>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Overview</a:t>
            </a:r>
          </a:p>
        </p:txBody>
      </p:sp>
      <p:pic>
        <p:nvPicPr>
          <p:cNvPr id="5" name="Picture 4">
            <a:extLst>
              <a:ext uri="{FF2B5EF4-FFF2-40B4-BE49-F238E27FC236}">
                <a16:creationId xmlns:a16="http://schemas.microsoft.com/office/drawing/2014/main" id="{397E0CAC-E7DC-644E-9AC2-CCD8CE66EB7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Content Placeholder 4">
            <a:extLst>
              <a:ext uri="{FF2B5EF4-FFF2-40B4-BE49-F238E27FC236}">
                <a16:creationId xmlns:a16="http://schemas.microsoft.com/office/drawing/2014/main" id="{E9B97824-08CA-3E4B-A39A-DEE5EBE69FDD}"/>
              </a:ext>
            </a:extLst>
          </p:cNvPr>
          <p:cNvSpPr txBox="1">
            <a:spLocks/>
          </p:cNvSpPr>
          <p:nvPr/>
        </p:nvSpPr>
        <p:spPr>
          <a:xfrm>
            <a:off x="838200" y="2065795"/>
            <a:ext cx="5728855"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b="1" dirty="0">
                <a:latin typeface="Arial" panose="020B0604020202020204" pitchFamily="34" charset="0"/>
                <a:cs typeface="Arial" panose="020B0604020202020204" pitchFamily="34" charset="0"/>
              </a:rPr>
              <a:t>About the Occupational Hygiene </a:t>
            </a:r>
            <a:br>
              <a:rPr lang="en-US" sz="2200" b="1"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and Safety Technician</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(OHST</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certification</a:t>
            </a:r>
          </a:p>
          <a:p>
            <a:r>
              <a:rPr lang="en-US" sz="2200" b="1" dirty="0">
                <a:latin typeface="Arial" panose="020B0604020202020204" pitchFamily="34" charset="0"/>
                <a:cs typeface="Arial" panose="020B0604020202020204" pitchFamily="34" charset="0"/>
              </a:rPr>
              <a:t>Benefits of BCSP certification</a:t>
            </a:r>
          </a:p>
          <a:p>
            <a:r>
              <a:rPr lang="en-US" sz="2200" b="1" dirty="0">
                <a:latin typeface="Arial" panose="020B0604020202020204" pitchFamily="34" charset="0"/>
                <a:cs typeface="Arial" panose="020B0604020202020204" pitchFamily="34" charset="0"/>
              </a:rPr>
              <a:t>OHST requirements and application process</a:t>
            </a:r>
          </a:p>
          <a:p>
            <a:r>
              <a:rPr lang="en-US" sz="2200" b="1" dirty="0">
                <a:latin typeface="Arial" panose="020B0604020202020204" pitchFamily="34" charset="0"/>
                <a:cs typeface="Arial" panose="020B0604020202020204" pitchFamily="34" charset="0"/>
              </a:rPr>
              <a:t>About the Board of Certified Safety Professionals</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 (BCSP</a:t>
            </a:r>
            <a:r>
              <a:rPr lang="en-US" sz="2200" b="1" baseline="30000" dirty="0">
                <a:latin typeface="Arial" panose="020B0604020202020204" pitchFamily="34" charset="0"/>
                <a:cs typeface="Arial" panose="020B0604020202020204" pitchFamily="34" charset="0"/>
              </a:rPr>
              <a:t>®</a:t>
            </a:r>
            <a:r>
              <a:rPr lang="en-US" sz="2200" b="1" dirty="0">
                <a:latin typeface="Arial" panose="020B0604020202020204" pitchFamily="34" charset="0"/>
                <a:cs typeface="Arial" panose="020B0604020202020204" pitchFamily="34" charset="0"/>
              </a:rPr>
              <a:t>)</a:t>
            </a:r>
          </a:p>
          <a:p>
            <a:pPr marL="0" indent="0">
              <a:buFont typeface="Arial" panose="020B0604020202020204" pitchFamily="34" charset="0"/>
              <a:buNone/>
            </a:pPr>
            <a:endParaRPr lang="en-US" sz="2000" dirty="0">
              <a:cs typeface="Arial" panose="020B0604020202020204" pitchFamily="34" charset="0"/>
            </a:endParaRPr>
          </a:p>
        </p:txBody>
      </p:sp>
      <p:pic>
        <p:nvPicPr>
          <p:cNvPr id="9" name="Picture 8" descr="A picture containing text, sign&#10;&#10;Description automatically generated">
            <a:extLst>
              <a:ext uri="{FF2B5EF4-FFF2-40B4-BE49-F238E27FC236}">
                <a16:creationId xmlns:a16="http://schemas.microsoft.com/office/drawing/2014/main" id="{6B0BB559-5313-2E42-B179-31F3202394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672" y="5245375"/>
            <a:ext cx="2498662" cy="832887"/>
          </a:xfrm>
          <a:prstGeom prst="rect">
            <a:avLst/>
          </a:prstGeom>
        </p:spPr>
      </p:pic>
    </p:spTree>
    <p:extLst>
      <p:ext uri="{BB962C8B-B14F-4D97-AF65-F5344CB8AC3E}">
        <p14:creationId xmlns:p14="http://schemas.microsoft.com/office/powerpoint/2010/main" val="88627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2"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8CD6A5-F69A-E048-A2B4-8E41E844A63E}"/>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1D33974-6CED-A244-A8D5-DD89581EF60B}"/>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OHST Certification? </a:t>
            </a:r>
          </a:p>
        </p:txBody>
      </p:sp>
      <p:pic>
        <p:nvPicPr>
          <p:cNvPr id="4" name="Picture 3">
            <a:extLst>
              <a:ext uri="{FF2B5EF4-FFF2-40B4-BE49-F238E27FC236}">
                <a16:creationId xmlns:a16="http://schemas.microsoft.com/office/drawing/2014/main" id="{989C13DC-7482-D24C-91E5-4EEC5B296137}"/>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38778"/>
          <a:stretch/>
        </p:blipFill>
        <p:spPr>
          <a:xfrm>
            <a:off x="4890569" y="5059744"/>
            <a:ext cx="6248486" cy="809897"/>
          </a:xfrm>
          <a:prstGeom prst="rect">
            <a:avLst/>
          </a:prstGeom>
          <a:effectLst/>
        </p:spPr>
      </p:pic>
      <p:sp>
        <p:nvSpPr>
          <p:cNvPr id="5" name="Content Placeholder 4">
            <a:extLst>
              <a:ext uri="{FF2B5EF4-FFF2-40B4-BE49-F238E27FC236}">
                <a16:creationId xmlns:a16="http://schemas.microsoft.com/office/drawing/2014/main" id="{BC988DBA-776C-9841-AC03-400F367C5F37}"/>
              </a:ext>
            </a:extLst>
          </p:cNvPr>
          <p:cNvSpPr txBox="1">
            <a:spLocks/>
          </p:cNvSpPr>
          <p:nvPr/>
        </p:nvSpPr>
        <p:spPr>
          <a:xfrm>
            <a:off x="618523" y="2842096"/>
            <a:ext cx="6449066" cy="16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000"/>
              </a:spcAft>
              <a:buNone/>
            </a:pPr>
            <a:r>
              <a:rPr lang="en-US" sz="2200" b="1" dirty="0">
                <a:latin typeface="Arial" panose="020B0604020202020204" pitchFamily="34" charset="0"/>
                <a:cs typeface="Arial" panose="020B0604020202020204" pitchFamily="34" charset="0"/>
              </a:rPr>
              <a:t>Perform occupational hygiene and safety activities as part of job duties</a:t>
            </a:r>
          </a:p>
          <a:p>
            <a:pPr lvl="1">
              <a:spcBef>
                <a:spcPts val="0"/>
              </a:spcBef>
              <a:spcAft>
                <a:spcPts val="1000"/>
              </a:spcAft>
            </a:pPr>
            <a:r>
              <a:rPr lang="en-US" sz="2200" dirty="0">
                <a:latin typeface="Arial" panose="020B0604020202020204" pitchFamily="34" charset="0"/>
                <a:cs typeface="Arial" panose="020B0604020202020204" pitchFamily="34" charset="0"/>
              </a:rPr>
              <a:t>Make worksite assessments to determine risks, potential hazards and controls, evaluating risks and hazards, etc. </a:t>
            </a:r>
          </a:p>
          <a:p>
            <a:pPr lvl="1">
              <a:spcBef>
                <a:spcPts val="0"/>
              </a:spcBef>
              <a:spcAft>
                <a:spcPts val="1000"/>
              </a:spcAft>
            </a:pPr>
            <a:r>
              <a:rPr lang="en-US" sz="2200" dirty="0">
                <a:latin typeface="Arial" panose="020B0604020202020204" pitchFamily="34" charset="0"/>
                <a:cs typeface="Arial" panose="020B0604020202020204" pitchFamily="34" charset="0"/>
              </a:rPr>
              <a:t>Work on full or part-time basis</a:t>
            </a:r>
          </a:p>
          <a:p>
            <a:pPr marL="0" indent="0">
              <a:buNone/>
            </a:pPr>
            <a:endParaRPr lang="en-US" sz="2200" dirty="0">
              <a:latin typeface="Arial" panose="020B0604020202020204" pitchFamily="34" charset="0"/>
              <a:cs typeface="Arial" panose="020B0604020202020204" pitchFamily="34" charset="0"/>
            </a:endParaRPr>
          </a:p>
        </p:txBody>
      </p:sp>
      <p:pic>
        <p:nvPicPr>
          <p:cNvPr id="12" name="Picture 11" descr="A picture containing person, person, player, male&#10;&#10;Description automatically generated">
            <a:extLst>
              <a:ext uri="{FF2B5EF4-FFF2-40B4-BE49-F238E27FC236}">
                <a16:creationId xmlns:a16="http://schemas.microsoft.com/office/drawing/2014/main" id="{B965525C-4913-044F-9A9A-96A9043FB70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96000" y="25052"/>
            <a:ext cx="6593564" cy="6262256"/>
          </a:xfrm>
          <a:prstGeom prst="rect">
            <a:avLst/>
          </a:prstGeom>
          <a:effectLst/>
        </p:spPr>
      </p:pic>
    </p:spTree>
    <p:extLst>
      <p:ext uri="{BB962C8B-B14F-4D97-AF65-F5344CB8AC3E}">
        <p14:creationId xmlns:p14="http://schemas.microsoft.com/office/powerpoint/2010/main" val="63092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472A7E4-A6C3-454F-BCCB-EAE0E878F149}"/>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D2C80FB-E30C-7F4B-9F04-2342400E0173}"/>
              </a:ext>
            </a:extLst>
          </p:cNvPr>
          <p:cNvSpPr txBox="1">
            <a:spLocks/>
          </p:cNvSpPr>
          <p:nvPr/>
        </p:nvSpPr>
        <p:spPr>
          <a:xfrm>
            <a:off x="618523" y="899582"/>
            <a:ext cx="11220138"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the OHST Certification? </a:t>
            </a:r>
          </a:p>
        </p:txBody>
      </p:sp>
      <p:sp>
        <p:nvSpPr>
          <p:cNvPr id="5" name="Content Placeholder 4">
            <a:extLst>
              <a:ext uri="{FF2B5EF4-FFF2-40B4-BE49-F238E27FC236}">
                <a16:creationId xmlns:a16="http://schemas.microsoft.com/office/drawing/2014/main" id="{4D57A1B8-6B96-284E-AB77-1C22D93C0948}"/>
              </a:ext>
            </a:extLst>
          </p:cNvPr>
          <p:cNvSpPr txBox="1">
            <a:spLocks/>
          </p:cNvSpPr>
          <p:nvPr/>
        </p:nvSpPr>
        <p:spPr>
          <a:xfrm>
            <a:off x="618523" y="2842096"/>
            <a:ext cx="6449066" cy="16057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200" b="1" dirty="0">
                <a:latin typeface="Arial" panose="020B0604020202020204" pitchFamily="34" charset="0"/>
                <a:cs typeface="Arial" panose="020B0604020202020204" pitchFamily="34" charset="0"/>
              </a:rPr>
              <a:t>Competency assessment focused on: </a:t>
            </a:r>
          </a:p>
          <a:p>
            <a:pPr lvl="1">
              <a:spcAft>
                <a:spcPts val="1000"/>
              </a:spcAft>
            </a:pPr>
            <a:r>
              <a:rPr lang="en-US" sz="2200" dirty="0">
                <a:latin typeface="Arial" panose="020B0604020202020204" pitchFamily="34" charset="0"/>
                <a:cs typeface="Arial" panose="020B0604020202020204" pitchFamily="34" charset="0"/>
              </a:rPr>
              <a:t>Occupational hygiene and safety</a:t>
            </a:r>
          </a:p>
          <a:p>
            <a:pPr lvl="1">
              <a:spcAft>
                <a:spcPts val="1000"/>
              </a:spcAft>
            </a:pPr>
            <a:r>
              <a:rPr lang="en-US" sz="2200" dirty="0">
                <a:latin typeface="Arial" panose="020B0604020202020204" pitchFamily="34" charset="0"/>
                <a:cs typeface="Arial" panose="020B0604020202020204" pitchFamily="34" charset="0"/>
              </a:rPr>
              <a:t>Risk management</a:t>
            </a:r>
          </a:p>
          <a:p>
            <a:pPr lvl="1">
              <a:spcAft>
                <a:spcPts val="1000"/>
              </a:spcAft>
            </a:pPr>
            <a:r>
              <a:rPr lang="en-US" sz="2200" dirty="0">
                <a:latin typeface="Arial" panose="020B0604020202020204" pitchFamily="34" charset="0"/>
                <a:cs typeface="Arial" panose="020B0604020202020204" pitchFamily="34" charset="0"/>
              </a:rPr>
              <a:t>SH&amp;E concepts</a:t>
            </a:r>
          </a:p>
          <a:p>
            <a:pPr lvl="1">
              <a:spcAft>
                <a:spcPts val="1000"/>
              </a:spcAft>
            </a:pPr>
            <a:r>
              <a:rPr lang="en-US" sz="2200" dirty="0">
                <a:latin typeface="Arial" panose="020B0604020202020204" pitchFamily="34" charset="0"/>
                <a:cs typeface="Arial" panose="020B0604020202020204" pitchFamily="34" charset="0"/>
              </a:rPr>
              <a:t>Incident investigation and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emergency preparedness</a:t>
            </a:r>
          </a:p>
          <a:p>
            <a:pPr lvl="1">
              <a:spcAft>
                <a:spcPts val="1000"/>
              </a:spcAft>
            </a:pPr>
            <a:r>
              <a:rPr lang="en-US" sz="2200" dirty="0">
                <a:latin typeface="Arial" panose="020B0604020202020204" pitchFamily="34" charset="0"/>
                <a:cs typeface="Arial" panose="020B0604020202020204" pitchFamily="34" charset="0"/>
              </a:rPr>
              <a:t>Business case of safety</a:t>
            </a:r>
          </a:p>
          <a:p>
            <a:pPr marL="0" indent="0">
              <a:buNone/>
            </a:pPr>
            <a:endParaRPr lang="en-US" sz="2200" dirty="0">
              <a:latin typeface="Arial" panose="020B0604020202020204" pitchFamily="34" charset="0"/>
              <a:cs typeface="Arial" panose="020B0604020202020204" pitchFamily="34" charset="0"/>
            </a:endParaRPr>
          </a:p>
        </p:txBody>
      </p:sp>
      <p:sp>
        <p:nvSpPr>
          <p:cNvPr id="8" name="Freeform 7">
            <a:extLst>
              <a:ext uri="{FF2B5EF4-FFF2-40B4-BE49-F238E27FC236}">
                <a16:creationId xmlns:a16="http://schemas.microsoft.com/office/drawing/2014/main" id="{50A5BDD8-0C06-144A-81F2-58785F4F4BE7}"/>
              </a:ext>
            </a:extLst>
          </p:cNvPr>
          <p:cNvSpPr>
            <a:spLocks noChangeAspect="1"/>
          </p:cNvSpPr>
          <p:nvPr/>
        </p:nvSpPr>
        <p:spPr>
          <a:xfrm>
            <a:off x="4769020" y="0"/>
            <a:ext cx="7448648" cy="6300592"/>
          </a:xfrm>
          <a:custGeom>
            <a:avLst/>
            <a:gdLst>
              <a:gd name="connsiteX0" fmla="*/ 1801504 w 6086901"/>
              <a:gd name="connsiteY0" fmla="*/ 13648 h 6318914"/>
              <a:gd name="connsiteX1" fmla="*/ 0 w 6086901"/>
              <a:gd name="connsiteY1" fmla="*/ 6318914 h 6318914"/>
              <a:gd name="connsiteX2" fmla="*/ 6086901 w 6086901"/>
              <a:gd name="connsiteY2" fmla="*/ 6305266 h 6318914"/>
              <a:gd name="connsiteX3" fmla="*/ 6086901 w 6086901"/>
              <a:gd name="connsiteY3" fmla="*/ 0 h 6318914"/>
              <a:gd name="connsiteX4" fmla="*/ 1801504 w 6086901"/>
              <a:gd name="connsiteY4" fmla="*/ 13648 h 6318914"/>
              <a:gd name="connsiteX0" fmla="*/ 1801504 w 6223379"/>
              <a:gd name="connsiteY0" fmla="*/ 13648 h 6318914"/>
              <a:gd name="connsiteX1" fmla="*/ 0 w 6223379"/>
              <a:gd name="connsiteY1" fmla="*/ 6318914 h 6318914"/>
              <a:gd name="connsiteX2" fmla="*/ 6086901 w 6223379"/>
              <a:gd name="connsiteY2" fmla="*/ 6305266 h 6318914"/>
              <a:gd name="connsiteX3" fmla="*/ 6223379 w 6223379"/>
              <a:gd name="connsiteY3" fmla="*/ 0 h 6318914"/>
              <a:gd name="connsiteX4" fmla="*/ 1801504 w 6223379"/>
              <a:gd name="connsiteY4" fmla="*/ 13648 h 6318914"/>
              <a:gd name="connsiteX0" fmla="*/ 1801504 w 6223379"/>
              <a:gd name="connsiteY0" fmla="*/ 13648 h 6318914"/>
              <a:gd name="connsiteX1" fmla="*/ 0 w 6223379"/>
              <a:gd name="connsiteY1" fmla="*/ 6318914 h 6318914"/>
              <a:gd name="connsiteX2" fmla="*/ 6223379 w 6223379"/>
              <a:gd name="connsiteY2" fmla="*/ 6318914 h 6318914"/>
              <a:gd name="connsiteX3" fmla="*/ 6223379 w 6223379"/>
              <a:gd name="connsiteY3" fmla="*/ 0 h 6318914"/>
              <a:gd name="connsiteX4" fmla="*/ 1801504 w 6223379"/>
              <a:gd name="connsiteY4" fmla="*/ 13648 h 6318914"/>
              <a:gd name="connsiteX0" fmla="*/ 2643211 w 6223379"/>
              <a:gd name="connsiteY0" fmla="*/ 27316 h 6318914"/>
              <a:gd name="connsiteX1" fmla="*/ 0 w 6223379"/>
              <a:gd name="connsiteY1" fmla="*/ 6318914 h 6318914"/>
              <a:gd name="connsiteX2" fmla="*/ 6223379 w 6223379"/>
              <a:gd name="connsiteY2" fmla="*/ 6318914 h 6318914"/>
              <a:gd name="connsiteX3" fmla="*/ 6223379 w 6223379"/>
              <a:gd name="connsiteY3" fmla="*/ 0 h 6318914"/>
              <a:gd name="connsiteX4" fmla="*/ 2643211 w 6223379"/>
              <a:gd name="connsiteY4" fmla="*/ 27316 h 6318914"/>
              <a:gd name="connsiteX0" fmla="*/ 2869752 w 6223379"/>
              <a:gd name="connsiteY0" fmla="*/ 15046 h 6318914"/>
              <a:gd name="connsiteX1" fmla="*/ 0 w 6223379"/>
              <a:gd name="connsiteY1" fmla="*/ 6318914 h 6318914"/>
              <a:gd name="connsiteX2" fmla="*/ 6223379 w 6223379"/>
              <a:gd name="connsiteY2" fmla="*/ 6318914 h 6318914"/>
              <a:gd name="connsiteX3" fmla="*/ 6223379 w 6223379"/>
              <a:gd name="connsiteY3" fmla="*/ 0 h 6318914"/>
              <a:gd name="connsiteX4" fmla="*/ 2869752 w 6223379"/>
              <a:gd name="connsiteY4" fmla="*/ 15046 h 6318914"/>
              <a:gd name="connsiteX0" fmla="*/ 2643211 w 5996838"/>
              <a:gd name="connsiteY0" fmla="*/ 15046 h 6318914"/>
              <a:gd name="connsiteX1" fmla="*/ 0 w 5996838"/>
              <a:gd name="connsiteY1" fmla="*/ 6318914 h 6318914"/>
              <a:gd name="connsiteX2" fmla="*/ 5996838 w 5996838"/>
              <a:gd name="connsiteY2" fmla="*/ 6318914 h 6318914"/>
              <a:gd name="connsiteX3" fmla="*/ 5996838 w 5996838"/>
              <a:gd name="connsiteY3" fmla="*/ 0 h 6318914"/>
              <a:gd name="connsiteX4" fmla="*/ 2643211 w 5996838"/>
              <a:gd name="connsiteY4" fmla="*/ 15046 h 6318914"/>
              <a:gd name="connsiteX0" fmla="*/ 2662910 w 5996838"/>
              <a:gd name="connsiteY0" fmla="*/ 2777 h 6318914"/>
              <a:gd name="connsiteX1" fmla="*/ 0 w 5996838"/>
              <a:gd name="connsiteY1" fmla="*/ 6318914 h 6318914"/>
              <a:gd name="connsiteX2" fmla="*/ 5996838 w 5996838"/>
              <a:gd name="connsiteY2" fmla="*/ 6318914 h 6318914"/>
              <a:gd name="connsiteX3" fmla="*/ 5996838 w 5996838"/>
              <a:gd name="connsiteY3" fmla="*/ 0 h 6318914"/>
              <a:gd name="connsiteX4" fmla="*/ 2662910 w 5996838"/>
              <a:gd name="connsiteY4" fmla="*/ 2777 h 6318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6838" h="6318914">
                <a:moveTo>
                  <a:pt x="2662910" y="2777"/>
                </a:moveTo>
                <a:lnTo>
                  <a:pt x="0" y="6318914"/>
                </a:lnTo>
                <a:lnTo>
                  <a:pt x="5996838" y="6318914"/>
                </a:lnTo>
                <a:lnTo>
                  <a:pt x="5996838" y="0"/>
                </a:lnTo>
                <a:lnTo>
                  <a:pt x="2662910" y="277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6461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E2D6D0-D399-824E-AAF4-65FB6148DBD4}"/>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8EEFCF76-5D1E-874A-91DA-A2F2D3B269E8}"/>
              </a:ext>
            </a:extLst>
          </p:cNvPr>
          <p:cNvSpPr txBox="1">
            <a:spLocks/>
          </p:cNvSpPr>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Job Titles and Duties</a:t>
            </a:r>
          </a:p>
        </p:txBody>
      </p:sp>
      <p:sp>
        <p:nvSpPr>
          <p:cNvPr id="5" name="Content Placeholder 4">
            <a:extLst>
              <a:ext uri="{FF2B5EF4-FFF2-40B4-BE49-F238E27FC236}">
                <a16:creationId xmlns:a16="http://schemas.microsoft.com/office/drawing/2014/main" id="{F4D762E3-D344-8442-A470-77E8D9BBD4B4}"/>
              </a:ext>
            </a:extLst>
          </p:cNvPr>
          <p:cNvSpPr txBox="1">
            <a:spLocks/>
          </p:cNvSpPr>
          <p:nvPr/>
        </p:nvSpPr>
        <p:spPr>
          <a:xfrm>
            <a:off x="838200" y="2065795"/>
            <a:ext cx="658618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2000" dirty="0">
              <a:cs typeface="Arial" panose="020B0604020202020204" pitchFamily="34" charset="0"/>
            </a:endParaRPr>
          </a:p>
        </p:txBody>
      </p:sp>
      <p:sp>
        <p:nvSpPr>
          <p:cNvPr id="6" name="Content Placeholder 2">
            <a:extLst>
              <a:ext uri="{FF2B5EF4-FFF2-40B4-BE49-F238E27FC236}">
                <a16:creationId xmlns:a16="http://schemas.microsoft.com/office/drawing/2014/main" id="{8A293211-CC13-7847-8BAA-30B757B78E48}"/>
              </a:ext>
            </a:extLst>
          </p:cNvPr>
          <p:cNvSpPr txBox="1">
            <a:spLocks/>
          </p:cNvSpPr>
          <p:nvPr/>
        </p:nvSpPr>
        <p:spPr>
          <a:xfrm>
            <a:off x="689957" y="2955878"/>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Administrator</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Supervisor</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Safety Technician</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Hygiene Technician</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SH&amp;E Technician</a:t>
            </a:r>
          </a:p>
        </p:txBody>
      </p:sp>
      <p:sp>
        <p:nvSpPr>
          <p:cNvPr id="7" name="Content Placeholder 2">
            <a:extLst>
              <a:ext uri="{FF2B5EF4-FFF2-40B4-BE49-F238E27FC236}">
                <a16:creationId xmlns:a16="http://schemas.microsoft.com/office/drawing/2014/main" id="{67DE260A-7A32-0F44-8E05-9DDFE6370C35}"/>
              </a:ext>
            </a:extLst>
          </p:cNvPr>
          <p:cNvSpPr txBox="1">
            <a:spLocks/>
          </p:cNvSpPr>
          <p:nvPr/>
        </p:nvSpPr>
        <p:spPr>
          <a:xfrm>
            <a:off x="6035332" y="2917636"/>
            <a:ext cx="54822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useo Sans 3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useo Sans 3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3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3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Calculate performance metrics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Assess external/internal risks to facilities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Conduct industrial hygiene sampling</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Participate in emergency response and drills and exercises</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Influence behavior related to safety</a:t>
            </a:r>
          </a:p>
          <a:p>
            <a:pPr>
              <a:spcBef>
                <a:spcPts val="0"/>
              </a:spcBef>
              <a:spcAft>
                <a:spcPts val="1600"/>
              </a:spcAft>
            </a:pPr>
            <a:r>
              <a:rPr lang="en-US" sz="2000" b="1" dirty="0">
                <a:solidFill>
                  <a:schemeClr val="bg1"/>
                </a:solidFill>
                <a:latin typeface="Arial" panose="020B0604020202020204" pitchFamily="34" charset="0"/>
                <a:cs typeface="Arial" panose="020B0604020202020204" pitchFamily="34" charset="0"/>
              </a:rPr>
              <a:t>Participate in organizational teams</a:t>
            </a:r>
          </a:p>
          <a:p>
            <a:pPr>
              <a:spcAft>
                <a:spcPts val="1000"/>
              </a:spcAft>
            </a:pPr>
            <a:endParaRPr lang="en-US" dirty="0"/>
          </a:p>
        </p:txBody>
      </p:sp>
      <p:sp>
        <p:nvSpPr>
          <p:cNvPr id="8" name="Rectangle 7">
            <a:extLst>
              <a:ext uri="{FF2B5EF4-FFF2-40B4-BE49-F238E27FC236}">
                <a16:creationId xmlns:a16="http://schemas.microsoft.com/office/drawing/2014/main" id="{1C5EFD8B-E2B6-FD44-A354-8149E96831F8}"/>
              </a:ext>
            </a:extLst>
          </p:cNvPr>
          <p:cNvSpPr/>
          <p:nvPr/>
        </p:nvSpPr>
        <p:spPr>
          <a:xfrm>
            <a:off x="838200" y="2113294"/>
            <a:ext cx="4620904" cy="643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663AE93-1C14-244B-9098-13B6F8A0B34E}"/>
              </a:ext>
            </a:extLst>
          </p:cNvPr>
          <p:cNvSpPr txBox="1"/>
          <p:nvPr/>
        </p:nvSpPr>
        <p:spPr>
          <a:xfrm>
            <a:off x="838200" y="2196603"/>
            <a:ext cx="4620904" cy="80021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JOB TITLES</a:t>
            </a:r>
          </a:p>
          <a:p>
            <a:pPr algn="ctr"/>
            <a:endParaRPr lang="en-US" dirty="0"/>
          </a:p>
        </p:txBody>
      </p:sp>
      <p:sp>
        <p:nvSpPr>
          <p:cNvPr id="10" name="Rectangle 9">
            <a:extLst>
              <a:ext uri="{FF2B5EF4-FFF2-40B4-BE49-F238E27FC236}">
                <a16:creationId xmlns:a16="http://schemas.microsoft.com/office/drawing/2014/main" id="{33069063-C113-F84C-AEBD-C6863A16F3F7}"/>
              </a:ext>
            </a:extLst>
          </p:cNvPr>
          <p:cNvSpPr/>
          <p:nvPr/>
        </p:nvSpPr>
        <p:spPr>
          <a:xfrm>
            <a:off x="6059612" y="2113294"/>
            <a:ext cx="5090612" cy="6435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7C5F61C-F133-DA4F-9766-5DE1746CFF17}"/>
              </a:ext>
            </a:extLst>
          </p:cNvPr>
          <p:cNvSpPr txBox="1"/>
          <p:nvPr/>
        </p:nvSpPr>
        <p:spPr>
          <a:xfrm>
            <a:off x="6059612" y="2210251"/>
            <a:ext cx="5090612" cy="800219"/>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JOB DUTIES</a:t>
            </a:r>
          </a:p>
          <a:p>
            <a:pPr algn="ctr"/>
            <a:endParaRPr lang="en-US" dirty="0"/>
          </a:p>
        </p:txBody>
      </p:sp>
    </p:spTree>
    <p:extLst>
      <p:ext uri="{BB962C8B-B14F-4D97-AF65-F5344CB8AC3E}">
        <p14:creationId xmlns:p14="http://schemas.microsoft.com/office/powerpoint/2010/main" val="299333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D40E3F-209A-FE44-8AA7-292218EFB5E2}"/>
              </a:ext>
            </a:extLst>
          </p:cNvPr>
          <p:cNvSpPr/>
          <p:nvPr/>
        </p:nvSpPr>
        <p:spPr>
          <a:xfrm>
            <a:off x="0" y="2366266"/>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DB8FB2-11EC-5A4D-A786-7B499FF49912}"/>
              </a:ext>
            </a:extLst>
          </p:cNvPr>
          <p:cNvSpPr/>
          <p:nvPr/>
        </p:nvSpPr>
        <p:spPr>
          <a:xfrm>
            <a:off x="0" y="292582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3361DB9-EFF7-AB43-8851-A76D4A55C077}"/>
              </a:ext>
            </a:extLst>
          </p:cNvPr>
          <p:cNvSpPr/>
          <p:nvPr/>
        </p:nvSpPr>
        <p:spPr>
          <a:xfrm>
            <a:off x="0" y="3485382"/>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C007DA8-AEA8-7741-97D9-5A9E2F16C325}"/>
              </a:ext>
            </a:extLst>
          </p:cNvPr>
          <p:cNvSpPr/>
          <p:nvPr/>
        </p:nvSpPr>
        <p:spPr>
          <a:xfrm>
            <a:off x="0" y="4058588"/>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8458DBB-A78E-9443-B450-833A8305A7D6}"/>
              </a:ext>
            </a:extLst>
          </p:cNvPr>
          <p:cNvSpPr/>
          <p:nvPr/>
        </p:nvSpPr>
        <p:spPr>
          <a:xfrm>
            <a:off x="0" y="4631794"/>
            <a:ext cx="12192000" cy="423080"/>
          </a:xfrm>
          <a:prstGeom prst="rect">
            <a:avLst/>
          </a:prstGeom>
          <a:gradFill>
            <a:gsLst>
              <a:gs pos="31000">
                <a:schemeClr val="accent1">
                  <a:lumMod val="5000"/>
                  <a:lumOff val="95000"/>
                </a:schemeClr>
              </a:gs>
              <a:gs pos="54000">
                <a:schemeClr val="accent1">
                  <a:lumMod val="30000"/>
                  <a:lumOff val="70000"/>
                  <a:alpha val="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A11D2AA-32B9-AF41-94C4-FB4FB7DE08F4}"/>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1C5E20EA-3AFA-7F46-907F-5E16105857F9}"/>
              </a:ext>
            </a:extLst>
          </p:cNvPr>
          <p:cNvSpPr txBox="1">
            <a:spLocks/>
          </p:cNvSpPr>
          <p:nvPr/>
        </p:nvSpPr>
        <p:spPr>
          <a:xfrm>
            <a:off x="639766" y="2366266"/>
            <a:ext cx="10515599"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400"/>
              </a:spcAft>
              <a:buNone/>
            </a:pPr>
            <a:r>
              <a:rPr lang="en-US" b="1" dirty="0">
                <a:latin typeface="Arial" panose="020B0604020202020204" pitchFamily="34" charset="0"/>
                <a:cs typeface="Arial" panose="020B0604020202020204" pitchFamily="34" charset="0"/>
              </a:rPr>
              <a:t>ACCOMPLISHMENT</a:t>
            </a:r>
          </a:p>
          <a:p>
            <a:pPr marL="0" indent="0">
              <a:spcBef>
                <a:spcPts val="0"/>
              </a:spcBef>
              <a:spcAft>
                <a:spcPts val="1400"/>
              </a:spcAft>
              <a:buNone/>
            </a:pPr>
            <a:r>
              <a:rPr lang="en-US" b="1" dirty="0">
                <a:latin typeface="Arial" panose="020B0604020202020204" pitchFamily="34" charset="0"/>
                <a:cs typeface="Arial" panose="020B0604020202020204" pitchFamily="34" charset="0"/>
              </a:rPr>
              <a:t>VALIDATION</a:t>
            </a:r>
            <a:endParaRPr lang="en-US" dirty="0">
              <a:latin typeface="Arial" panose="020B0604020202020204" pitchFamily="34" charset="0"/>
              <a:cs typeface="Arial" panose="020B0604020202020204" pitchFamily="34" charset="0"/>
            </a:endParaRPr>
          </a:p>
          <a:p>
            <a:pPr marL="0" indent="0">
              <a:spcBef>
                <a:spcPts val="0"/>
              </a:spcBef>
              <a:spcAft>
                <a:spcPts val="1400"/>
              </a:spcAft>
              <a:buNone/>
            </a:pPr>
            <a:r>
              <a:rPr lang="en-US" b="1" dirty="0">
                <a:latin typeface="Arial" panose="020B0604020202020204" pitchFamily="34" charset="0"/>
                <a:cs typeface="Arial" panose="020B0604020202020204" pitchFamily="34" charset="0"/>
              </a:rPr>
              <a:t>OPPORTUNITIES</a:t>
            </a:r>
            <a:r>
              <a:rPr lang="en-US" dirty="0">
                <a:latin typeface="Arial" panose="020B0604020202020204" pitchFamily="34" charset="0"/>
                <a:cs typeface="Arial" panose="020B0604020202020204" pitchFamily="34" charset="0"/>
              </a:rPr>
              <a:t> </a:t>
            </a:r>
          </a:p>
          <a:p>
            <a:pPr marL="0" indent="0">
              <a:spcBef>
                <a:spcPts val="0"/>
              </a:spcBef>
              <a:spcAft>
                <a:spcPts val="1400"/>
              </a:spcAft>
              <a:buNone/>
            </a:pPr>
            <a:r>
              <a:rPr lang="en-US" b="1" dirty="0">
                <a:latin typeface="Arial" panose="020B0604020202020204" pitchFamily="34" charset="0"/>
                <a:cs typeface="Arial" panose="020B0604020202020204" pitchFamily="34" charset="0"/>
              </a:rPr>
              <a:t>COMPETITION</a:t>
            </a:r>
          </a:p>
          <a:p>
            <a:pPr marL="0" indent="0">
              <a:spcBef>
                <a:spcPts val="0"/>
              </a:spcBef>
              <a:spcAft>
                <a:spcPts val="1400"/>
              </a:spcAft>
              <a:buNone/>
            </a:pPr>
            <a:r>
              <a:rPr lang="en-US" b="1" dirty="0">
                <a:latin typeface="Arial" panose="020B0604020202020204" pitchFamily="34" charset="0"/>
                <a:cs typeface="Arial" panose="020B0604020202020204" pitchFamily="34" charset="0"/>
              </a:rPr>
              <a:t>RECOGNITION</a:t>
            </a:r>
          </a:p>
          <a:p>
            <a:pPr marL="457200" lvl="1" indent="0">
              <a:buFont typeface="Arial" panose="020B0604020202020204" pitchFamily="34" charset="0"/>
              <a:buNone/>
            </a:pPr>
            <a:endParaRPr lang="en-US" sz="2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9" name="Picture 8" descr="A picture containing person, outdoor, yellow, player&#10;&#10;Description automatically generated">
            <a:extLst>
              <a:ext uri="{FF2B5EF4-FFF2-40B4-BE49-F238E27FC236}">
                <a16:creationId xmlns:a16="http://schemas.microsoft.com/office/drawing/2014/main" id="{928D0DA0-C02E-864E-BEB0-1C34D96E357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18433" y="804436"/>
            <a:ext cx="7658835" cy="5170824"/>
          </a:xfrm>
          <a:prstGeom prst="rect">
            <a:avLst/>
          </a:prstGeom>
          <a:effectLst>
            <a:softEdge rad="1270000"/>
          </a:effectLst>
        </p:spPr>
      </p:pic>
      <p:sp>
        <p:nvSpPr>
          <p:cNvPr id="10" name="TextBox 9">
            <a:extLst>
              <a:ext uri="{FF2B5EF4-FFF2-40B4-BE49-F238E27FC236}">
                <a16:creationId xmlns:a16="http://schemas.microsoft.com/office/drawing/2014/main" id="{B203340C-D6CC-8646-8535-991DCC3E9D5A}"/>
              </a:ext>
            </a:extLst>
          </p:cNvPr>
          <p:cNvSpPr txBox="1"/>
          <p:nvPr/>
        </p:nvSpPr>
        <p:spPr>
          <a:xfrm>
            <a:off x="261581" y="5396072"/>
            <a:ext cx="11586949" cy="1215717"/>
          </a:xfrm>
          <a:prstGeom prst="rect">
            <a:avLst/>
          </a:prstGeom>
          <a:noFill/>
        </p:spPr>
        <p:txBody>
          <a:bodyPr wrap="square" rtlCol="0">
            <a:spAutoFit/>
          </a:bodyPr>
          <a:lstStyle/>
          <a:p>
            <a:pPr algn="ctr">
              <a:lnSpc>
                <a:spcPct val="150000"/>
              </a:lnSpc>
              <a:spcAft>
                <a:spcPts val="1200"/>
              </a:spcAft>
            </a:pPr>
            <a:r>
              <a:rPr lang="en-US" sz="3000" b="1" dirty="0">
                <a:solidFill>
                  <a:schemeClr val="accent4">
                    <a:lumMod val="60000"/>
                    <a:lumOff val="40000"/>
                  </a:schemeClr>
                </a:solidFill>
                <a:latin typeface="Arial Black" panose="020B0604020202020204" pitchFamily="34" charset="0"/>
                <a:cs typeface="Arial Black" panose="020B0604020202020204" pitchFamily="34" charset="0"/>
              </a:rPr>
              <a:t>DEMONSTRATES THAT SAFETY IS EVERYBODY’S JOB</a:t>
            </a:r>
          </a:p>
          <a:p>
            <a:endParaRPr lang="en-US" dirty="0"/>
          </a:p>
        </p:txBody>
      </p:sp>
      <p:sp>
        <p:nvSpPr>
          <p:cNvPr id="11" name="Text Placeholder 11">
            <a:extLst>
              <a:ext uri="{FF2B5EF4-FFF2-40B4-BE49-F238E27FC236}">
                <a16:creationId xmlns:a16="http://schemas.microsoft.com/office/drawing/2014/main" id="{91BFC116-A0FE-564E-9EB5-8A77DD568C15}"/>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spTree>
    <p:extLst>
      <p:ext uri="{BB962C8B-B14F-4D97-AF65-F5344CB8AC3E}">
        <p14:creationId xmlns:p14="http://schemas.microsoft.com/office/powerpoint/2010/main" val="1874386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972D7FE-AEEC-D845-BB5A-6F3DA5061EFD}"/>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4">
            <a:extLst>
              <a:ext uri="{FF2B5EF4-FFF2-40B4-BE49-F238E27FC236}">
                <a16:creationId xmlns:a16="http://schemas.microsoft.com/office/drawing/2014/main" id="{B1DA3C14-B292-DE4A-8134-9B9CA8C300F9}"/>
              </a:ext>
            </a:extLst>
          </p:cNvPr>
          <p:cNvSpPr txBox="1">
            <a:spLocks/>
          </p:cNvSpPr>
          <p:nvPr/>
        </p:nvSpPr>
        <p:spPr>
          <a:xfrm>
            <a:off x="618523" y="2031405"/>
            <a:ext cx="5127184" cy="37552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defRPr/>
            </a:pPr>
            <a:r>
              <a:rPr lang="en-US" sz="2200" b="1" dirty="0">
                <a:solidFill>
                  <a:schemeClr val="bg1"/>
                </a:solidFill>
                <a:latin typeface="Arial" panose="020B0604020202020204" pitchFamily="34" charset="0"/>
                <a:cs typeface="Arial" panose="020B0604020202020204" pitchFamily="34" charset="0"/>
              </a:rPr>
              <a:t>Employers and Owners</a:t>
            </a:r>
          </a:p>
          <a:p>
            <a:pPr marL="342900" indent="-342900">
              <a:defRPr/>
            </a:pPr>
            <a:r>
              <a:rPr lang="en-US" sz="2000" dirty="0">
                <a:solidFill>
                  <a:schemeClr val="bg1"/>
                </a:solidFill>
                <a:latin typeface="Arial" panose="020B0604020202020204" pitchFamily="34" charset="0"/>
                <a:cs typeface="Arial" panose="020B0604020202020204" pitchFamily="34" charset="0"/>
              </a:rPr>
              <a:t>Helpful in selecting qualified safety professional</a:t>
            </a:r>
          </a:p>
          <a:p>
            <a:pPr marL="342900" indent="-342900">
              <a:defRPr/>
            </a:pPr>
            <a:r>
              <a:rPr lang="en-US" sz="2000" dirty="0">
                <a:solidFill>
                  <a:schemeClr val="bg1"/>
                </a:solidFill>
                <a:latin typeface="Arial" panose="020B0604020202020204" pitchFamily="34" charset="0"/>
                <a:cs typeface="Arial" panose="020B0604020202020204" pitchFamily="34" charset="0"/>
              </a:rPr>
              <a:t>Improves safety in the workplace through increased competence and confidence</a:t>
            </a:r>
          </a:p>
          <a:p>
            <a:pPr marL="342900" indent="-342900">
              <a:defRPr/>
            </a:pPr>
            <a:r>
              <a:rPr lang="en-US" sz="2000" dirty="0">
                <a:solidFill>
                  <a:schemeClr val="bg1"/>
                </a:solidFill>
                <a:latin typeface="Arial" panose="020B0604020202020204" pitchFamily="34" charset="0"/>
                <a:cs typeface="Arial" panose="020B0604020202020204" pitchFamily="34" charset="0"/>
              </a:rPr>
              <a:t>Increases public confidence in the employer’s safety program</a:t>
            </a:r>
          </a:p>
          <a:p>
            <a:pPr marL="342900" indent="-342900">
              <a:defRPr/>
            </a:pPr>
            <a:r>
              <a:rPr lang="en-US" sz="2000" dirty="0">
                <a:solidFill>
                  <a:schemeClr val="bg1"/>
                </a:solidFill>
                <a:latin typeface="Arial" panose="020B0604020202020204" pitchFamily="34" charset="0"/>
                <a:cs typeface="Arial" panose="020B0604020202020204" pitchFamily="34" charset="0"/>
              </a:rPr>
              <a:t>Enhances profitability and quality by reducing accidents, illnesses, and insurance claims</a:t>
            </a:r>
          </a:p>
          <a:p>
            <a:pPr marL="0" indent="0">
              <a:buNone/>
            </a:pPr>
            <a:endParaRPr lang="en-US" sz="2400" dirty="0"/>
          </a:p>
        </p:txBody>
      </p:sp>
      <p:sp>
        <p:nvSpPr>
          <p:cNvPr id="5" name="Text Placeholder 11">
            <a:extLst>
              <a:ext uri="{FF2B5EF4-FFF2-40B4-BE49-F238E27FC236}">
                <a16:creationId xmlns:a16="http://schemas.microsoft.com/office/drawing/2014/main" id="{B17F0FEF-A272-6E46-9974-F58251D3368B}"/>
              </a:ext>
            </a:extLst>
          </p:cNvPr>
          <p:cNvSpPr txBox="1">
            <a:spLocks/>
          </p:cNvSpPr>
          <p:nvPr/>
        </p:nvSpPr>
        <p:spPr>
          <a:xfrm>
            <a:off x="639766" y="899582"/>
            <a:ext cx="1153750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Benefits of Certification</a:t>
            </a:r>
          </a:p>
        </p:txBody>
      </p:sp>
      <p:pic>
        <p:nvPicPr>
          <p:cNvPr id="7" name="Picture 6" descr="A person in a suit talking to a group of people wearing safety vests&#10;&#10;Description automatically generated with medium confidence">
            <a:extLst>
              <a:ext uri="{FF2B5EF4-FFF2-40B4-BE49-F238E27FC236}">
                <a16:creationId xmlns:a16="http://schemas.microsoft.com/office/drawing/2014/main" id="{E3116268-66EE-474E-B5AB-3D530B68A91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37018" y="1734665"/>
            <a:ext cx="6940249" cy="4541444"/>
          </a:xfrm>
          <a:prstGeom prst="rect">
            <a:avLst/>
          </a:prstGeom>
          <a:effectLst>
            <a:softEdge rad="484137"/>
          </a:effectLst>
        </p:spPr>
      </p:pic>
    </p:spTree>
    <p:extLst>
      <p:ext uri="{BB962C8B-B14F-4D97-AF65-F5344CB8AC3E}">
        <p14:creationId xmlns:p14="http://schemas.microsoft.com/office/powerpoint/2010/main" val="244542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714511" y="-106677"/>
            <a:ext cx="6480181" cy="6480181"/>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165652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5DC7D595-8271-431A-81B1-9CEA5D4B55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72" y="2351439"/>
            <a:ext cx="11927546" cy="3071567"/>
          </a:xfrm>
          <a:prstGeom prst="rect">
            <a:avLst/>
          </a:prstGeom>
        </p:spPr>
      </p:pic>
      <p:sp>
        <p:nvSpPr>
          <p:cNvPr id="8" name="Text Placeholder 7">
            <a:extLst>
              <a:ext uri="{FF2B5EF4-FFF2-40B4-BE49-F238E27FC236}">
                <a16:creationId xmlns:a16="http://schemas.microsoft.com/office/drawing/2014/main" id="{2730CF06-E78F-4340-B5BF-DD24A99F706D}"/>
              </a:ext>
            </a:extLst>
          </p:cNvPr>
          <p:cNvSpPr>
            <a:spLocks noGrp="1"/>
          </p:cNvSpPr>
          <p:nvPr>
            <p:ph type="body" sz="quarter" idx="10"/>
          </p:nvPr>
        </p:nvSpPr>
        <p:spPr/>
        <p:txBody>
          <a:bodyPr>
            <a:normAutofit fontScale="85000" lnSpcReduction="10000"/>
          </a:bodyPr>
          <a:lstStyle/>
          <a:p>
            <a:r>
              <a:rPr lang="en-US" sz="6000" dirty="0">
                <a:solidFill>
                  <a:schemeClr val="bg1"/>
                </a:solidFill>
              </a:rPr>
              <a:t>The Certification Process</a:t>
            </a:r>
            <a:endParaRPr lang="en-US" sz="6000"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771065440"/>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1393</TotalTime>
  <Words>3138</Words>
  <Application>Microsoft Office PowerPoint</Application>
  <PresentationFormat>Widescreen</PresentationFormat>
  <Paragraphs>281</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 Light</vt:lpstr>
      <vt:lpstr>Calibri</vt:lpstr>
      <vt:lpstr>Arial Black</vt:lpstr>
      <vt:lpstr>Museo Sans 300</vt:lpstr>
      <vt:lpstr>Museo Sans 700</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153</cp:revision>
  <dcterms:created xsi:type="dcterms:W3CDTF">2017-11-01T12:09:12Z</dcterms:created>
  <dcterms:modified xsi:type="dcterms:W3CDTF">2021-12-20T18:09:51Z</dcterms:modified>
</cp:coreProperties>
</file>