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1"/>
  </p:sldMasterIdLst>
  <p:notesMasterIdLst>
    <p:notesMasterId r:id="rId27"/>
  </p:notesMasterIdLst>
  <p:handoutMasterIdLst>
    <p:handoutMasterId r:id="rId28"/>
  </p:handoutMasterIdLst>
  <p:sldIdLst>
    <p:sldId id="256" r:id="rId2"/>
    <p:sldId id="644" r:id="rId3"/>
    <p:sldId id="645" r:id="rId4"/>
    <p:sldId id="646" r:id="rId5"/>
    <p:sldId id="647" r:id="rId6"/>
    <p:sldId id="648" r:id="rId7"/>
    <p:sldId id="649" r:id="rId8"/>
    <p:sldId id="651" r:id="rId9"/>
    <p:sldId id="652" r:id="rId10"/>
    <p:sldId id="653" r:id="rId11"/>
    <p:sldId id="642" r:id="rId12"/>
    <p:sldId id="655" r:id="rId13"/>
    <p:sldId id="656" r:id="rId14"/>
    <p:sldId id="657" r:id="rId15"/>
    <p:sldId id="658" r:id="rId16"/>
    <p:sldId id="659" r:id="rId17"/>
    <p:sldId id="660" r:id="rId18"/>
    <p:sldId id="689" r:id="rId19"/>
    <p:sldId id="690" r:id="rId20"/>
    <p:sldId id="691" r:id="rId21"/>
    <p:sldId id="692" r:id="rId22"/>
    <p:sldId id="662" r:id="rId23"/>
    <p:sldId id="609" r:id="rId24"/>
    <p:sldId id="643" r:id="rId25"/>
    <p:sldId id="633" r:id="rId26"/>
  </p:sldIdLst>
  <p:sldSz cx="12192000" cy="6858000"/>
  <p:notesSz cx="6858000" cy="9144000"/>
  <p:embeddedFontLst>
    <p:embeddedFont>
      <p:font typeface="Arial Black" panose="020B0A04020102020204" pitchFamily="34" charset="0"/>
      <p:bold r:id="rId29"/>
    </p:embeddedFont>
    <p:embeddedFont>
      <p:font typeface="Arial Narrow" panose="020B060602020203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Museo Sans 700" panose="02000000000000000000" pitchFamily="50" charset="0"/>
      <p:regular r:id="rId38"/>
      <p:bold r:id="rId39"/>
      <p:italic r:id="rId40"/>
      <p:boldItalic r:id="rId41"/>
    </p:embeddedFont>
    <p:embeddedFont>
      <p:font typeface="Verdana" panose="020B0604030504040204" pitchFamily="34" charset="0"/>
      <p:regular r:id="rId42"/>
      <p:bold r:id="rId43"/>
      <p:italic r:id="rId44"/>
      <p:boldItalic r:id="rId45"/>
    </p:embeddedFont>
    <p:embeddedFont>
      <p:font typeface="Wingdings 2" panose="05020102010507070707" pitchFamily="18"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70070" autoAdjust="0"/>
  </p:normalViewPr>
  <p:slideViewPr>
    <p:cSldViewPr snapToGrid="0">
      <p:cViewPr varScale="1">
        <p:scale>
          <a:sx n="45" d="100"/>
          <a:sy n="45" d="100"/>
        </p:scale>
        <p:origin x="1356" y="40"/>
      </p:cViewPr>
      <p:guideLst/>
    </p:cSldViewPr>
  </p:slideViewPr>
  <p:notesTextViewPr>
    <p:cViewPr>
      <p:scale>
        <a:sx n="1" d="1"/>
        <a:sy n="1" d="1"/>
      </p:scale>
      <p:origin x="0" y="0"/>
    </p:cViewPr>
  </p:notesTextViewPr>
  <p:notesViewPr>
    <p:cSldViewPr snapToGrid="0">
      <p:cViewPr varScale="1">
        <p:scale>
          <a:sx n="68" d="100"/>
          <a:sy n="68" d="100"/>
        </p:scale>
        <p:origin x="280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1845528923360879"/>
          <c:w val="1"/>
          <c:h val="0.80904938138419469"/>
        </c:manualLayout>
      </c:layout>
      <c:pie3DChart>
        <c:varyColors val="1"/>
        <c:ser>
          <c:idx val="0"/>
          <c:order val="0"/>
          <c:tx>
            <c:strRef>
              <c:f>Sheet1!$B$1</c:f>
              <c:strCache>
                <c:ptCount val="1"/>
                <c:pt idx="0">
                  <c:v>Workforce</c:v>
                </c:pt>
              </c:strCache>
            </c:strRef>
          </c:tx>
          <c:spPr>
            <a:effectLst>
              <a:outerShdw blurRad="69006" dist="2067817" dir="6960000" sx="158000" sy="158000" algn="tl" rotWithShape="0">
                <a:prstClr val="black">
                  <a:alpha val="31000"/>
                </a:prstClr>
              </a:outerShdw>
            </a:effectLst>
          </c:spPr>
          <c:dPt>
            <c:idx val="0"/>
            <c:bubble3D val="0"/>
            <c:spPr>
              <a:solidFill>
                <a:schemeClr val="accent1"/>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D59-8940-A9A5-61214815B663}"/>
              </c:ext>
            </c:extLst>
          </c:dPt>
          <c:dPt>
            <c:idx val="1"/>
            <c:bubble3D val="0"/>
            <c:spPr>
              <a:solidFill>
                <a:schemeClr val="accent2"/>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D59-8940-A9A5-61214815B663}"/>
              </c:ext>
            </c:extLst>
          </c:dPt>
          <c:dPt>
            <c:idx val="2"/>
            <c:bubble3D val="0"/>
            <c:spPr>
              <a:solidFill>
                <a:schemeClr val="accent3"/>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D59-8940-A9A5-61214815B663}"/>
              </c:ext>
            </c:extLst>
          </c:dPt>
          <c:dPt>
            <c:idx val="3"/>
            <c:bubble3D val="0"/>
            <c:spPr>
              <a:solidFill>
                <a:schemeClr val="accent4"/>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D59-8940-A9A5-61214815B663}"/>
              </c:ext>
            </c:extLst>
          </c:dPt>
          <c:dPt>
            <c:idx val="4"/>
            <c:bubble3D val="0"/>
            <c:spPr>
              <a:solidFill>
                <a:schemeClr val="accent5"/>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D59-8940-A9A5-61214815B663}"/>
              </c:ext>
            </c:extLst>
          </c:dPt>
          <c:dPt>
            <c:idx val="5"/>
            <c:bubble3D val="0"/>
            <c:spPr>
              <a:solidFill>
                <a:schemeClr val="accent6"/>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6D59-8940-A9A5-61214815B663}"/>
              </c:ext>
            </c:extLst>
          </c:dPt>
          <c:dPt>
            <c:idx val="6"/>
            <c:bubble3D val="0"/>
            <c:spPr>
              <a:solidFill>
                <a:schemeClr val="accent1">
                  <a:lumMod val="60000"/>
                </a:schemeClr>
              </a:solidFill>
              <a:ln>
                <a:noFill/>
              </a:ln>
              <a:effectLst>
                <a:outerShdw blurRad="69006" dist="2067817" dir="6960000" sx="158000" sy="158000" algn="tl" rotWithShape="0">
                  <a:prstClr val="black">
                    <a:alpha val="31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6D59-8940-A9A5-61214815B663}"/>
              </c:ext>
            </c:extLst>
          </c:dPt>
          <c:dLbls>
            <c:dLbl>
              <c:idx val="0"/>
              <c:delete val="1"/>
              <c:extLst>
                <c:ext xmlns:c15="http://schemas.microsoft.com/office/drawing/2012/chart" uri="{CE6537A1-D6FC-4f65-9D91-7224C49458BB}"/>
                <c:ext xmlns:c16="http://schemas.microsoft.com/office/drawing/2014/chart" uri="{C3380CC4-5D6E-409C-BE32-E72D297353CC}">
                  <c16:uniqueId val="{00000001-6D59-8940-A9A5-61214815B663}"/>
                </c:ext>
              </c:extLst>
            </c:dLbl>
            <c:dLbl>
              <c:idx val="1"/>
              <c:layout>
                <c:manualLayout>
                  <c:x val="-1.1662426563444702E-2"/>
                  <c:y val="3.5424086635600857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Arial" panose="020B0604020202020204" pitchFamily="34" charset="0"/>
                        <a:ea typeface="+mn-ea"/>
                        <a:cs typeface="+mn-cs"/>
                      </a:defRPr>
                    </a:pPr>
                    <a:r>
                      <a:rPr lang="en-US" baseline="0" dirty="0"/>
                      <a:t>
</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Arial" panose="020B06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6D59-8940-A9A5-61214815B663}"/>
                </c:ext>
              </c:extLst>
            </c:dLbl>
            <c:dLbl>
              <c:idx val="2"/>
              <c:layout>
                <c:manualLayout>
                  <c:x val="2.2158610470544935E-2"/>
                  <c:y val="-2.6568064976700643E-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Arial" panose="020B0604020202020204" pitchFamily="34" charset="0"/>
                        <a:ea typeface="+mn-ea"/>
                        <a:cs typeface="+mn-cs"/>
                      </a:defRPr>
                    </a:pPr>
                    <a:r>
                      <a:rPr lang="en-US" baseline="0" dirty="0"/>
                      <a:t>
</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Arial" panose="020B06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825808063424032"/>
                      <c:h val="0.15534578992527795"/>
                    </c:manualLayout>
                  </c15:layout>
                  <c15:showDataLabelsRange val="0"/>
                </c:ext>
                <c:ext xmlns:c16="http://schemas.microsoft.com/office/drawing/2014/chart" uri="{C3380CC4-5D6E-409C-BE32-E72D297353CC}">
                  <c16:uniqueId val="{00000005-6D59-8940-A9A5-61214815B663}"/>
                </c:ext>
              </c:extLst>
            </c:dLbl>
            <c:dLbl>
              <c:idx val="3"/>
              <c:delete val="1"/>
              <c:extLst>
                <c:ext xmlns:c15="http://schemas.microsoft.com/office/drawing/2012/chart" uri="{CE6537A1-D6FC-4f65-9D91-7224C49458BB}">
                  <c15:layout>
                    <c:manualLayout>
                      <c:w val="0.15457630277683485"/>
                      <c:h val="0.17661905750413112"/>
                    </c:manualLayout>
                  </c15:layout>
                </c:ext>
                <c:ext xmlns:c16="http://schemas.microsoft.com/office/drawing/2014/chart" uri="{C3380CC4-5D6E-409C-BE32-E72D297353CC}">
                  <c16:uniqueId val="{00000007-6D59-8940-A9A5-61214815B663}"/>
                </c:ext>
              </c:extLst>
            </c:dLbl>
            <c:dLbl>
              <c:idx val="4"/>
              <c:delete val="1"/>
              <c:extLst>
                <c:ext xmlns:c15="http://schemas.microsoft.com/office/drawing/2012/chart" uri="{CE6537A1-D6FC-4f65-9D91-7224C49458BB}"/>
                <c:ext xmlns:c16="http://schemas.microsoft.com/office/drawing/2014/chart" uri="{C3380CC4-5D6E-409C-BE32-E72D297353CC}">
                  <c16:uniqueId val="{00000009-6D59-8940-A9A5-61214815B663}"/>
                </c:ext>
              </c:extLst>
            </c:dLbl>
            <c:dLbl>
              <c:idx val="5"/>
              <c:delete val="1"/>
              <c:extLst>
                <c:ext xmlns:c15="http://schemas.microsoft.com/office/drawing/2012/chart" uri="{CE6537A1-D6FC-4f65-9D91-7224C49458BB}"/>
                <c:ext xmlns:c16="http://schemas.microsoft.com/office/drawing/2014/chart" uri="{C3380CC4-5D6E-409C-BE32-E72D297353CC}">
                  <c16:uniqueId val="{0000000B-6D59-8940-A9A5-61214815B663}"/>
                </c:ext>
              </c:extLst>
            </c:dLbl>
            <c:dLbl>
              <c:idx val="6"/>
              <c:delete val="1"/>
              <c:extLst>
                <c:ext xmlns:c15="http://schemas.microsoft.com/office/drawing/2012/chart" uri="{CE6537A1-D6FC-4f65-9D91-7224C49458BB}"/>
                <c:ext xmlns:c16="http://schemas.microsoft.com/office/drawing/2014/chart" uri="{C3380CC4-5D6E-409C-BE32-E72D297353CC}">
                  <c16:uniqueId val="{0000000D-6D59-8940-A9A5-61214815B663}"/>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Arial" panose="020B0604020202020204" pitchFamily="34" charset="0"/>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Sheet1!$A$2:$A$8</c:f>
              <c:strCache>
                <c:ptCount val="7"/>
                <c:pt idx="0">
                  <c:v>Manufacturing</c:v>
                </c:pt>
                <c:pt idx="1">
                  <c:v>Construction</c:v>
                </c:pt>
                <c:pt idx="2">
                  <c:v>Public Administration/Government</c:v>
                </c:pt>
                <c:pt idx="3">
                  <c:v>Services and Education</c:v>
                </c:pt>
                <c:pt idx="4">
                  <c:v>Utilities</c:v>
                </c:pt>
                <c:pt idx="5">
                  <c:v>Mining, Oil and Gas</c:v>
                </c:pt>
                <c:pt idx="6">
                  <c:v>Other</c:v>
                </c:pt>
              </c:strCache>
            </c:strRef>
          </c:cat>
          <c:val>
            <c:numRef>
              <c:f>Sheet1!$B$2:$B$8</c:f>
              <c:numCache>
                <c:formatCode>0.00%</c:formatCode>
                <c:ptCount val="7"/>
                <c:pt idx="0">
                  <c:v>0.29299999999999998</c:v>
                </c:pt>
                <c:pt idx="1">
                  <c:v>0.23100000000000001</c:v>
                </c:pt>
                <c:pt idx="2">
                  <c:v>0.124</c:v>
                </c:pt>
                <c:pt idx="3">
                  <c:v>0.112</c:v>
                </c:pt>
                <c:pt idx="4">
                  <c:v>6.2E-2</c:v>
                </c:pt>
                <c:pt idx="5">
                  <c:v>6.3E-2</c:v>
                </c:pt>
                <c:pt idx="6">
                  <c:v>0.115</c:v>
                </c:pt>
              </c:numCache>
            </c:numRef>
          </c:val>
          <c:extLst>
            <c:ext xmlns:c16="http://schemas.microsoft.com/office/drawing/2014/chart" uri="{C3380CC4-5D6E-409C-BE32-E72D297353CC}">
              <c16:uniqueId val="{0000000E-6D59-8940-A9A5-61214815B663}"/>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4434429899787635E-2"/>
          <c:y val="1.9268157279703553E-2"/>
          <c:w val="0.91428189866689014"/>
          <c:h val="0.77621613965187553"/>
        </c:manualLayout>
      </c:layout>
      <c:barChart>
        <c:barDir val="col"/>
        <c:grouping val="clustered"/>
        <c:varyColors val="0"/>
        <c:ser>
          <c:idx val="0"/>
          <c:order val="0"/>
          <c:tx>
            <c:strRef>
              <c:f>Sheet1!$B$1</c:f>
              <c:strCache>
                <c:ptCount val="1"/>
                <c:pt idx="0">
                  <c:v>Series 1</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Safety is interesting, challenging</c:v>
                </c:pt>
                <c:pt idx="1">
                  <c:v>Nature of the work is meaningful/felt like I could make a difference</c:v>
                </c:pt>
                <c:pt idx="2">
                  <c:v>Availability of jobs in the field</c:v>
                </c:pt>
                <c:pt idx="3">
                  <c:v>Potential for high salary</c:v>
                </c:pt>
                <c:pt idx="4">
                  <c:v>Family member/friend pushed me into the field</c:v>
                </c:pt>
                <c:pt idx="5">
                  <c:v>Other</c:v>
                </c:pt>
              </c:strCache>
            </c:strRef>
          </c:cat>
          <c:val>
            <c:numRef>
              <c:f>Sheet1!$B$2:$B$7</c:f>
              <c:numCache>
                <c:formatCode>0.00%</c:formatCode>
                <c:ptCount val="6"/>
                <c:pt idx="0">
                  <c:v>0.66100000000000003</c:v>
                </c:pt>
                <c:pt idx="1">
                  <c:v>0.748</c:v>
                </c:pt>
                <c:pt idx="2">
                  <c:v>0.28699999999999998</c:v>
                </c:pt>
                <c:pt idx="3">
                  <c:v>0.14799999999999999</c:v>
                </c:pt>
                <c:pt idx="4">
                  <c:v>8.6999999999999994E-2</c:v>
                </c:pt>
                <c:pt idx="5" formatCode="0%">
                  <c:v>0.2</c:v>
                </c:pt>
              </c:numCache>
            </c:numRef>
          </c:val>
          <c:extLst>
            <c:ext xmlns:c16="http://schemas.microsoft.com/office/drawing/2014/chart" uri="{C3380CC4-5D6E-409C-BE32-E72D297353CC}">
              <c16:uniqueId val="{00000000-1B8B-7C4A-9436-AC177F123910}"/>
            </c:ext>
          </c:extLst>
        </c:ser>
        <c:dLbls>
          <c:dLblPos val="inEnd"/>
          <c:showLegendKey val="0"/>
          <c:showVal val="1"/>
          <c:showCatName val="0"/>
          <c:showSerName val="0"/>
          <c:showPercent val="0"/>
          <c:showBubbleSize val="0"/>
        </c:dLbls>
        <c:gapWidth val="100"/>
        <c:overlap val="-24"/>
        <c:axId val="825825752"/>
        <c:axId val="825826736"/>
      </c:barChart>
      <c:catAx>
        <c:axId val="8258257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25826736"/>
        <c:crosses val="autoZero"/>
        <c:auto val="1"/>
        <c:lblAlgn val="ctr"/>
        <c:lblOffset val="100"/>
        <c:noMultiLvlLbl val="0"/>
      </c:catAx>
      <c:valAx>
        <c:axId val="825826736"/>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825825752"/>
        <c:crosses val="autoZero"/>
        <c:crossBetween val="between"/>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12/20/2021</a:t>
            </a:fld>
            <a:endParaRPr lang="en-US" dirty="0"/>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dirty="0"/>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12/20/2021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dirty="0"/>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csp.org/resources/academic-databas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csp.org/Resources/Academic-Database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wrote a blog article (https://www.bcsp.org/About/BCSP-News/how-do-i-get-a-job-in-health-and-safety) that can help with your presentation. It explains how many people enter the SH&amp;E profession and includes personal stories from SH&amp;E professionals about how they got started in SH&amp;E. </a:t>
            </a:r>
          </a:p>
          <a:p>
            <a:endParaRPr lang="en-US" dirty="0"/>
          </a:p>
        </p:txBody>
      </p:sp>
    </p:spTree>
    <p:extLst>
      <p:ext uri="{BB962C8B-B14F-4D97-AF65-F5344CB8AC3E}">
        <p14:creationId xmlns:p14="http://schemas.microsoft.com/office/powerpoint/2010/main" val="224668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i="1" dirty="0"/>
              <a:t>Certified SH&amp;E practitioners have met rigorous educational, experience, and examination requirements, as defined by a qualified and independent certification body, necessary for the protection of worker safety and health.</a:t>
            </a:r>
          </a:p>
          <a:p>
            <a:pPr defTabSz="931774">
              <a:defRPr/>
            </a:pPr>
            <a:endParaRPr lang="en-US" b="1" i="1" dirty="0"/>
          </a:p>
          <a:p>
            <a:pPr defTabSz="931774">
              <a:defRPr/>
            </a:pPr>
            <a:r>
              <a:rPr lang="en-US" b="1" i="1" dirty="0"/>
              <a:t>Also discuss here what it is NOT (license to practice, permanent, membership, certificate of completion)</a:t>
            </a:r>
          </a:p>
          <a:p>
            <a:pPr defTabSz="931774">
              <a:defRPr/>
            </a:pPr>
            <a:endParaRPr lang="en-US" dirty="0"/>
          </a:p>
          <a:p>
            <a:pPr defTabSz="931774">
              <a:defRPr/>
            </a:pPr>
            <a:r>
              <a:rPr lang="en-US" dirty="0"/>
              <a:t>4 E’s: Education, Experience, Examination and Ethics</a:t>
            </a:r>
          </a:p>
          <a:p>
            <a:pPr defTabSz="931774">
              <a:defRPr/>
            </a:pPr>
            <a:endParaRPr lang="en-US" dirty="0"/>
          </a:p>
          <a:p>
            <a:r>
              <a:rPr lang="en-US" dirty="0"/>
              <a:t>Competency assessment includes:</a:t>
            </a:r>
          </a:p>
          <a:p>
            <a:pPr marL="174708" indent="-174708">
              <a:buFontTx/>
              <a:buChar char="-"/>
            </a:pPr>
            <a:r>
              <a:rPr lang="en-US" dirty="0"/>
              <a:t>Education</a:t>
            </a:r>
          </a:p>
          <a:p>
            <a:pPr marL="174708" indent="-174708">
              <a:buFontTx/>
              <a:buChar char="-"/>
            </a:pPr>
            <a:r>
              <a:rPr lang="en-US" dirty="0"/>
              <a:t>Experience</a:t>
            </a:r>
          </a:p>
          <a:p>
            <a:pPr marL="174708" indent="-174708">
              <a:buFontTx/>
              <a:buChar char="-"/>
            </a:pPr>
            <a:r>
              <a:rPr lang="en-US" dirty="0"/>
              <a:t>Validating knowledge and capacity through evaluation</a:t>
            </a:r>
          </a:p>
          <a:p>
            <a:pPr defTabSz="966529">
              <a:defRPr/>
            </a:pPr>
            <a:endParaRPr lang="en-US" dirty="0"/>
          </a:p>
          <a:p>
            <a:pPr defTabSz="966529">
              <a:defRPr/>
            </a:pPr>
            <a:r>
              <a:rPr lang="en-US" dirty="0"/>
              <a:t>NOT the same as a certificate= a document declaring that one has fulfilled requirements and was in attendance.</a:t>
            </a:r>
          </a:p>
          <a:p>
            <a:r>
              <a:rPr lang="en-US" dirty="0"/>
              <a:t>i.e.: snapshot in time</a:t>
            </a:r>
          </a:p>
          <a:p>
            <a:pPr marL="664489" lvl="1" indent="-181224">
              <a:buFontTx/>
              <a:buChar char="-"/>
            </a:pPr>
            <a:r>
              <a:rPr lang="en-US" dirty="0"/>
              <a:t>Example: at the end of a seminar or class,</a:t>
            </a:r>
            <a:r>
              <a:rPr lang="en-US" baseline="0" dirty="0"/>
              <a:t> a participant receives a certificate which verifies you attended this event.</a:t>
            </a:r>
            <a:endParaRPr lang="en-US" dirty="0"/>
          </a:p>
          <a:p>
            <a:endParaRPr lang="en-US" baseline="0" dirty="0"/>
          </a:p>
          <a:p>
            <a:r>
              <a:rPr lang="en-US" dirty="0"/>
              <a:t>certification= credential of the safety professional</a:t>
            </a:r>
          </a:p>
          <a:p>
            <a:pPr marL="664489" lvl="1" indent="-181224">
              <a:buFontTx/>
              <a:buChar char="-"/>
            </a:pPr>
            <a:r>
              <a:rPr lang="en-US" dirty="0"/>
              <a:t>To get a certification, you must</a:t>
            </a:r>
            <a:r>
              <a:rPr lang="en-US" baseline="0" dirty="0"/>
              <a:t> pass a test that validates your knowledge</a:t>
            </a:r>
          </a:p>
          <a:p>
            <a:pPr marL="1147753" lvl="2" indent="-181224" defTabSz="966529">
              <a:buFontTx/>
              <a:buChar char="-"/>
              <a:defRPr/>
            </a:pPr>
            <a:r>
              <a:rPr lang="en-US" baseline="0" dirty="0"/>
              <a:t>BCSP exams are developed BY safety professionals, FOR safety professionals</a:t>
            </a:r>
            <a:endParaRPr lang="en-US" dirty="0"/>
          </a:p>
          <a:p>
            <a:pPr marL="664489" lvl="1" indent="-181224">
              <a:buFontTx/>
              <a:buChar char="-"/>
            </a:pPr>
            <a:r>
              <a:rPr lang="en-US" dirty="0"/>
              <a:t>Is ongoing; requires continuing</a:t>
            </a:r>
            <a:r>
              <a:rPr lang="en-US" baseline="0" dirty="0"/>
              <a:t> education (recertification requirements)</a:t>
            </a:r>
          </a:p>
          <a:p>
            <a:endParaRPr lang="en-US" dirty="0"/>
          </a:p>
          <a:p>
            <a:endParaRPr lang="en-US" dirty="0"/>
          </a:p>
        </p:txBody>
      </p:sp>
    </p:spTree>
    <p:extLst>
      <p:ext uri="{BB962C8B-B14F-4D97-AF65-F5344CB8AC3E}">
        <p14:creationId xmlns:p14="http://schemas.microsoft.com/office/powerpoint/2010/main" val="216243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defRPr/>
            </a:pPr>
            <a:r>
              <a:rPr lang="en-US" dirty="0"/>
              <a:t>NOT the same as a certificate= a document declaring that one has fulfilled requirements and was in attendance.</a:t>
            </a:r>
          </a:p>
          <a:p>
            <a:r>
              <a:rPr lang="en-US" dirty="0"/>
              <a:t>i.e.: snapshot in time</a:t>
            </a:r>
          </a:p>
          <a:p>
            <a:pPr marL="640501" lvl="1" indent="-174682">
              <a:buFontTx/>
              <a:buChar char="-"/>
            </a:pPr>
            <a:r>
              <a:rPr lang="en-US" dirty="0"/>
              <a:t>Example: at the end of a seminar or class,</a:t>
            </a:r>
            <a:r>
              <a:rPr lang="en-US" baseline="0" dirty="0"/>
              <a:t> a participant receives a certificate which verifies you attended this event.</a:t>
            </a:r>
            <a:endParaRPr lang="en-US" dirty="0"/>
          </a:p>
          <a:p>
            <a:endParaRPr lang="en-US" baseline="0" dirty="0"/>
          </a:p>
          <a:p>
            <a:r>
              <a:rPr lang="en-US" dirty="0"/>
              <a:t>certification= credential of the safety professional</a:t>
            </a:r>
          </a:p>
          <a:p>
            <a:pPr marL="640501" lvl="1" indent="-174682">
              <a:buFontTx/>
              <a:buChar char="-"/>
            </a:pPr>
            <a:r>
              <a:rPr lang="en-US" dirty="0"/>
              <a:t>To get a certification, you must</a:t>
            </a:r>
            <a:r>
              <a:rPr lang="en-US" baseline="0" dirty="0"/>
              <a:t> pass a test that validates your knowledge</a:t>
            </a:r>
          </a:p>
          <a:p>
            <a:pPr marL="1106319" lvl="2" indent="-174682" defTabSz="931637">
              <a:buFontTx/>
              <a:buChar char="-"/>
              <a:defRPr/>
            </a:pPr>
            <a:r>
              <a:rPr lang="en-US" baseline="0" dirty="0"/>
              <a:t>BCSP exams are developed BY safety professionals, FOR safety professionals</a:t>
            </a:r>
            <a:endParaRPr lang="en-US" dirty="0"/>
          </a:p>
          <a:p>
            <a:pPr marL="640501" lvl="1" indent="-174682">
              <a:buFontTx/>
              <a:buChar char="-"/>
            </a:pPr>
            <a:r>
              <a:rPr lang="en-US" dirty="0"/>
              <a:t>Is ongoing; requires continuing</a:t>
            </a:r>
            <a:r>
              <a:rPr lang="en-US" baseline="0" dirty="0"/>
              <a:t> education (recertification requirements)</a:t>
            </a:r>
          </a:p>
          <a:p>
            <a:endParaRPr lang="en-US" dirty="0"/>
          </a:p>
          <a:p>
            <a:endParaRPr lang="en-US" dirty="0"/>
          </a:p>
        </p:txBody>
      </p:sp>
    </p:spTree>
    <p:extLst>
      <p:ext uri="{BB962C8B-B14F-4D97-AF65-F5344CB8AC3E}">
        <p14:creationId xmlns:p14="http://schemas.microsoft.com/office/powerpoint/2010/main" val="54731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remember those salary numbers I showed you earlier? Using the same 2020 salary survey data and calculator, we have found that there is a significant advantage to being a certified safety professional (both in terms of financial compensation and competitiveness in the job market).- see next slide</a:t>
            </a:r>
            <a:endParaRPr lang="en-US" dirty="0"/>
          </a:p>
          <a:p>
            <a:endParaRPr lang="en-US" dirty="0"/>
          </a:p>
          <a:p>
            <a:endParaRPr lang="en-US" dirty="0"/>
          </a:p>
        </p:txBody>
      </p:sp>
    </p:spTree>
    <p:extLst>
      <p:ext uri="{BB962C8B-B14F-4D97-AF65-F5344CB8AC3E}">
        <p14:creationId xmlns:p14="http://schemas.microsoft.com/office/powerpoint/2010/main" val="294425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8507">
              <a:buFontTx/>
              <a:buChar char="-"/>
              <a:defRPr/>
            </a:pPr>
            <a:r>
              <a:rPr lang="en-US" dirty="0"/>
              <a:t>The sample represented 42,753 BCSP active certification holders and 20,311 NSC members;</a:t>
            </a:r>
            <a:r>
              <a:rPr lang="en-US" baseline="0" dirty="0"/>
              <a:t> response rate was 15% (total responses= 9,225)</a:t>
            </a:r>
          </a:p>
          <a:p>
            <a:pPr marL="177845" marR="0" lvl="0" indent="-177845" algn="l" defTabSz="914400" rtl="0" eaLnBrk="1" fontAlgn="auto" latinLnBrk="0" hangingPunct="1">
              <a:lnSpc>
                <a:spcPct val="100000"/>
              </a:lnSpc>
              <a:spcBef>
                <a:spcPts val="0"/>
              </a:spcBef>
              <a:spcAft>
                <a:spcPts val="0"/>
              </a:spcAft>
              <a:buClrTx/>
              <a:buSzTx/>
              <a:buFontTx/>
              <a:buChar char="-"/>
              <a:tabLst/>
              <a:defRPr/>
            </a:pPr>
            <a:r>
              <a:rPr lang="en-US" dirty="0"/>
              <a:t>Full-time SH&amp;E professionals with at least one of the 14 SH&amp;E licenses/certifications included in the survey (ASP, CDGP, CHMM, CHMP, CHST, CIH, CIT, CSP, GSP, OHST, SMS, STSC, STS, and/or TSP) typically earn about $17,700 more per year than those with none of these licenses/certifications. </a:t>
            </a:r>
          </a:p>
          <a:p>
            <a:pPr marL="652099" lvl="1" indent="-177845">
              <a:buFontTx/>
              <a:buChar char="-"/>
            </a:pPr>
            <a:r>
              <a:rPr lang="en-US" dirty="0"/>
              <a:t>CSP certification most positively correlates with salary, adding $27,700 to the median compared with the salaries of those who have none of the 14 licenses/certifications.</a:t>
            </a:r>
          </a:p>
          <a:p>
            <a:endParaRPr lang="en-US" dirty="0"/>
          </a:p>
          <a:p>
            <a:endParaRPr lang="en-US" dirty="0"/>
          </a:p>
        </p:txBody>
      </p:sp>
    </p:spTree>
    <p:extLst>
      <p:ext uri="{BB962C8B-B14F-4D97-AF65-F5344CB8AC3E}">
        <p14:creationId xmlns:p14="http://schemas.microsoft.com/office/powerpoint/2010/main" val="242046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Safety and Health Degrees</a:t>
            </a:r>
            <a:r>
              <a:rPr lang="en-US" sz="1200" b="0" i="0" kern="1200" baseline="0" dirty="0">
                <a:solidFill>
                  <a:schemeClr val="tx1"/>
                </a:solidFill>
                <a:effectLst/>
                <a:latin typeface="+mn-lt"/>
                <a:ea typeface="+mn-ea"/>
                <a:cs typeface="+mn-cs"/>
              </a:rPr>
              <a:t> (next slide)</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Safety by Assignment</a:t>
            </a:r>
            <a:r>
              <a:rPr lang="en-US" sz="1200" b="0" i="0" kern="1200" dirty="0">
                <a:solidFill>
                  <a:schemeClr val="tx1"/>
                </a:solidFill>
                <a:effectLst/>
                <a:latin typeface="+mn-lt"/>
                <a:ea typeface="+mn-ea"/>
                <a:cs typeface="+mn-cs"/>
              </a:rPr>
              <a:t>. Many people get involved in safety at various levels because their employer or union assigned them safety responsibility. The assignment may be on a safety committee, plant safety committee, as a collateral duty or part-time assignment, or as a full-time safety person. These assignments often progress in responsibility. Some may start in other roles, such as human resources, with safety as part of their job. The responsibility grows with the effort to improve safety performance and compliance.</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Craft-to-Professional</a:t>
            </a:r>
            <a:r>
              <a:rPr lang="en-US" sz="1200" b="0" i="0" kern="1200" dirty="0">
                <a:solidFill>
                  <a:schemeClr val="tx1"/>
                </a:solidFill>
                <a:effectLst/>
                <a:latin typeface="+mn-lt"/>
                <a:ea typeface="+mn-ea"/>
                <a:cs typeface="+mn-cs"/>
              </a:rPr>
              <a:t>. A number of people begin their involvement in safety through a leadership role in their craft or work group. As a supervisor or team leader, they may have responsibility for the safety of others. Interest in advancing safety may lead to a greater safety assignment.</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Safety by Experience</a:t>
            </a:r>
            <a:r>
              <a:rPr lang="en-US" sz="1200" b="0" i="0" kern="1200" dirty="0">
                <a:solidFill>
                  <a:schemeClr val="tx1"/>
                </a:solidFill>
                <a:effectLst/>
                <a:latin typeface="+mn-lt"/>
                <a:ea typeface="+mn-ea"/>
                <a:cs typeface="+mn-cs"/>
              </a:rPr>
              <a:t>. Sometimes people get involved in safety because they were part of a significant incident in which they or others were injured or became ill. The experience moves them to pursue safety as a career field. Roles and responsibilities may increase over time.</a:t>
            </a:r>
          </a:p>
          <a:p>
            <a:endParaRPr lang="en-US" dirty="0"/>
          </a:p>
          <a:p>
            <a:endParaRPr lang="en-US" dirty="0"/>
          </a:p>
        </p:txBody>
      </p:sp>
    </p:spTree>
    <p:extLst>
      <p:ext uri="{BB962C8B-B14F-4D97-AF65-F5344CB8AC3E}">
        <p14:creationId xmlns:p14="http://schemas.microsoft.com/office/powerpoint/2010/main" val="1333477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degree programs at a four-year college or university: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BS, Industrial Safety;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BS, Occupational Safety and Health;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BS, Environmental Science- Safety</a:t>
            </a:r>
          </a:p>
          <a:p>
            <a:endParaRPr lang="en-US" dirty="0"/>
          </a:p>
          <a:p>
            <a:r>
              <a:rPr lang="en-US" dirty="0"/>
              <a:t>Example Masters degree programs: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MS, Industrial Hygiene;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MS, Safety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full list of </a:t>
            </a:r>
            <a:r>
              <a:rPr lang="en-US" sz="1200" b="0" i="0" kern="1200" dirty="0">
                <a:solidFill>
                  <a:schemeClr val="tx1"/>
                </a:solidFill>
                <a:effectLst/>
                <a:latin typeface="+mn-lt"/>
                <a:ea typeface="+mn-ea"/>
                <a:cs typeface="+mn-cs"/>
              </a:rPr>
              <a:t>safety-related academic programs and educational institutions can be found at </a:t>
            </a:r>
            <a:r>
              <a:rPr lang="en-US" dirty="0">
                <a:hlinkClick r:id="rId3"/>
              </a:rPr>
              <a:t>https://www.bcsp.org/resources/academic-database</a:t>
            </a:r>
            <a:r>
              <a:rPr lang="en-US" sz="1200" b="0" i="0" kern="1200" dirty="0">
                <a:solidFill>
                  <a:schemeClr val="tx1"/>
                </a:solidFill>
                <a:effectLst/>
                <a:latin typeface="+mn-lt"/>
                <a:ea typeface="+mn-ea"/>
                <a:cs typeface="+mn-cs"/>
              </a:rPr>
              <a:t>.</a:t>
            </a:r>
            <a:endParaRPr lang="en-US" dirty="0"/>
          </a:p>
          <a:p>
            <a:endParaRPr lang="en-US" dirty="0"/>
          </a:p>
          <a:p>
            <a:endParaRPr lang="en-US" dirty="0"/>
          </a:p>
        </p:txBody>
      </p:sp>
    </p:spTree>
    <p:extLst>
      <p:ext uri="{BB962C8B-B14F-4D97-AF65-F5344CB8AC3E}">
        <p14:creationId xmlns:p14="http://schemas.microsoft.com/office/powerpoint/2010/main" val="2714704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Designation, NOT a certification</a:t>
            </a:r>
          </a:p>
          <a:p>
            <a:pPr marL="171450" indent="-171450">
              <a:buFontTx/>
              <a:buChar char="-"/>
            </a:pPr>
            <a:r>
              <a:rPr lang="en-US" dirty="0"/>
              <a:t>Unlike a certification, a designation: </a:t>
            </a:r>
          </a:p>
          <a:p>
            <a:pPr marL="628650" lvl="1" indent="-171450">
              <a:buFontTx/>
              <a:buChar char="-"/>
            </a:pPr>
            <a:r>
              <a:rPr lang="en-US" dirty="0"/>
              <a:t>Does not require recertification (i.e., continuing education), and </a:t>
            </a:r>
          </a:p>
          <a:p>
            <a:pPr marL="628650" lvl="1" indent="-171450">
              <a:buFontTx/>
              <a:buChar char="-"/>
            </a:pPr>
            <a:r>
              <a:rPr lang="en-US" dirty="0"/>
              <a:t>It is temporary: it is a stepping-stone to the CSP.  </a:t>
            </a:r>
          </a:p>
          <a:p>
            <a:pPr marL="628650" lvl="1"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Scholarship: every year, the BCSP Foundation awards a $5,000 scholarship to one student enrolled full-time in an ABET accredited QAP. </a:t>
            </a:r>
          </a:p>
          <a:p>
            <a:br>
              <a:rPr lang="en-US" b="0" dirty="0"/>
            </a:br>
            <a:r>
              <a:rPr lang="en-US" dirty="0"/>
              <a:t>About QAPs: </a:t>
            </a:r>
          </a:p>
          <a:p>
            <a:pPr marL="342900" indent="-342900">
              <a:buFont typeface="Arial" panose="020B0604020202020204" pitchFamily="34" charset="0"/>
              <a:buChar char="•"/>
            </a:pPr>
            <a:r>
              <a:rPr lang="en-US" sz="1200" dirty="0"/>
              <a:t>Curriculum mapping to ASP blueprint</a:t>
            </a:r>
          </a:p>
          <a:p>
            <a:pPr marL="342900" indent="-342900">
              <a:buFont typeface="Arial" panose="020B0604020202020204" pitchFamily="34" charset="0"/>
              <a:buChar char="•"/>
            </a:pPr>
            <a:r>
              <a:rPr lang="en-US" sz="1200" dirty="0"/>
              <a:t>QAP graduates qualify for the Graduate Safety Practitioner (GSP) designation</a:t>
            </a:r>
            <a:endParaRPr lang="en-US" dirty="0"/>
          </a:p>
          <a:p>
            <a:endParaRPr lang="en-US" dirty="0"/>
          </a:p>
          <a:p>
            <a:r>
              <a:rPr lang="en-US" dirty="0"/>
              <a:t>See next slide for more information on QAPs</a:t>
            </a:r>
          </a:p>
          <a:p>
            <a:endParaRPr lang="en-US" dirty="0"/>
          </a:p>
          <a:p>
            <a:r>
              <a:rPr lang="en-US" dirty="0"/>
              <a:t>Time limits: </a:t>
            </a:r>
          </a:p>
          <a:p>
            <a:pPr marL="171450" indent="-171450" fontAlgn="base">
              <a:buFontTx/>
              <a:buChar char="-"/>
            </a:pPr>
            <a:r>
              <a:rPr lang="en-US" sz="1200" b="0" i="0" kern="1200" dirty="0">
                <a:solidFill>
                  <a:schemeClr val="tx1"/>
                </a:solidFill>
                <a:effectLst/>
                <a:latin typeface="+mn-lt"/>
                <a:ea typeface="+mn-ea"/>
                <a:cs typeface="+mn-cs"/>
              </a:rPr>
              <a:t>Students graduating from a QAP must apply for the GSP within the program’s “Applicable Dates” as noted on the </a:t>
            </a:r>
            <a:r>
              <a:rPr lang="en-US" sz="1200" b="1" i="0" u="sng" kern="1200" dirty="0">
                <a:solidFill>
                  <a:schemeClr val="tx1"/>
                </a:solidFill>
                <a:effectLst/>
                <a:latin typeface="+mn-lt"/>
                <a:ea typeface="+mn-ea"/>
                <a:cs typeface="+mn-cs"/>
              </a:rPr>
              <a:t>QAP List</a:t>
            </a:r>
            <a:r>
              <a:rPr lang="en-US" sz="1200" b="0" i="0" u="none" kern="1200" dirty="0">
                <a:solidFill>
                  <a:schemeClr val="tx1"/>
                </a:solidFill>
                <a:effectLst/>
                <a:latin typeface="+mn-lt"/>
                <a:ea typeface="+mn-ea"/>
                <a:cs typeface="+mn-cs"/>
              </a:rPr>
              <a:t> (found at https://www.bcsp.org/GSP). Typically a graduate must apply within one (1) year of graduation.</a:t>
            </a:r>
          </a:p>
          <a:p>
            <a:pPr marL="171450" indent="-171450" fontAlgn="base">
              <a:buFontTx/>
              <a:buChar char="-"/>
            </a:pPr>
            <a:r>
              <a:rPr lang="en-US" sz="1200" b="0" i="0" u="none" kern="1200" dirty="0">
                <a:solidFill>
                  <a:schemeClr val="tx1"/>
                </a:solidFill>
                <a:effectLst/>
                <a:latin typeface="+mn-lt"/>
                <a:ea typeface="+mn-ea"/>
                <a:cs typeface="+mn-cs"/>
              </a:rPr>
              <a:t>GSPs must have four (4) years of safety experience before applying for the CSP.</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GSPs must sit for and pass the Certified Safety Professional (CSP) examination within six (6) years of the date the GSP is awarded</a:t>
            </a:r>
            <a:endParaRPr lang="en-US" dirty="0"/>
          </a:p>
          <a:p>
            <a:endParaRPr lang="en-US" dirty="0"/>
          </a:p>
        </p:txBody>
      </p:sp>
    </p:spTree>
    <p:extLst>
      <p:ext uri="{BB962C8B-B14F-4D97-AF65-F5344CB8AC3E}">
        <p14:creationId xmlns:p14="http://schemas.microsoft.com/office/powerpoint/2010/main" val="380507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QAP is an academic degree program in safety, health and/or environmental practices meeting BCSP standards for participation and whose curriculum has been reviewed as showing a substantial match with the Associate Safety Professional (ASP).</a:t>
            </a:r>
          </a:p>
          <a:p>
            <a:pPr defTabSz="931774">
              <a:defRPr/>
            </a:pPr>
            <a:endParaRPr lang="en-US" dirty="0"/>
          </a:p>
          <a:p>
            <a:pPr defTabSz="931774">
              <a:defRPr/>
            </a:pPr>
            <a:endParaRPr lang="en-US" dirty="0"/>
          </a:p>
          <a:p>
            <a:pPr defTabSz="931774">
              <a:defRPr/>
            </a:pPr>
            <a:r>
              <a:rPr lang="en-US" dirty="0"/>
              <a:t>Our list of current QAPs updates quarterly, as we regularly receive review request from prospective programs, so check our website often for updates! </a:t>
            </a:r>
          </a:p>
          <a:p>
            <a:endParaRPr lang="en-US" dirty="0"/>
          </a:p>
          <a:p>
            <a:r>
              <a:rPr lang="en-US" dirty="0"/>
              <a:t>Benefits of being a QAP</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Being a GSP QAP distinguishes your SH&amp;E program from other programs, recognizing graduates' accomplishments with a path to professional certification.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BCSP gives special recognition to QAPs in our </a:t>
            </a:r>
            <a:r>
              <a:rPr lang="en-US" sz="1200" b="0" i="0" kern="1200" dirty="0">
                <a:solidFill>
                  <a:schemeClr val="tx1"/>
                </a:solidFill>
                <a:effectLst/>
                <a:latin typeface="+mn-lt"/>
                <a:ea typeface="+mn-ea"/>
                <a:cs typeface="+mn-cs"/>
                <a:hlinkClick r:id="rId3"/>
              </a:rPr>
              <a:t>Academic Database</a:t>
            </a:r>
            <a:r>
              <a:rPr lang="en-US" sz="1200" b="0" i="0"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University faculty teaching SH&amp;E courses may qualify for a free ASP and CSP application and free exams.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QAPs are eligible for a grant of up to $10,000 toward full accreditation or reaccreditation by the Accreditation Board for Engineering and Technology (ABET)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BCSP Foundation provides ABET/AABI accredited QAPs with $5,000 scholarships for their students.</a:t>
            </a:r>
          </a:p>
        </p:txBody>
      </p:sp>
    </p:spTree>
    <p:extLst>
      <p:ext uri="{BB962C8B-B14F-4D97-AF65-F5344CB8AC3E}">
        <p14:creationId xmlns:p14="http://schemas.microsoft.com/office/powerpoint/2010/main" val="169340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t>It is a Designation, NOT a certification</a:t>
            </a:r>
          </a:p>
          <a:p>
            <a:pPr marL="171450" indent="-171450" algn="l">
              <a:buFontTx/>
              <a:buChar char="-"/>
            </a:pPr>
            <a:r>
              <a:rPr lang="en-US" b="0" dirty="0"/>
              <a:t>Unlike a certification, a designation: </a:t>
            </a:r>
          </a:p>
          <a:p>
            <a:pPr marL="628650" lvl="1" indent="-171450" algn="l">
              <a:buFontTx/>
              <a:buChar char="-"/>
            </a:pPr>
            <a:r>
              <a:rPr lang="en-US" b="0" dirty="0"/>
              <a:t>Does not require recertification (i.e. continuing education), and </a:t>
            </a:r>
          </a:p>
          <a:p>
            <a:pPr marL="628650" lvl="1" indent="-171450" algn="l">
              <a:buFontTx/>
              <a:buChar char="-"/>
            </a:pPr>
            <a:r>
              <a:rPr lang="en-US" b="0" dirty="0"/>
              <a:t>It is temporary: it is a stepping stone to the CSP.  </a:t>
            </a:r>
          </a:p>
          <a:p>
            <a:pPr algn="l"/>
            <a:endParaRPr lang="en-US" b="0" dirty="0"/>
          </a:p>
          <a:p>
            <a:pPr fontAlgn="base"/>
            <a:r>
              <a:rPr lang="en-US" sz="1200" b="0" i="0" kern="1200" dirty="0">
                <a:solidFill>
                  <a:schemeClr val="tx1"/>
                </a:solidFill>
                <a:effectLst/>
                <a:latin typeface="+mn-lt"/>
                <a:ea typeface="+mn-ea"/>
                <a:cs typeface="+mn-cs"/>
              </a:rPr>
              <a:t>Individuals from a QEP must apply for the TSP within the program’s “Applicable Dates” as listed on the QEP list, typically one (1) year from graduation. Click the "My Profile" button at BCSP.ORG and create a profile to begin.</a:t>
            </a:r>
          </a:p>
          <a:p>
            <a:pPr fontAlgn="base"/>
            <a:endParaRPr lang="en-US" sz="1200" b="0" i="0" kern="1200" dirty="0">
              <a:solidFill>
                <a:schemeClr val="tx1"/>
              </a:solidFill>
              <a:effectLst/>
              <a:latin typeface="+mn-lt"/>
              <a:ea typeface="+mn-ea"/>
              <a:cs typeface="+mn-cs"/>
            </a:endParaRPr>
          </a:p>
          <a:p>
            <a:pPr algn="l" fontAlgn="base"/>
            <a:r>
              <a:rPr lang="en-US" sz="1200" b="0" i="0" kern="1200" dirty="0">
                <a:solidFill>
                  <a:schemeClr val="tx1"/>
                </a:solidFill>
                <a:effectLst/>
                <a:latin typeface="+mn-lt"/>
                <a:ea typeface="+mn-ea"/>
                <a:cs typeface="+mn-cs"/>
              </a:rPr>
              <a:t>TSP Time Limit</a:t>
            </a:r>
          </a:p>
          <a:p>
            <a:pPr algn="l" fontAlgn="base"/>
            <a:r>
              <a:rPr lang="en-US" sz="1200" b="0" i="0" kern="1200" dirty="0">
                <a:solidFill>
                  <a:schemeClr val="tx1"/>
                </a:solidFill>
                <a:effectLst/>
                <a:latin typeface="+mn-lt"/>
                <a:ea typeface="+mn-ea"/>
                <a:cs typeface="+mn-cs"/>
              </a:rPr>
              <a:t>TSPs must apply for and pass the Certified Safety Professional (CSP) examination within six (6) years of the date the TSP is awarded.</a:t>
            </a:r>
          </a:p>
        </p:txBody>
      </p:sp>
    </p:spTree>
    <p:extLst>
      <p:ext uri="{BB962C8B-B14F-4D97-AF65-F5344CB8AC3E}">
        <p14:creationId xmlns:p14="http://schemas.microsoft.com/office/powerpoint/2010/main" val="325487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What are the benefits of becoming a QEP?</a:t>
            </a:r>
          </a:p>
          <a:p>
            <a:pPr fontAlgn="base"/>
            <a:r>
              <a:rPr lang="en-US" sz="1200" b="0" i="0" kern="1200" dirty="0">
                <a:solidFill>
                  <a:schemeClr val="tx1"/>
                </a:solidFill>
                <a:effectLst/>
                <a:latin typeface="+mn-lt"/>
                <a:ea typeface="+mn-ea"/>
                <a:cs typeface="+mn-cs"/>
              </a:rPr>
              <a:t>-Being a QEP distinguishes your SH&amp;E program from other programs.</a:t>
            </a:r>
          </a:p>
          <a:p>
            <a:pPr fontAlgn="base"/>
            <a:r>
              <a:rPr lang="en-US" sz="1200" b="0" i="0" kern="1200" dirty="0">
                <a:solidFill>
                  <a:schemeClr val="tx1"/>
                </a:solidFill>
                <a:effectLst/>
                <a:latin typeface="+mn-lt"/>
                <a:ea typeface="+mn-ea"/>
                <a:cs typeface="+mn-cs"/>
              </a:rPr>
              <a:t>-BCSP gives special recognition to QEPs on our website.</a:t>
            </a:r>
          </a:p>
          <a:p>
            <a:pPr fontAlgn="base"/>
            <a:r>
              <a:rPr lang="en-US" sz="1200" b="0" i="0" kern="1200" dirty="0">
                <a:solidFill>
                  <a:schemeClr val="tx1"/>
                </a:solidFill>
                <a:effectLst/>
                <a:latin typeface="+mn-lt"/>
                <a:ea typeface="+mn-ea"/>
                <a:cs typeface="+mn-cs"/>
              </a:rPr>
              <a:t>-Individuals who complete your QEP program and apply for the TSP designation are provided additional benefits and recognition for their advancement in safety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our list of current QEPs updates frequently, as we regularly get application request from prospective programs, so check our website often for updates! </a:t>
            </a:r>
          </a:p>
        </p:txBody>
      </p:sp>
    </p:spTree>
    <p:extLst>
      <p:ext uri="{BB962C8B-B14F-4D97-AF65-F5344CB8AC3E}">
        <p14:creationId xmlns:p14="http://schemas.microsoft.com/office/powerpoint/2010/main" val="319946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Safety Professional = an individual that has the education, experience, knowledge, and skills to practice safety management in a workplace;</a:t>
            </a:r>
            <a:r>
              <a:rPr lang="en-US" sz="1200" baseline="0" dirty="0"/>
              <a:t> </a:t>
            </a:r>
            <a:r>
              <a:rPr lang="en-US" sz="1200" dirty="0"/>
              <a:t>professionals who can help identify hazards and develop solutions to keep workers safe.</a:t>
            </a:r>
          </a:p>
          <a:p>
            <a:endParaRPr lang="en-US" sz="1200" dirty="0"/>
          </a:p>
          <a:p>
            <a:pPr marL="265176" indent="-265176" fontAlgn="auto">
              <a:spcAft>
                <a:spcPts val="0"/>
              </a:spcAft>
              <a:buFont typeface="Wingdings 2"/>
              <a:buChar char=""/>
              <a:defRPr/>
            </a:pPr>
            <a:r>
              <a:rPr lang="en-US" sz="1200" dirty="0"/>
              <a:t>Safety, health, and environmental (SH&amp;E) professionals prevent harm to people, property, and the environment by applying principles from engineering, education, psychology, physiology, enforcement, hygiene, health, physics, and management.  </a:t>
            </a:r>
          </a:p>
          <a:p>
            <a:pPr marL="265176" indent="-265176" fontAlgn="auto">
              <a:spcAft>
                <a:spcPts val="0"/>
              </a:spcAft>
              <a:buFont typeface="Wingdings 2"/>
              <a:buChar char=""/>
              <a:defRPr/>
            </a:pPr>
            <a:r>
              <a:rPr lang="en-US" sz="1200" dirty="0"/>
              <a:t>SH&amp;E professionals use appropriate methods and techniques of loss prevention and control and work in all industries worldwide. </a:t>
            </a:r>
          </a:p>
          <a:p>
            <a:endParaRPr lang="en-US" sz="1200" dirty="0"/>
          </a:p>
          <a:p>
            <a:r>
              <a:rPr lang="en-US" sz="1200" dirty="0"/>
              <a:t>Safety Practice = Prevention</a:t>
            </a:r>
          </a:p>
          <a:p>
            <a:pPr lvl="1"/>
            <a:r>
              <a:rPr lang="en-US" sz="1200" dirty="0"/>
              <a:t>Prevention of incidents and accidents that may lead to injuries, illnesses, damage to property and equipment, or harm to the environment</a:t>
            </a:r>
            <a:r>
              <a:rPr lang="en-US" sz="1200" baseline="0" dirty="0"/>
              <a:t> </a:t>
            </a:r>
            <a:r>
              <a:rPr lang="en-US" sz="1200" dirty="0"/>
              <a:t>focuses on the safety of workers and businesses</a:t>
            </a:r>
          </a:p>
          <a:p>
            <a:endParaRPr lang="en-US" sz="1200" dirty="0"/>
          </a:p>
          <a:p>
            <a:endParaRPr lang="en-US" dirty="0"/>
          </a:p>
        </p:txBody>
      </p:sp>
    </p:spTree>
    <p:extLst>
      <p:ext uri="{BB962C8B-B14F-4D97-AF65-F5344CB8AC3E}">
        <p14:creationId xmlns:p14="http://schemas.microsoft.com/office/powerpoint/2010/main" val="3635680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69765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416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safety profession is comprised of appx. 110,000 safety professionals. Safety professionals advise, develop strategies, and lead workplace safety and health management. We’ve created a magazine that describes the different fields and purposes of the safety profession (https://online.fliphtml5.com/pbcyp/nnqq/#p=1)</a:t>
            </a:r>
          </a:p>
          <a:p>
            <a:pPr marL="0" indent="0">
              <a:buFontTx/>
              <a:buNone/>
            </a:pPr>
            <a:endParaRPr lang="en-US" dirty="0"/>
          </a:p>
          <a:p>
            <a:pPr marL="0" indent="0">
              <a:buFontTx/>
              <a:buNone/>
            </a:pPr>
            <a:r>
              <a:rPr lang="en-US" dirty="0"/>
              <a:t>Safety Science: </a:t>
            </a:r>
          </a:p>
          <a:p>
            <a:pPr marL="265176" indent="-265176" fontAlgn="auto">
              <a:spcAft>
                <a:spcPts val="0"/>
              </a:spcAft>
              <a:buFont typeface="Wingdings 2"/>
              <a:buChar char=""/>
              <a:defRPr/>
            </a:pPr>
            <a:r>
              <a:rPr lang="en-US" dirty="0"/>
              <a:t>Safety science is the term used for everything that goes into the prevention of accidents, illnesses, fires, explosions, and other events that harm people, property, and the environment. </a:t>
            </a:r>
          </a:p>
          <a:p>
            <a:pPr marL="265176" indent="-265176" fontAlgn="auto">
              <a:spcAft>
                <a:spcPts val="0"/>
              </a:spcAft>
              <a:buFont typeface="Wingdings 2"/>
              <a:buNone/>
              <a:defRPr/>
            </a:pPr>
            <a:endParaRPr lang="en-US" dirty="0"/>
          </a:p>
          <a:p>
            <a:pPr marL="265176" indent="-265176" fontAlgn="auto">
              <a:spcAft>
                <a:spcPts val="0"/>
              </a:spcAft>
              <a:buFont typeface="Wingdings 2"/>
              <a:buChar char=""/>
              <a:defRPr/>
            </a:pPr>
            <a:r>
              <a:rPr lang="en-US" dirty="0"/>
              <a:t>Areas of safety science include: </a:t>
            </a:r>
          </a:p>
          <a:p>
            <a:pPr marL="548640" lvl="1" indent="-201168" fontAlgn="auto">
              <a:spcAft>
                <a:spcPts val="0"/>
              </a:spcAft>
              <a:buFont typeface="Verdana"/>
              <a:buChar char="◦"/>
              <a:defRPr/>
            </a:pPr>
            <a:r>
              <a:rPr lang="en-US" dirty="0"/>
              <a:t>Chemistry and Biology</a:t>
            </a:r>
          </a:p>
          <a:p>
            <a:pPr marL="548640" lvl="1" indent="-201168" fontAlgn="auto">
              <a:spcAft>
                <a:spcPts val="0"/>
              </a:spcAft>
              <a:buFont typeface="Verdana"/>
              <a:buChar char="◦"/>
              <a:defRPr/>
            </a:pPr>
            <a:r>
              <a:rPr lang="en-US" dirty="0"/>
              <a:t>Physics</a:t>
            </a:r>
          </a:p>
          <a:p>
            <a:pPr marL="548640" lvl="1" indent="-201168" fontAlgn="auto">
              <a:spcAft>
                <a:spcPts val="0"/>
              </a:spcAft>
              <a:buFont typeface="Verdana"/>
              <a:buChar char="◦"/>
              <a:defRPr/>
            </a:pPr>
            <a:r>
              <a:rPr lang="en-US" dirty="0"/>
              <a:t>Ergonomics</a:t>
            </a:r>
          </a:p>
          <a:p>
            <a:pPr marL="548640" lvl="1" indent="-201168" fontAlgn="auto">
              <a:spcAft>
                <a:spcPts val="0"/>
              </a:spcAft>
              <a:buFont typeface="Verdana"/>
              <a:buChar char="◦"/>
              <a:defRPr/>
            </a:pPr>
            <a:r>
              <a:rPr lang="en-US" dirty="0"/>
              <a:t>Environmental sciences</a:t>
            </a:r>
          </a:p>
          <a:p>
            <a:pPr marL="548640" lvl="1" indent="-201168" fontAlgn="auto">
              <a:spcAft>
                <a:spcPts val="0"/>
              </a:spcAft>
              <a:buFont typeface="Verdana"/>
              <a:buChar char="◦"/>
              <a:defRPr/>
            </a:pPr>
            <a:r>
              <a:rPr lang="en-US" dirty="0"/>
              <a:t>Psychology</a:t>
            </a:r>
          </a:p>
          <a:p>
            <a:pPr marL="548640" lvl="1" indent="-201168" fontAlgn="auto">
              <a:spcAft>
                <a:spcPts val="0"/>
              </a:spcAft>
              <a:buFont typeface="Verdana"/>
              <a:buChar char="◦"/>
              <a:defRPr/>
            </a:pPr>
            <a:r>
              <a:rPr lang="en-US" dirty="0"/>
              <a:t>Physiology, biomechanics and medicine</a:t>
            </a:r>
          </a:p>
          <a:p>
            <a:pPr marL="548640" lvl="1" indent="-201168" fontAlgn="auto">
              <a:spcAft>
                <a:spcPts val="0"/>
              </a:spcAft>
              <a:buFont typeface="Verdana"/>
              <a:buChar char="◦"/>
              <a:defRPr/>
            </a:pPr>
            <a:r>
              <a:rPr lang="en-US" dirty="0"/>
              <a:t>Engineering, business management, economics, sociology, and geology</a:t>
            </a:r>
          </a:p>
          <a:p>
            <a:endParaRPr lang="en-US" dirty="0"/>
          </a:p>
          <a:p>
            <a:endParaRPr lang="en-US" dirty="0"/>
          </a:p>
        </p:txBody>
      </p:sp>
    </p:spTree>
    <p:extLst>
      <p:ext uri="{BB962C8B-B14F-4D97-AF65-F5344CB8AC3E}">
        <p14:creationId xmlns:p14="http://schemas.microsoft.com/office/powerpoint/2010/main" val="11763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Definitions:</a:t>
            </a:r>
          </a:p>
          <a:p>
            <a:pPr marL="171450" indent="-171450">
              <a:buFontTx/>
              <a:buChar char="-"/>
            </a:pPr>
            <a:r>
              <a:rPr lang="en-US" baseline="0" dirty="0"/>
              <a:t>Occupational Safety: professionals who work in manufacturing and production operations to help ensure that working conditions and work methods are safe and healthful for employees</a:t>
            </a:r>
          </a:p>
          <a:p>
            <a:pPr marL="628650" lvl="1" indent="-171450">
              <a:buFontTx/>
              <a:buChar char="-"/>
            </a:pPr>
            <a:r>
              <a:rPr lang="en-US" baseline="0" dirty="0"/>
              <a:t>**nearly every large plant and industrial facility employs at least one full-time safety professional</a:t>
            </a:r>
          </a:p>
          <a:p>
            <a:pPr marL="171450" indent="-171450">
              <a:buFontTx/>
              <a:buChar char="-"/>
            </a:pPr>
            <a:r>
              <a:rPr lang="en-US" baseline="0" dirty="0"/>
              <a:t>Industrial Hygiene: specializes in workers’ exposure to chemical and physical hazards created by the industrial process</a:t>
            </a:r>
          </a:p>
          <a:p>
            <a:pPr marL="171450" indent="-171450">
              <a:buFontTx/>
              <a:buChar char="-"/>
            </a:pPr>
            <a:r>
              <a:rPr lang="en-US" baseline="0" dirty="0"/>
              <a:t>Environmental Safety: eliminating the release of materials that can harm the public or damage the environment; recovery and recycling of excess materials for environmental conservation</a:t>
            </a:r>
          </a:p>
          <a:p>
            <a:pPr marL="628650" lvl="1" indent="-171450">
              <a:buFontTx/>
              <a:buChar char="-"/>
            </a:pPr>
            <a:r>
              <a:rPr lang="en-US" baseline="0" dirty="0"/>
              <a:t>Three main areas for career opportunities in environmental safety:</a:t>
            </a:r>
          </a:p>
          <a:p>
            <a:pPr marL="1085850" lvl="2" indent="-171450">
              <a:buFontTx/>
              <a:buChar char="-"/>
            </a:pPr>
            <a:r>
              <a:rPr lang="en-US" baseline="0" dirty="0"/>
              <a:t>Industrial/government sector</a:t>
            </a:r>
          </a:p>
          <a:p>
            <a:pPr marL="1085850" lvl="2" indent="-171450">
              <a:buFontTx/>
              <a:buChar char="-"/>
            </a:pPr>
            <a:r>
              <a:rPr lang="en-US" baseline="0" dirty="0"/>
              <a:t>Consulting </a:t>
            </a:r>
          </a:p>
          <a:p>
            <a:pPr marL="1085850" lvl="2" indent="-171450">
              <a:buFontTx/>
              <a:buChar char="-"/>
            </a:pPr>
            <a:r>
              <a:rPr lang="en-US" baseline="0" dirty="0"/>
              <a:t>Contracting </a:t>
            </a:r>
          </a:p>
          <a:p>
            <a:pPr marL="171450" indent="-171450">
              <a:buFontTx/>
              <a:buChar char="-"/>
            </a:pPr>
            <a:r>
              <a:rPr lang="en-US" baseline="0" dirty="0"/>
              <a:t>Fire Protection Engineering: use the basic tools of engineering and science to help protect people, property and operations from fire and explosions</a:t>
            </a:r>
          </a:p>
          <a:p>
            <a:pPr marL="171450" indent="-171450">
              <a:buFontTx/>
              <a:buChar char="-"/>
            </a:pPr>
            <a:r>
              <a:rPr lang="en-US" baseline="0" dirty="0"/>
              <a:t>Ergonomics: the science of fitting the job to the person</a:t>
            </a:r>
          </a:p>
          <a:p>
            <a:pPr marL="171450" indent="-171450">
              <a:buFontTx/>
              <a:buChar char="-"/>
            </a:pPr>
            <a:r>
              <a:rPr lang="en-US" baseline="0" dirty="0"/>
              <a:t>Systems Safety: work in major new technology fields; develop quality products that have a minimum potential for failure</a:t>
            </a:r>
          </a:p>
          <a:p>
            <a:pPr marL="171450" indent="-171450">
              <a:buFontTx/>
              <a:buChar char="-"/>
            </a:pPr>
            <a:r>
              <a:rPr lang="en-US" baseline="0" dirty="0"/>
              <a:t>Risk management: AKA “Risk Control”- works to reduce the likelihood and size of losses for a company</a:t>
            </a:r>
          </a:p>
          <a:p>
            <a:pPr marL="171450" indent="-171450">
              <a:buFontTx/>
              <a:buChar char="-"/>
            </a:pPr>
            <a:r>
              <a:rPr lang="en-US" baseline="0" dirty="0"/>
              <a:t>Loss control, prevention and risk control- terms primarily used in the insurance industry</a:t>
            </a:r>
          </a:p>
          <a:p>
            <a:pPr marL="628650" lvl="1" indent="-171450">
              <a:buFontTx/>
              <a:buChar char="-"/>
            </a:pPr>
            <a:r>
              <a:rPr lang="en-US" baseline="0" dirty="0"/>
              <a:t>Insurance companies selling workers’ compensation, property, auto, liability and other forms of business insurance employ safety professionals to conduct risk assessments to support underwriting (business selection and pricing process), and help their clients prevent incidents and accidents that lead to insurance claims</a:t>
            </a:r>
          </a:p>
          <a:p>
            <a:pPr marL="171450" indent="-171450">
              <a:buFontTx/>
              <a:buChar char="-"/>
            </a:pPr>
            <a:r>
              <a:rPr lang="en-US" baseline="0" dirty="0"/>
              <a:t>Chemical Process Safety: the analysis of chemical processes to identify the potential for accidents</a:t>
            </a:r>
          </a:p>
          <a:p>
            <a:pPr marL="171450" indent="-171450">
              <a:buFontTx/>
              <a:buChar char="-"/>
            </a:pPr>
            <a:r>
              <a:rPr lang="en-US" baseline="0" dirty="0"/>
              <a:t>Construction Safety: recognizing and controlling the wide variety of safety, health and fire hazards in constantly-changing construction work environments</a:t>
            </a:r>
          </a:p>
          <a:p>
            <a:pPr marL="628650" lvl="1" indent="-171450">
              <a:buFontTx/>
              <a:buChar char="-"/>
            </a:pPr>
            <a:r>
              <a:rPr lang="en-US" baseline="0" dirty="0"/>
              <a:t>**one of the largest and fastest growing areas of employment for safety professionals, since construction is one of the most hazardous industries</a:t>
            </a:r>
          </a:p>
          <a:p>
            <a:pPr marL="171450" indent="-171450">
              <a:buFontTx/>
              <a:buChar char="-"/>
            </a:pPr>
            <a:r>
              <a:rPr lang="en-US" baseline="0" dirty="0"/>
              <a:t>Institutional Management Safety: hazard control in organizations such as hospitals, correctional facilities, research facilities, or schools</a:t>
            </a:r>
          </a:p>
          <a:p>
            <a:pPr marL="171450" indent="-171450">
              <a:buFontTx/>
              <a:buChar char="-"/>
            </a:pPr>
            <a:r>
              <a:rPr lang="en-US" baseline="0" dirty="0"/>
              <a:t>Transportation Safety: railroads, trucking, auto, aviation, maritime shipping, and oil and gas pipelines</a:t>
            </a:r>
          </a:p>
          <a:p>
            <a:pPr marL="628650" lvl="1" indent="-171450">
              <a:buFontTx/>
              <a:buChar char="-"/>
            </a:pPr>
            <a:r>
              <a:rPr lang="en-US" baseline="0" dirty="0"/>
              <a:t>Most often requires a degree in civil or mechanical engineering</a:t>
            </a:r>
          </a:p>
          <a:p>
            <a:pPr marL="628650" lvl="1" indent="-171450">
              <a:buFontTx/>
              <a:buChar char="-"/>
            </a:pPr>
            <a:r>
              <a:rPr lang="en-US" baseline="0" dirty="0"/>
              <a:t>Major employers in transportation safety:</a:t>
            </a:r>
          </a:p>
          <a:p>
            <a:pPr marL="1085850" lvl="2" indent="-171450">
              <a:buFontTx/>
              <a:buChar char="-"/>
            </a:pPr>
            <a:r>
              <a:rPr lang="en-US" baseline="0" dirty="0"/>
              <a:t>Federal government (FAA, Coast Guard, DOT, NTSB)</a:t>
            </a:r>
          </a:p>
          <a:p>
            <a:pPr marL="1085850" lvl="2" indent="-171450">
              <a:buFontTx/>
              <a:buChar char="-"/>
            </a:pPr>
            <a:r>
              <a:rPr lang="en-US" baseline="0" dirty="0"/>
              <a:t>Private companies (airlines, railroads, large trucking firms, ONG pipeline companies)</a:t>
            </a:r>
          </a:p>
          <a:p>
            <a:pPr marL="171450" indent="-171450">
              <a:buFontTx/>
              <a:buChar char="-"/>
            </a:pPr>
            <a:r>
              <a:rPr lang="en-US" baseline="0" dirty="0"/>
              <a:t>Safety Research: Studies and contributes to growing the field of safety science </a:t>
            </a:r>
          </a:p>
          <a:p>
            <a:pPr marL="628650" lvl="1" indent="-171450">
              <a:buFontTx/>
              <a:buChar char="-"/>
            </a:pPr>
            <a:r>
              <a:rPr lang="en-US" baseline="0" dirty="0"/>
              <a:t>Government job opportunities: EPA, NIOSH</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94215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-This is NOT a boring</a:t>
            </a:r>
            <a:r>
              <a:rPr lang="en-US" baseline="0" dirty="0"/>
              <a:t> job! </a:t>
            </a:r>
          </a:p>
          <a:p>
            <a:pPr marL="0" indent="0">
              <a:buFontTx/>
              <a:buNone/>
            </a:pPr>
            <a:r>
              <a:rPr lang="en-US" baseline="0" dirty="0"/>
              <a:t>-It is dynamic, constantly changing, personally, and professionally challenging.</a:t>
            </a:r>
          </a:p>
          <a:p>
            <a:pPr marL="0" indent="0">
              <a:buFontTx/>
              <a:buNone/>
            </a:pPr>
            <a:r>
              <a:rPr lang="en-US" baseline="0" dirty="0"/>
              <a:t>-Individual job tasks can change from day to day.</a:t>
            </a:r>
          </a:p>
          <a:p>
            <a:pPr marL="0" indent="0">
              <a:buFontTx/>
              <a:buNone/>
            </a:pPr>
            <a:endParaRPr lang="en-US" baseline="0" dirty="0"/>
          </a:p>
          <a:p>
            <a:pPr marL="0" indent="0">
              <a:buFontTx/>
              <a:buNone/>
            </a:pPr>
            <a:r>
              <a:rPr lang="en-US" baseline="0" dirty="0"/>
              <a:t>This would be a good slide to utilize The Safety Profession magazine (https://online.fliphtml5.com/pbcyp/nnqq/#p=1) mentioned in the notes in an earlier slide. Pages 8-9 have testimonials from safety professions about what they do/how they entered the field. </a:t>
            </a:r>
            <a:endParaRPr lang="en-US" dirty="0"/>
          </a:p>
          <a:p>
            <a:endParaRPr lang="en-US" dirty="0"/>
          </a:p>
          <a:p>
            <a:endParaRPr lang="en-US" dirty="0"/>
          </a:p>
        </p:txBody>
      </p:sp>
    </p:spTree>
    <p:extLst>
      <p:ext uri="{BB962C8B-B14F-4D97-AF65-F5344CB8AC3E}">
        <p14:creationId xmlns:p14="http://schemas.microsoft.com/office/powerpoint/2010/main" val="3767596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Safety professionals are in nearly every industry. Hazards exist in every workplace, and where hazards exist there is a need for safety professionals. Pages 4-7 of The Safety Profession magazine (https://online.fliphtml5.com/pbcyp/nnqq/#p=1) does a good job of describing what safety roles are like across many industries. </a:t>
            </a:r>
          </a:p>
          <a:p>
            <a:pPr defTabSz="948507">
              <a:defRPr/>
            </a:pPr>
            <a:endParaRPr lang="en-US" dirty="0"/>
          </a:p>
          <a:p>
            <a:pPr defTabSz="948507">
              <a:defRPr/>
            </a:pPr>
            <a:r>
              <a:rPr lang="en-US" dirty="0"/>
              <a:t>NOT the same as a certificate= a document declaring that one has fulfilled requirements and was in attendance.</a:t>
            </a:r>
          </a:p>
          <a:p>
            <a:r>
              <a:rPr lang="en-US" dirty="0"/>
              <a:t>i.e.: snapshot in time</a:t>
            </a:r>
          </a:p>
          <a:p>
            <a:pPr marL="652099" lvl="1" indent="-177845">
              <a:buFontTx/>
              <a:buChar char="-"/>
            </a:pPr>
            <a:r>
              <a:rPr lang="en-US" dirty="0"/>
              <a:t>Example: at the end of a seminar or class,</a:t>
            </a:r>
            <a:r>
              <a:rPr lang="en-US" baseline="0" dirty="0"/>
              <a:t> a participant receives a certificate which verifies you attended this event.</a:t>
            </a:r>
            <a:endParaRPr lang="en-US" dirty="0"/>
          </a:p>
          <a:p>
            <a:endParaRPr lang="en-US" baseline="0" dirty="0"/>
          </a:p>
          <a:p>
            <a:r>
              <a:rPr lang="en-US" dirty="0"/>
              <a:t>certification= credential of the safety professional</a:t>
            </a:r>
          </a:p>
          <a:p>
            <a:pPr marL="652099" lvl="1" indent="-177845">
              <a:buFontTx/>
              <a:buChar char="-"/>
            </a:pPr>
            <a:r>
              <a:rPr lang="en-US" dirty="0"/>
              <a:t>To get a certification, you must</a:t>
            </a:r>
            <a:r>
              <a:rPr lang="en-US" baseline="0" dirty="0"/>
              <a:t> pass a test that validates your knowledge</a:t>
            </a:r>
          </a:p>
          <a:p>
            <a:pPr marL="1126352" lvl="2" indent="-177845" defTabSz="948507">
              <a:buFontTx/>
              <a:buChar char="-"/>
              <a:defRPr/>
            </a:pPr>
            <a:r>
              <a:rPr lang="en-US" baseline="0" dirty="0"/>
              <a:t>BCSP exams are developed BY safety professionals, FOR safety professionals</a:t>
            </a:r>
            <a:endParaRPr lang="en-US" dirty="0"/>
          </a:p>
          <a:p>
            <a:pPr marL="652099" lvl="1" indent="-177845">
              <a:buFontTx/>
              <a:buChar char="-"/>
            </a:pPr>
            <a:r>
              <a:rPr lang="en-US" dirty="0"/>
              <a:t>Is ongoing; requires continuing</a:t>
            </a:r>
            <a:r>
              <a:rPr lang="en-US" baseline="0" dirty="0"/>
              <a:t> education (recertification requirements)</a:t>
            </a:r>
          </a:p>
          <a:p>
            <a:pPr marL="652099" lvl="1" indent="-177845">
              <a:buFontTx/>
              <a:buChar char="-"/>
            </a:pPr>
            <a:endParaRPr lang="en-US" baseline="0" dirty="0"/>
          </a:p>
          <a:p>
            <a:pPr marL="652099" lvl="1" indent="-177845">
              <a:buFontTx/>
              <a:buChar char="-"/>
            </a:pPr>
            <a:endParaRPr lang="en-US" baseline="0" dirty="0"/>
          </a:p>
          <a:p>
            <a:pPr marL="194899" marR="0" lvl="0" indent="-177845" algn="l" defTabSz="914400" rtl="0" eaLnBrk="1" fontAlgn="auto" latinLnBrk="0" hangingPunct="1">
              <a:lnSpc>
                <a:spcPct val="100000"/>
              </a:lnSpc>
              <a:spcBef>
                <a:spcPts val="0"/>
              </a:spcBef>
              <a:spcAft>
                <a:spcPts val="0"/>
              </a:spcAft>
              <a:buClrTx/>
              <a:buSzTx/>
              <a:buFontTx/>
              <a:buChar char="-"/>
              <a:tabLst/>
              <a:defRPr/>
            </a:pPr>
            <a:r>
              <a:rPr lang="en-US" sz="1200" dirty="0">
                <a:latin typeface="Arial" panose="020B0604020202020204" pitchFamily="34" charset="0"/>
                <a:cs typeface="Arial" panose="020B0604020202020204" pitchFamily="34" charset="0"/>
              </a:rPr>
              <a:t>*Industry data based on </a:t>
            </a:r>
            <a:r>
              <a:rPr lang="en-US" sz="1200" i="1" dirty="0" err="1">
                <a:latin typeface="Arial" panose="020B0604020202020204" pitchFamily="34" charset="0"/>
                <a:cs typeface="Arial" panose="020B0604020202020204" pitchFamily="34" charset="0"/>
              </a:rPr>
              <a:t>Safety+Health</a:t>
            </a:r>
            <a:r>
              <a:rPr lang="en-US" sz="1200" dirty="0">
                <a:latin typeface="Arial" panose="020B0604020202020204" pitchFamily="34" charset="0"/>
                <a:cs typeface="Arial" panose="020B0604020202020204" pitchFamily="34" charset="0"/>
              </a:rPr>
              <a:t> Magazine Salary Survey 2019</a:t>
            </a:r>
            <a:r>
              <a:rPr lang="en-US" sz="1200" dirty="0">
                <a:solidFill>
                  <a:schemeClr val="bg1"/>
                </a:solidFill>
                <a:latin typeface="Arial" panose="020B0604020202020204" pitchFamily="34" charset="0"/>
                <a:cs typeface="Arial" panose="020B0604020202020204" pitchFamily="34" charset="0"/>
              </a:rPr>
              <a:t> </a:t>
            </a:r>
            <a:endParaRPr lang="en-US" baseline="0" dirty="0"/>
          </a:p>
          <a:p>
            <a:endParaRPr lang="en-US" dirty="0"/>
          </a:p>
          <a:p>
            <a:endParaRPr lang="en-US" dirty="0"/>
          </a:p>
        </p:txBody>
      </p:sp>
    </p:spTree>
    <p:extLst>
      <p:ext uri="{BB962C8B-B14F-4D97-AF65-F5344CB8AC3E}">
        <p14:creationId xmlns:p14="http://schemas.microsoft.com/office/powerpoint/2010/main" val="2947954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Safety professionals who can demonstrate their competency are in demand and receive compensation well above their colleagues. To be able to compete for positions with responsibility requires safety professionals take charge of their own professional development. Those moving to leadership positions are arming themselves with advanced degrees. In addition, safety professionals are obtaining nationally accredited and highly recognized certifications to demonstrate competency to qualify for positions, to compete for government and private contracts and to gain new clients.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Whether the career goals include seeking a new position, moving up in the current organization, or moving to private practice, one can accelerate opportunities by achieving a BCSP certification. Holding</a:t>
            </a:r>
            <a:r>
              <a:rPr lang="en-US" sz="1200" b="0" i="0" kern="1200" baseline="0" dirty="0">
                <a:solidFill>
                  <a:schemeClr val="tx1"/>
                </a:solidFill>
                <a:effectLst/>
                <a:latin typeface="+mn-lt"/>
                <a:ea typeface="+mn-ea"/>
                <a:cs typeface="+mn-cs"/>
              </a:rPr>
              <a:t> a BCSP</a:t>
            </a:r>
            <a:r>
              <a:rPr lang="en-US" sz="1200" b="0" i="0" kern="1200" dirty="0">
                <a:solidFill>
                  <a:schemeClr val="tx1"/>
                </a:solidFill>
                <a:effectLst/>
                <a:latin typeface="+mn-lt"/>
                <a:ea typeface="+mn-ea"/>
                <a:cs typeface="+mn-cs"/>
              </a:rPr>
              <a:t> certification enhances the chance of being selected for leadership and senior positions, as well as increased salary.</a:t>
            </a:r>
          </a:p>
          <a:p>
            <a:pPr fontAlgn="base"/>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Board of Certified Safety Professionals (BCSP) conducted the 2020 SH&amp;E industry safety salary survey in collaboration with the National Safety Council (https://www.bcsp.org/resources/salary-survey).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We interviewed two safety professionals who were present during the aftermath of the 9/11 attacks. This would be a good way to show the importance of the profession. https://www.bcsp.org/About/BCSP-News/protecting-people-property-and-the-environment-in-the-wake-of-911</a:t>
            </a:r>
            <a:endParaRPr lang="en-US" dirty="0"/>
          </a:p>
          <a:p>
            <a:endParaRPr lang="en-US" dirty="0"/>
          </a:p>
        </p:txBody>
      </p:sp>
    </p:spTree>
    <p:extLst>
      <p:ext uri="{BB962C8B-B14F-4D97-AF65-F5344CB8AC3E}">
        <p14:creationId xmlns:p14="http://schemas.microsoft.com/office/powerpoint/2010/main" val="353240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ASSP conducted a lightening poll of 508 attendees at the ASSP PDC 2019 in New Orleans, LA in June. </a:t>
            </a:r>
          </a:p>
          <a:p>
            <a:endParaRPr lang="en-US" dirty="0"/>
          </a:p>
          <a:p>
            <a:endParaRPr lang="en-US" dirty="0"/>
          </a:p>
        </p:txBody>
      </p:sp>
    </p:spTree>
    <p:extLst>
      <p:ext uri="{BB962C8B-B14F-4D97-AF65-F5344CB8AC3E}">
        <p14:creationId xmlns:p14="http://schemas.microsoft.com/office/powerpoint/2010/main" val="2013587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837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932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80DD67-2F9E-4515-A8AB-E295E71D1A19}"/>
              </a:ext>
            </a:extLst>
          </p:cNvPr>
          <p:cNvSpPr/>
          <p:nvPr userDrawn="1"/>
        </p:nvSpPr>
        <p:spPr>
          <a:xfrm>
            <a:off x="0" y="0"/>
            <a:ext cx="12192000" cy="6858000"/>
          </a:xfrm>
          <a:prstGeom prst="rect">
            <a:avLst/>
          </a:prstGeom>
          <a:solidFill>
            <a:srgbClr val="144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 square&#10;&#10;Description automatically generated">
            <a:extLst>
              <a:ext uri="{FF2B5EF4-FFF2-40B4-BE49-F238E27FC236}">
                <a16:creationId xmlns:a16="http://schemas.microsoft.com/office/drawing/2014/main" id="{FC14FFE9-5BFF-4B46-8A78-DFA3671AC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223" t="12793" b="12844"/>
          <a:stretch/>
        </p:blipFill>
        <p:spPr>
          <a:xfrm>
            <a:off x="-1" y="-1"/>
            <a:ext cx="6688685" cy="685330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144A848A-778E-4323-BF8C-3A35D210A1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8403" y="6223255"/>
            <a:ext cx="3283444" cy="440635"/>
          </a:xfrm>
          <a:prstGeom prst="rect">
            <a:avLst/>
          </a:prstGeom>
        </p:spPr>
      </p:pic>
      <p:sp>
        <p:nvSpPr>
          <p:cNvPr id="33" name="Text Placeholder 32">
            <a:extLst>
              <a:ext uri="{FF2B5EF4-FFF2-40B4-BE49-F238E27FC236}">
                <a16:creationId xmlns:a16="http://schemas.microsoft.com/office/drawing/2014/main" id="{FA266CB6-BC29-4980-9C01-35C457269109}"/>
              </a:ext>
            </a:extLst>
          </p:cNvPr>
          <p:cNvSpPr>
            <a:spLocks noGrp="1"/>
          </p:cNvSpPr>
          <p:nvPr>
            <p:ph type="body" sz="quarter" idx="12" hasCustomPrompt="1"/>
          </p:nvPr>
        </p:nvSpPr>
        <p:spPr>
          <a:xfrm>
            <a:off x="573088" y="4799013"/>
            <a:ext cx="6113462" cy="1162050"/>
          </a:xfrm>
          <a:prstGeom prst="rect">
            <a:avLst/>
          </a:prstGeo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Museo Sans 700" panose="02000000000000000000" pitchFamily="50" charset="0"/>
              </a:defRPr>
            </a:lvl2pPr>
            <a:lvl3pPr marL="914400" indent="0">
              <a:buNone/>
              <a:defRPr sz="1400">
                <a:solidFill>
                  <a:schemeClr val="bg1"/>
                </a:solidFill>
                <a:latin typeface="Museo Sans 700" panose="02000000000000000000" pitchFamily="50" charset="0"/>
              </a:defRPr>
            </a:lvl3pPr>
            <a:lvl4pPr marL="1371600" indent="0">
              <a:buNone/>
              <a:defRPr sz="1400">
                <a:solidFill>
                  <a:schemeClr val="bg1"/>
                </a:solidFill>
                <a:latin typeface="Museo Sans 700" panose="02000000000000000000" pitchFamily="50" charset="0"/>
              </a:defRPr>
            </a:lvl4pPr>
            <a:lvl5pPr marL="1828800" indent="0">
              <a:buNone/>
              <a:defRPr sz="1400">
                <a:solidFill>
                  <a:schemeClr val="bg1"/>
                </a:solidFill>
                <a:latin typeface="Museo Sans 700" panose="02000000000000000000" pitchFamily="50" charset="0"/>
              </a:defRPr>
            </a:lvl5pPr>
          </a:lstStyle>
          <a:p>
            <a:pPr lvl="0"/>
            <a:r>
              <a:rPr lang="en-US" dirty="0"/>
              <a:t>Presenter:</a:t>
            </a:r>
          </a:p>
          <a:p>
            <a:pPr lvl="0"/>
            <a:r>
              <a:rPr lang="en-US" dirty="0"/>
              <a:t>Title:</a:t>
            </a:r>
          </a:p>
          <a:p>
            <a:pPr lvl="0"/>
            <a:r>
              <a:rPr lang="en-US" dirty="0"/>
              <a:t>Company:</a:t>
            </a:r>
          </a:p>
        </p:txBody>
      </p:sp>
      <p:sp>
        <p:nvSpPr>
          <p:cNvPr id="34" name="Oval 33">
            <a:extLst>
              <a:ext uri="{FF2B5EF4-FFF2-40B4-BE49-F238E27FC236}">
                <a16:creationId xmlns:a16="http://schemas.microsoft.com/office/drawing/2014/main" id="{F24D4ED6-600D-4B69-A0D7-36D3C2AFDDA3}"/>
              </a:ext>
            </a:extLst>
          </p:cNvPr>
          <p:cNvSpPr/>
          <p:nvPr userDrawn="1"/>
        </p:nvSpPr>
        <p:spPr>
          <a:xfrm>
            <a:off x="352828" y="1343682"/>
            <a:ext cx="1062471" cy="10624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2F56FB54-7A1E-412D-AD0B-59E917ACDE04}"/>
              </a:ext>
            </a:extLst>
          </p:cNvPr>
          <p:cNvSpPr>
            <a:spLocks noGrp="1"/>
          </p:cNvSpPr>
          <p:nvPr>
            <p:ph type="body" sz="quarter" idx="10"/>
          </p:nvPr>
        </p:nvSpPr>
        <p:spPr>
          <a:xfrm>
            <a:off x="495300" y="1440549"/>
            <a:ext cx="11148060" cy="2963518"/>
          </a:xfrm>
          <a:prstGeom prst="rect">
            <a:avLst/>
          </a:prstGeom>
        </p:spPr>
        <p:txBody>
          <a:bodyPr>
            <a:normAutofit/>
          </a:bodyPr>
          <a:lstStyle>
            <a:lvl1pPr marL="0" indent="0">
              <a:buNone/>
              <a:defRPr sz="7200" b="1">
                <a:solidFill>
                  <a:schemeClr val="bg1"/>
                </a:solidFill>
                <a:latin typeface="Arial" panose="020B0604020202020204" pitchFamily="34" charset="0"/>
                <a:cs typeface="Arial" panose="020B0604020202020204" pitchFamily="34" charset="0"/>
              </a:defRPr>
            </a:lvl1pPr>
          </a:lstStyle>
          <a:p>
            <a:pPr lvl="0"/>
            <a:r>
              <a:rPr lang="en-US" dirty="0"/>
              <a:t>Click to edit Master </a:t>
            </a:r>
          </a:p>
          <a:p>
            <a:pPr lvl="0"/>
            <a:r>
              <a:rPr lang="en-US" dirty="0"/>
              <a:t>text styles</a:t>
            </a:r>
          </a:p>
        </p:txBody>
      </p:sp>
      <p:sp>
        <p:nvSpPr>
          <p:cNvPr id="36" name="TextBox 35">
            <a:extLst>
              <a:ext uri="{FF2B5EF4-FFF2-40B4-BE49-F238E27FC236}">
                <a16:creationId xmlns:a16="http://schemas.microsoft.com/office/drawing/2014/main" id="{25CAE460-43F7-49CD-B54D-AB09E03F7A2B}"/>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spTree>
    <p:extLst>
      <p:ext uri="{BB962C8B-B14F-4D97-AF65-F5344CB8AC3E}">
        <p14:creationId xmlns:p14="http://schemas.microsoft.com/office/powerpoint/2010/main" val="406327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ank">
    <p:bg>
      <p:bgPr>
        <a:solidFill>
          <a:srgbClr val="6666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1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Grey Text">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0" name="Picture 9">
            <a:extLst>
              <a:ext uri="{FF2B5EF4-FFF2-40B4-BE49-F238E27FC236}">
                <a16:creationId xmlns:a16="http://schemas.microsoft.com/office/drawing/2014/main" id="{CD5CC58D-4335-48EE-A40C-8A6E2C4CA894}"/>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8" name="Text Placeholder 16">
            <a:extLst>
              <a:ext uri="{FF2B5EF4-FFF2-40B4-BE49-F238E27FC236}">
                <a16:creationId xmlns:a16="http://schemas.microsoft.com/office/drawing/2014/main" id="{08D5C470-ED5C-4536-B609-D4933C7F2552}"/>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861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_Two Column">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2" name="Picture 11">
            <a:extLst>
              <a:ext uri="{FF2B5EF4-FFF2-40B4-BE49-F238E27FC236}">
                <a16:creationId xmlns:a16="http://schemas.microsoft.com/office/drawing/2014/main" id="{45D2DCE5-036B-4464-BEF1-9FAF10DAC449}"/>
              </a:ext>
            </a:extLst>
          </p:cNvPr>
          <p:cNvPicPr>
            <a:picLocks noChangeAspect="1"/>
          </p:cNvPicPr>
          <p:nvPr userDrawn="1"/>
        </p:nvPicPr>
        <p:blipFill rotWithShape="1">
          <a:blip r:embed="rId2" cstate="email">
            <a:alphaModFix amt="40000"/>
            <a:extLst>
              <a:ext uri="{28A0092B-C50C-407E-A947-70E740481C1C}">
                <a14:useLocalDpi xmlns:a14="http://schemas.microsoft.com/office/drawing/2010/main"/>
              </a:ext>
            </a:extLst>
          </a:blip>
          <a:srcRect/>
          <a:stretch/>
        </p:blipFill>
        <p:spPr>
          <a:xfrm>
            <a:off x="1985663" y="-2596"/>
            <a:ext cx="10206337" cy="812800"/>
          </a:xfrm>
          <a:prstGeom prst="rect">
            <a:avLst/>
          </a:prstGeom>
          <a:effectLst/>
        </p:spPr>
      </p:pic>
      <p:sp>
        <p:nvSpPr>
          <p:cNvPr id="13" name="Text Placeholder 16">
            <a:extLst>
              <a:ext uri="{FF2B5EF4-FFF2-40B4-BE49-F238E27FC236}">
                <a16:creationId xmlns:a16="http://schemas.microsoft.com/office/drawing/2014/main" id="{F4DAB8DF-AD53-4866-9B4E-BF4B97A3A6F9}"/>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6">
            <a:extLst>
              <a:ext uri="{FF2B5EF4-FFF2-40B4-BE49-F238E27FC236}">
                <a16:creationId xmlns:a16="http://schemas.microsoft.com/office/drawing/2014/main" id="{3059BC32-663E-457F-BB28-3657F3B78BAA}"/>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263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Grey Blank">
    <p:bg>
      <p:bgPr>
        <a:solidFill>
          <a:schemeClr val="tx1">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38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_Tex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3AEAA38-DA7F-47C9-AA72-136B8EEB5E9C}"/>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DC2CF92D-51C5-457B-908C-680E7653CB76}"/>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14" name="Picture 13">
            <a:extLst>
              <a:ext uri="{FF2B5EF4-FFF2-40B4-BE49-F238E27FC236}">
                <a16:creationId xmlns:a16="http://schemas.microsoft.com/office/drawing/2014/main" id="{B7C5DCCE-07BD-479B-96C0-6F70EA709D7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17" name="Text Placeholder 16">
            <a:extLst>
              <a:ext uri="{FF2B5EF4-FFF2-40B4-BE49-F238E27FC236}">
                <a16:creationId xmlns:a16="http://schemas.microsoft.com/office/drawing/2014/main" id="{C00968FA-131F-4501-957A-62A7C65A9C18}"/>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453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_Two Column">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EDA3BD-2385-4C42-B178-B24E0BA83AB4}"/>
              </a:ext>
            </a:extLst>
          </p:cNvPr>
          <p:cNvSpPr/>
          <p:nvPr userDrawn="1"/>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7974B753-8073-4919-ACCA-DF2B5D732AC5}"/>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lstStyle>
            <a:lvl1pPr marL="0" indent="0">
              <a:buNone/>
              <a:defRPr sz="6000" b="1">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BCC2B96-57B9-468D-8BE7-D0AA774F65E7}"/>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F0D0DE67-EF20-49EC-832F-DDA3B64730AF}"/>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6">
            <a:extLst>
              <a:ext uri="{FF2B5EF4-FFF2-40B4-BE49-F238E27FC236}">
                <a16:creationId xmlns:a16="http://schemas.microsoft.com/office/drawing/2014/main" id="{3AE2319B-A7E5-4117-9EE0-D1C723CFC237}"/>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latin typeface="Arial" panose="020B0604020202020204" pitchFamily="34" charset="0"/>
                <a:cs typeface="Arial" panose="020B0604020202020204" pitchFamily="34" charset="0"/>
              </a:defRPr>
            </a:lvl1pPr>
            <a:lvl2pPr marL="576072">
              <a:defRPr>
                <a:solidFill>
                  <a:srgbClr val="7F7F7F"/>
                </a:solidFill>
                <a:latin typeface="Arial" panose="020B0604020202020204" pitchFamily="34" charset="0"/>
                <a:cs typeface="Arial" panose="020B0604020202020204" pitchFamily="34" charset="0"/>
              </a:defRPr>
            </a:lvl2pPr>
            <a:lvl3pPr marL="914400">
              <a:defRPr>
                <a:solidFill>
                  <a:srgbClr val="7F7F7F"/>
                </a:solidFill>
                <a:latin typeface="Arial" panose="020B0604020202020204" pitchFamily="34" charset="0"/>
                <a:cs typeface="Arial" panose="020B0604020202020204" pitchFamily="34" charset="0"/>
              </a:defRPr>
            </a:lvl3pPr>
            <a:lvl4pPr marL="1371600">
              <a:defRPr>
                <a:solidFill>
                  <a:srgbClr val="7F7F7F"/>
                </a:solidFill>
                <a:latin typeface="Arial" panose="020B0604020202020204" pitchFamily="34" charset="0"/>
                <a:cs typeface="Arial" panose="020B0604020202020204" pitchFamily="34" charset="0"/>
              </a:defRPr>
            </a:lvl4pPr>
            <a:lvl5pPr marL="1828800">
              <a:defRPr>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8572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65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ext">
    <p:bg>
      <p:bgPr>
        <a:solidFill>
          <a:srgbClr val="144B8E"/>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6EB4DFD-72DE-4153-8FDD-5000F0CD5201}"/>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DAE2A3EC-FA59-491F-B5AF-AA70DD255BD0}"/>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Picture 5">
            <a:extLst>
              <a:ext uri="{FF2B5EF4-FFF2-40B4-BE49-F238E27FC236}">
                <a16:creationId xmlns:a16="http://schemas.microsoft.com/office/drawing/2014/main" id="{F9341BC5-5437-4B45-81B3-A3D677ABE07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6">
            <a:extLst>
              <a:ext uri="{FF2B5EF4-FFF2-40B4-BE49-F238E27FC236}">
                <a16:creationId xmlns:a16="http://schemas.microsoft.com/office/drawing/2014/main" id="{3070BE09-68D7-409D-8D64-B578CE25440A}"/>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CFAB701-B71B-B543-BDC9-0391E5265A25}"/>
              </a:ext>
            </a:extLst>
          </p:cNvPr>
          <p:cNvSpPr txBox="1"/>
          <p:nvPr userDrawn="1"/>
        </p:nvSpPr>
        <p:spPr>
          <a:xfrm>
            <a:off x="-130629" y="-6531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603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wo Column">
    <p:bg>
      <p:bgPr>
        <a:solidFill>
          <a:srgbClr val="144B8E"/>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392C57A-4B48-4188-9964-9ABEDF749D88}"/>
              </a:ext>
            </a:extLst>
          </p:cNvPr>
          <p:cNvSpPr/>
          <p:nvPr userDrawn="1"/>
        </p:nvSpPr>
        <p:spPr>
          <a:xfrm>
            <a:off x="511934" y="779738"/>
            <a:ext cx="945292" cy="945292"/>
          </a:xfrm>
          <a:prstGeom prst="ellipse">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D2E99037-5728-435D-BFE5-C64B0B2B3049}"/>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95A5BEA8-F4FD-4FBE-BF8B-CFA30DE95355}"/>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9" name="Text Placeholder 16">
            <a:extLst>
              <a:ext uri="{FF2B5EF4-FFF2-40B4-BE49-F238E27FC236}">
                <a16:creationId xmlns:a16="http://schemas.microsoft.com/office/drawing/2014/main" id="{ED530C8F-B098-4300-9708-DDDFBC0BF863}"/>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FBDFA456-3EAB-496F-844A-0B2B83BE2011}"/>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72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lank">
    <p:bg>
      <p:bgPr>
        <a:solidFill>
          <a:srgbClr val="144B8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34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ext">
    <p:bg>
      <p:bgPr>
        <a:solidFill>
          <a:srgbClr val="666666"/>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EC11833-E616-4BB4-9C9C-2D75DCFF306D}"/>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3B0B48-E0EF-425A-A2A6-9C8432BF8703}"/>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6" name="Text Placeholder 11">
            <a:extLst>
              <a:ext uri="{FF2B5EF4-FFF2-40B4-BE49-F238E27FC236}">
                <a16:creationId xmlns:a16="http://schemas.microsoft.com/office/drawing/2014/main" id="{2B0F7114-92BA-45A2-8F4D-D3106C651D6A}"/>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Text Placeholder 16">
            <a:extLst>
              <a:ext uri="{FF2B5EF4-FFF2-40B4-BE49-F238E27FC236}">
                <a16:creationId xmlns:a16="http://schemas.microsoft.com/office/drawing/2014/main" id="{1D7142BC-B7A2-4FBB-B6FB-465AE69E5A80}"/>
              </a:ext>
            </a:extLst>
          </p:cNvPr>
          <p:cNvSpPr>
            <a:spLocks noGrp="1"/>
          </p:cNvSpPr>
          <p:nvPr>
            <p:ph type="body" sz="quarter" idx="11"/>
          </p:nvPr>
        </p:nvSpPr>
        <p:spPr>
          <a:xfrm>
            <a:off x="639763" y="2268538"/>
            <a:ext cx="11004550"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755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_Two Column">
    <p:bg>
      <p:bgPr>
        <a:solidFill>
          <a:srgbClr val="666666"/>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ADE2D1D-DD0B-4CF8-845F-4B2C184A3C71}"/>
              </a:ext>
            </a:extLst>
          </p:cNvPr>
          <p:cNvSpPr/>
          <p:nvPr userDrawn="1"/>
        </p:nvSpPr>
        <p:spPr>
          <a:xfrm>
            <a:off x="511934" y="779738"/>
            <a:ext cx="945292" cy="945292"/>
          </a:xfrm>
          <a:prstGeom prst="ellipse">
            <a:avLst/>
          </a:prstGeom>
          <a:solidFill>
            <a:srgbClr val="FB8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E5F2F8-D458-455F-B47B-977436E0823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1985663" y="0"/>
            <a:ext cx="10206337" cy="809897"/>
          </a:xfrm>
          <a:prstGeom prst="rect">
            <a:avLst/>
          </a:prstGeom>
          <a:effectLst/>
        </p:spPr>
      </p:pic>
      <p:sp>
        <p:nvSpPr>
          <p:cNvPr id="7" name="Text Placeholder 11">
            <a:extLst>
              <a:ext uri="{FF2B5EF4-FFF2-40B4-BE49-F238E27FC236}">
                <a16:creationId xmlns:a16="http://schemas.microsoft.com/office/drawing/2014/main" id="{08D27539-61B1-4C1B-B19E-542D27C2E23B}"/>
              </a:ext>
            </a:extLst>
          </p:cNvPr>
          <p:cNvSpPr>
            <a:spLocks noGrp="1"/>
          </p:cNvSpPr>
          <p:nvPr>
            <p:ph type="body" sz="quarter" idx="10"/>
          </p:nvPr>
        </p:nvSpPr>
        <p:spPr>
          <a:xfrm>
            <a:off x="639766" y="940526"/>
            <a:ext cx="8675687" cy="1011980"/>
          </a:xfrm>
          <a:prstGeom prst="rect">
            <a:avLst/>
          </a:prstGeom>
          <a:effectLst>
            <a:outerShdw blurRad="127000" dist="50800" dir="2700000" algn="ctr" rotWithShape="0">
              <a:srgbClr val="000000">
                <a:alpha val="30000"/>
              </a:srgbClr>
            </a:outerShdw>
          </a:effectLst>
        </p:spPr>
        <p:txBody>
          <a:bodyPr>
            <a:normAutofit/>
          </a:bodyPr>
          <a:lstStyle>
            <a:lvl1pPr marL="0" indent="0">
              <a:buNone/>
              <a:defRPr sz="6000" b="1">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Text Placeholder 16">
            <a:extLst>
              <a:ext uri="{FF2B5EF4-FFF2-40B4-BE49-F238E27FC236}">
                <a16:creationId xmlns:a16="http://schemas.microsoft.com/office/drawing/2014/main" id="{88716255-BDAD-4174-BF40-00BC37501355}"/>
              </a:ext>
            </a:extLst>
          </p:cNvPr>
          <p:cNvSpPr>
            <a:spLocks noGrp="1"/>
          </p:cNvSpPr>
          <p:nvPr>
            <p:ph type="body" sz="quarter" idx="11"/>
          </p:nvPr>
        </p:nvSpPr>
        <p:spPr>
          <a:xfrm>
            <a:off x="639763" y="2268538"/>
            <a:ext cx="5280977" cy="3810000"/>
          </a:xfrm>
          <a:prstGeom prst="rect">
            <a:avLst/>
          </a:prstGeom>
        </p:spPr>
        <p:txBody>
          <a:bodyPr>
            <a:normAutofit/>
          </a:bodyPr>
          <a:lstStyle>
            <a:lvl1pPr marL="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6">
            <a:extLst>
              <a:ext uri="{FF2B5EF4-FFF2-40B4-BE49-F238E27FC236}">
                <a16:creationId xmlns:a16="http://schemas.microsoft.com/office/drawing/2014/main" id="{A1FD60F6-9DAA-4889-A934-64F92E8681D2}"/>
              </a:ext>
            </a:extLst>
          </p:cNvPr>
          <p:cNvSpPr>
            <a:spLocks noGrp="1"/>
          </p:cNvSpPr>
          <p:nvPr>
            <p:ph type="body" sz="quarter" idx="12"/>
          </p:nvPr>
        </p:nvSpPr>
        <p:spPr>
          <a:xfrm>
            <a:off x="6266263" y="2268538"/>
            <a:ext cx="5280977" cy="3810000"/>
          </a:xfrm>
          <a:prstGeom prst="rect">
            <a:avLst/>
          </a:prstGeom>
        </p:spPr>
        <p:txBody>
          <a:bodyPr>
            <a:normAutofit/>
          </a:bodyPr>
          <a:lstStyle>
            <a:lvl1pPr marL="292608" indent="-292608">
              <a:lnSpc>
                <a:spcPct val="100000"/>
              </a:lnSpc>
              <a:spcBef>
                <a:spcPts val="0"/>
              </a:spcBef>
              <a:spcAft>
                <a:spcPts val="600"/>
              </a:spcAft>
              <a:defRPr>
                <a:solidFill>
                  <a:schemeClr val="bg1"/>
                </a:solidFill>
                <a:latin typeface="Arial" panose="020B0604020202020204" pitchFamily="34" charset="0"/>
                <a:cs typeface="Arial" panose="020B0604020202020204" pitchFamily="34" charset="0"/>
              </a:defRPr>
            </a:lvl1pPr>
            <a:lvl2pPr marL="576072">
              <a:defRPr>
                <a:solidFill>
                  <a:schemeClr val="bg1"/>
                </a:solidFill>
                <a:latin typeface="Arial" panose="020B0604020202020204" pitchFamily="34" charset="0"/>
                <a:cs typeface="Arial" panose="020B0604020202020204" pitchFamily="34" charset="0"/>
              </a:defRPr>
            </a:lvl2pPr>
            <a:lvl3pPr marL="914400">
              <a:defRPr>
                <a:solidFill>
                  <a:schemeClr val="bg1"/>
                </a:solidFill>
                <a:latin typeface="Arial" panose="020B0604020202020204" pitchFamily="34" charset="0"/>
                <a:cs typeface="Arial" panose="020B0604020202020204" pitchFamily="34" charset="0"/>
              </a:defRPr>
            </a:lvl3pPr>
            <a:lvl4pPr marL="1371600">
              <a:defRPr>
                <a:solidFill>
                  <a:schemeClr val="bg1"/>
                </a:solidFill>
                <a:latin typeface="Arial" panose="020B0604020202020204" pitchFamily="34" charset="0"/>
                <a:cs typeface="Arial" panose="020B0604020202020204" pitchFamily="34" charset="0"/>
              </a:defRPr>
            </a:lvl4pPr>
            <a:lvl5pPr marL="1828800">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220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9A5848-C4A6-4D33-9FF3-432ACE43F052}"/>
              </a:ext>
            </a:extLst>
          </p:cNvPr>
          <p:cNvSpPr/>
          <p:nvPr userDrawn="1"/>
        </p:nvSpPr>
        <p:spPr>
          <a:xfrm>
            <a:off x="0" y="6282047"/>
            <a:ext cx="12192000" cy="5759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873DEC-C52B-4612-B8BE-01C16688C9D0}"/>
              </a:ext>
            </a:extLst>
          </p:cNvPr>
          <p:cNvSpPr txBox="1"/>
          <p:nvPr userDrawn="1"/>
        </p:nvSpPr>
        <p:spPr>
          <a:xfrm>
            <a:off x="140154" y="6637864"/>
            <a:ext cx="3475243" cy="215444"/>
          </a:xfrm>
          <a:prstGeom prst="rect">
            <a:avLst/>
          </a:prstGeom>
          <a:noFill/>
        </p:spPr>
        <p:txBody>
          <a:bodyPr wrap="square" rtlCol="0" anchor="ctr" anchorCtr="0">
            <a:spAutoFit/>
          </a:bodyPr>
          <a:lstStyle/>
          <a:p>
            <a:r>
              <a:rPr lang="en-US" sz="800" dirty="0">
                <a:solidFill>
                  <a:schemeClr val="bg1"/>
                </a:solidFill>
                <a:latin typeface="Arial" panose="020B0604020202020204" pitchFamily="34" charset="0"/>
                <a:cs typeface="Arial" panose="020B0604020202020204" pitchFamily="34" charset="0"/>
              </a:rPr>
              <a:t>V.2022.01.01 | Board of Certified Safety Professionals | BCSP.ORG</a:t>
            </a:r>
          </a:p>
        </p:txBody>
      </p:sp>
      <p:pic>
        <p:nvPicPr>
          <p:cNvPr id="14" name="Picture 13">
            <a:extLst>
              <a:ext uri="{FF2B5EF4-FFF2-40B4-BE49-F238E27FC236}">
                <a16:creationId xmlns:a16="http://schemas.microsoft.com/office/drawing/2014/main" id="{4EC2E63B-010C-48F8-839E-965C3F67CDA4}"/>
              </a:ext>
            </a:extLst>
          </p:cNvPr>
          <p:cNvPicPr>
            <a:picLocks noChangeAspect="1"/>
          </p:cNvPicPr>
          <p:nvPr userDrawn="1"/>
        </p:nvPicPr>
        <p:blipFill rotWithShape="1">
          <a:blip r:embed="rId15" cstate="email">
            <a:alphaModFix amt="54000"/>
            <a:extLst>
              <a:ext uri="{28A0092B-C50C-407E-A947-70E740481C1C}">
                <a14:useLocalDpi xmlns:a14="http://schemas.microsoft.com/office/drawing/2010/main"/>
              </a:ext>
            </a:extLst>
          </a:blip>
          <a:srcRect/>
          <a:stretch/>
        </p:blipFill>
        <p:spPr>
          <a:xfrm>
            <a:off x="-1" y="6403310"/>
            <a:ext cx="9646807" cy="238768"/>
          </a:xfrm>
          <a:prstGeom prst="rect">
            <a:avLst/>
          </a:prstGeom>
          <a:effectLst/>
        </p:spPr>
      </p:pic>
      <p:pic>
        <p:nvPicPr>
          <p:cNvPr id="15" name="Picture 14" descr="A picture containing text&#10;&#10;Description automatically generated">
            <a:extLst>
              <a:ext uri="{FF2B5EF4-FFF2-40B4-BE49-F238E27FC236}">
                <a16:creationId xmlns:a16="http://schemas.microsoft.com/office/drawing/2014/main" id="{A94256BB-F81F-4EA6-8230-3EEB7675F3AD}"/>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9696988" y="6373754"/>
            <a:ext cx="2354858" cy="316020"/>
          </a:xfrm>
          <a:prstGeom prst="rect">
            <a:avLst/>
          </a:prstGeom>
        </p:spPr>
      </p:pic>
    </p:spTree>
    <p:extLst>
      <p:ext uri="{BB962C8B-B14F-4D97-AF65-F5344CB8AC3E}">
        <p14:creationId xmlns:p14="http://schemas.microsoft.com/office/powerpoint/2010/main" val="1845718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biYFBB6O3rI?feature=oembed" TargetMode="External"/><Relationship Id="rId5" Type="http://schemas.openxmlformats.org/officeDocument/2006/relationships/image" Target="../media/image12.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bcsp.org/GSP"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hyperlink" Target="http://www.bcsp.org/GSP"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013384-1E60-4107-B1F6-64581C6E518B}"/>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2">
            <a:extLst>
              <a:ext uri="{FF2B5EF4-FFF2-40B4-BE49-F238E27FC236}">
                <a16:creationId xmlns:a16="http://schemas.microsoft.com/office/drawing/2014/main" id="{21596A0A-A8B6-436E-95DF-B7A7E4C33570}"/>
              </a:ext>
            </a:extLst>
          </p:cNvPr>
          <p:cNvSpPr>
            <a:spLocks noGrp="1"/>
          </p:cNvSpPr>
          <p:nvPr>
            <p:ph type="body" sz="quarter" idx="10"/>
          </p:nvPr>
        </p:nvSpPr>
        <p:spPr>
          <a:xfrm>
            <a:off x="495300" y="1324583"/>
            <a:ext cx="11148060" cy="2963518"/>
          </a:xfrm>
        </p:spPr>
        <p:txBody>
          <a:bodyPr>
            <a:normAutofit/>
          </a:bodyPr>
          <a:lstStyle/>
          <a:p>
            <a:pPr>
              <a:lnSpc>
                <a:spcPct val="110000"/>
              </a:lnSpc>
            </a:pPr>
            <a:r>
              <a:rPr lang="en-US" dirty="0"/>
              <a:t>Career Paths </a:t>
            </a:r>
            <a:br>
              <a:rPr lang="en-US" dirty="0"/>
            </a:br>
            <a:r>
              <a:rPr lang="en-US" dirty="0"/>
              <a:t>in Safety</a:t>
            </a:r>
          </a:p>
        </p:txBody>
      </p:sp>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outdoor&#10;&#10;Description automatically generated">
            <a:extLst>
              <a:ext uri="{FF2B5EF4-FFF2-40B4-BE49-F238E27FC236}">
                <a16:creationId xmlns:a16="http://schemas.microsoft.com/office/drawing/2014/main" id="{886210B5-46DB-3747-AA45-75564A3740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316134"/>
          </a:xfrm>
          <a:prstGeom prst="rect">
            <a:avLst/>
          </a:prstGeom>
        </p:spPr>
      </p:pic>
    </p:spTree>
    <p:extLst>
      <p:ext uri="{BB962C8B-B14F-4D97-AF65-F5344CB8AC3E}">
        <p14:creationId xmlns:p14="http://schemas.microsoft.com/office/powerpoint/2010/main" val="360144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3EDBE18-0E25-4A47-8C3E-F660A0F152AF}"/>
              </a:ext>
            </a:extLst>
          </p:cNvPr>
          <p:cNvSpPr/>
          <p:nvPr/>
        </p:nvSpPr>
        <p:spPr>
          <a:xfrm>
            <a:off x="511934" y="706586"/>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CF99A6C1-B43B-8B46-8759-6F5DBF6E3439}"/>
              </a:ext>
            </a:extLst>
          </p:cNvPr>
          <p:cNvSpPr txBox="1">
            <a:spLocks/>
          </p:cNvSpPr>
          <p:nvPr/>
        </p:nvSpPr>
        <p:spPr>
          <a:xfrm>
            <a:off x="639766" y="841248"/>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Choose Safety!</a:t>
            </a:r>
          </a:p>
        </p:txBody>
      </p:sp>
      <p:pic>
        <p:nvPicPr>
          <p:cNvPr id="8" name="Picture 7">
            <a:extLst>
              <a:ext uri="{FF2B5EF4-FFF2-40B4-BE49-F238E27FC236}">
                <a16:creationId xmlns:a16="http://schemas.microsoft.com/office/drawing/2014/main" id="{0467DEDF-1FDE-4549-BA25-F8592DC5C5E1}"/>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33026"/>
          <a:stretch/>
        </p:blipFill>
        <p:spPr>
          <a:xfrm>
            <a:off x="5356401" y="568222"/>
            <a:ext cx="6835600" cy="809897"/>
          </a:xfrm>
          <a:prstGeom prst="rect">
            <a:avLst/>
          </a:prstGeom>
          <a:effectLst/>
        </p:spPr>
      </p:pic>
      <p:pic>
        <p:nvPicPr>
          <p:cNvPr id="9" name="Picture 8">
            <a:extLst>
              <a:ext uri="{FF2B5EF4-FFF2-40B4-BE49-F238E27FC236}">
                <a16:creationId xmlns:a16="http://schemas.microsoft.com/office/drawing/2014/main" id="{2DC33704-5EAB-E446-8CB2-AFAEB9617E07}"/>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7684"/>
          <a:stretch/>
        </p:blipFill>
        <p:spPr>
          <a:xfrm>
            <a:off x="253232" y="4673384"/>
            <a:ext cx="9422110" cy="809897"/>
          </a:xfrm>
          <a:prstGeom prst="rect">
            <a:avLst/>
          </a:prstGeom>
          <a:effectLst/>
        </p:spPr>
      </p:pic>
      <p:pic>
        <p:nvPicPr>
          <p:cNvPr id="10" name="Picture 9">
            <a:extLst>
              <a:ext uri="{FF2B5EF4-FFF2-40B4-BE49-F238E27FC236}">
                <a16:creationId xmlns:a16="http://schemas.microsoft.com/office/drawing/2014/main" id="{FE6B891B-3E94-CE48-A628-9D721B1BA582}"/>
              </a:ext>
            </a:extLst>
          </p:cNvPr>
          <p:cNvPicPr>
            <a:picLocks noChangeAspect="1"/>
          </p:cNvPicPr>
          <p:nvPr/>
        </p:nvPicPr>
        <p:blipFill rotWithShape="1">
          <a:blip r:embed="rId4" cstate="email">
            <a:alphaModFix amt="20000"/>
            <a:extLst>
              <a:ext uri="{28A0092B-C50C-407E-A947-70E740481C1C}">
                <a14:useLocalDpi xmlns:a14="http://schemas.microsoft.com/office/drawing/2010/main"/>
              </a:ext>
            </a:extLst>
          </a:blip>
          <a:srcRect r="25342"/>
          <a:stretch/>
        </p:blipFill>
        <p:spPr>
          <a:xfrm>
            <a:off x="4572173" y="4673383"/>
            <a:ext cx="7619827" cy="809897"/>
          </a:xfrm>
          <a:prstGeom prst="rect">
            <a:avLst/>
          </a:prstGeom>
          <a:effectLst/>
        </p:spPr>
      </p:pic>
      <p:pic>
        <p:nvPicPr>
          <p:cNvPr id="11" name="Online Media 2" title="Choose Safety">
            <a:hlinkClick r:id="" action="ppaction://media"/>
            <a:extLst>
              <a:ext uri="{FF2B5EF4-FFF2-40B4-BE49-F238E27FC236}">
                <a16:creationId xmlns:a16="http://schemas.microsoft.com/office/drawing/2014/main" id="{4EE9A395-1EA7-184B-94B5-0C31772B1C50}"/>
              </a:ext>
            </a:extLst>
          </p:cNvPr>
          <p:cNvPicPr>
            <a:picLocks noRot="1" noChangeAspect="1"/>
          </p:cNvPicPr>
          <p:nvPr>
            <a:videoFile r:link="rId1"/>
          </p:nvPr>
        </p:nvPicPr>
        <p:blipFill>
          <a:blip r:embed="rId5"/>
          <a:stretch>
            <a:fillRect/>
          </a:stretch>
        </p:blipFill>
        <p:spPr>
          <a:xfrm>
            <a:off x="2463113" y="1879354"/>
            <a:ext cx="7265774" cy="4105162"/>
          </a:xfrm>
          <a:prstGeom prst="rect">
            <a:avLst/>
          </a:prstGeom>
        </p:spPr>
      </p:pic>
    </p:spTree>
    <p:extLst>
      <p:ext uri="{BB962C8B-B14F-4D97-AF65-F5344CB8AC3E}">
        <p14:creationId xmlns:p14="http://schemas.microsoft.com/office/powerpoint/2010/main" val="114864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AA3478-4B3E-204D-A00E-9C82239C9E42}"/>
              </a:ext>
            </a:extLst>
          </p:cNvPr>
          <p:cNvSpPr/>
          <p:nvPr/>
        </p:nvSpPr>
        <p:spPr>
          <a:xfrm>
            <a:off x="-28230" y="2131418"/>
            <a:ext cx="12220230" cy="11545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0B6DE1EF-5EBC-7949-9779-E3CAEC3E5279}"/>
              </a:ext>
            </a:extLst>
          </p:cNvPr>
          <p:cNvSpPr txBox="1">
            <a:spLocks/>
          </p:cNvSpPr>
          <p:nvPr/>
        </p:nvSpPr>
        <p:spPr>
          <a:xfrm>
            <a:off x="639763" y="2292483"/>
            <a:ext cx="11004550" cy="993534"/>
          </a:xfrm>
          <a:prstGeom prst="rect">
            <a:avLst/>
          </a:prstGeom>
        </p:spPr>
        <p:txBody>
          <a:bodyPr>
            <a:normAutofit/>
          </a:bodyPr>
          <a:lstStyle>
            <a:lvl1pPr marL="292608" indent="-292608"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576072"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solidFill>
              </a:rPr>
              <a:t>CERTIFY</a:t>
            </a:r>
            <a:r>
              <a:rPr lang="en-US" dirty="0">
                <a:solidFill>
                  <a:schemeClr val="tx1"/>
                </a:solidFill>
              </a:rPr>
              <a:t> – to attest authoritatively as meeting a standard. </a:t>
            </a:r>
          </a:p>
          <a:p>
            <a:pPr marL="0" indent="0" algn="r">
              <a:buNone/>
            </a:pPr>
            <a:r>
              <a:rPr lang="en-US" sz="2000" i="1" dirty="0">
                <a:solidFill>
                  <a:schemeClr val="tx1"/>
                </a:solidFill>
              </a:rPr>
              <a:t>Webster’s Ninth Collegiate Dictionary</a:t>
            </a:r>
            <a:endParaRPr lang="en-US" i="1" dirty="0">
              <a:solidFill>
                <a:schemeClr val="tx1"/>
              </a:solidFill>
            </a:endParaRPr>
          </a:p>
        </p:txBody>
      </p:sp>
      <p:sp>
        <p:nvSpPr>
          <p:cNvPr id="8" name="Oval 7">
            <a:extLst>
              <a:ext uri="{FF2B5EF4-FFF2-40B4-BE49-F238E27FC236}">
                <a16:creationId xmlns:a16="http://schemas.microsoft.com/office/drawing/2014/main" id="{5893BD2D-3B0C-3D4D-A830-6EDA401E01ED}"/>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1">
            <a:extLst>
              <a:ext uri="{FF2B5EF4-FFF2-40B4-BE49-F238E27FC236}">
                <a16:creationId xmlns:a16="http://schemas.microsoft.com/office/drawing/2014/main" id="{9F376CD3-4B6F-3440-A375-9881B56991E2}"/>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What is Certification?</a:t>
            </a:r>
          </a:p>
        </p:txBody>
      </p:sp>
      <p:sp>
        <p:nvSpPr>
          <p:cNvPr id="10" name="Text Placeholder 2">
            <a:extLst>
              <a:ext uri="{FF2B5EF4-FFF2-40B4-BE49-F238E27FC236}">
                <a16:creationId xmlns:a16="http://schemas.microsoft.com/office/drawing/2014/main" id="{5C1AD65A-63FF-B24F-AB77-7249A4C4F480}"/>
              </a:ext>
            </a:extLst>
          </p:cNvPr>
          <p:cNvSpPr txBox="1">
            <a:spLocks/>
          </p:cNvSpPr>
          <p:nvPr/>
        </p:nvSpPr>
        <p:spPr>
          <a:xfrm>
            <a:off x="639763" y="3564712"/>
            <a:ext cx="5761722" cy="34636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solidFill>
                  <a:schemeClr val="bg1"/>
                </a:solidFill>
                <a:latin typeface="Arial" panose="020B0604020202020204" pitchFamily="34" charset="0"/>
                <a:cs typeface="Arial" panose="020B0604020202020204" pitchFamily="34" charset="0"/>
              </a:rPr>
              <a:t>Professional credential</a:t>
            </a:r>
          </a:p>
          <a:p>
            <a:pPr marL="342900" indent="-342900"/>
            <a:r>
              <a:rPr lang="en-US" sz="2400" dirty="0">
                <a:solidFill>
                  <a:schemeClr val="bg1"/>
                </a:solidFill>
                <a:latin typeface="Arial" panose="020B0604020202020204" pitchFamily="34" charset="0"/>
                <a:cs typeface="Arial" panose="020B0604020202020204" pitchFamily="34" charset="0"/>
              </a:rPr>
              <a:t>Competency assessment</a:t>
            </a:r>
          </a:p>
          <a:p>
            <a:pPr marL="342900" indent="-342900"/>
            <a:r>
              <a:rPr lang="en-US" sz="2400" dirty="0">
                <a:solidFill>
                  <a:schemeClr val="bg1"/>
                </a:solidFill>
                <a:latin typeface="Arial" panose="020B0604020202020204" pitchFamily="34" charset="0"/>
                <a:cs typeface="Arial" panose="020B0604020202020204" pitchFamily="34" charset="0"/>
              </a:rPr>
              <a:t>Third-party validation of the four ‘E’s</a:t>
            </a:r>
          </a:p>
          <a:p>
            <a:pPr marL="342900" indent="-342900"/>
            <a:r>
              <a:rPr lang="en-US" sz="2400" dirty="0">
                <a:solidFill>
                  <a:schemeClr val="bg1"/>
                </a:solidFill>
                <a:latin typeface="Arial" panose="020B0604020202020204" pitchFamily="34" charset="0"/>
                <a:cs typeface="Arial" panose="020B0604020202020204" pitchFamily="34" charset="0"/>
              </a:rPr>
              <a:t>Voluntary</a:t>
            </a:r>
            <a:r>
              <a:rPr lang="en-US" sz="2400" b="1"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process</a:t>
            </a:r>
          </a:p>
          <a:p>
            <a:endParaRPr lang="en-US" sz="2400" dirty="0">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F58FEB4D-6BB6-6F4A-ADDB-ABC794C9B247}"/>
              </a:ext>
            </a:extLst>
          </p:cNvPr>
          <p:cNvSpPr txBox="1">
            <a:spLocks/>
          </p:cNvSpPr>
          <p:nvPr/>
        </p:nvSpPr>
        <p:spPr>
          <a:xfrm>
            <a:off x="6623124" y="3564712"/>
            <a:ext cx="5280977" cy="3463636"/>
          </a:xfrm>
          <a:prstGeom prst="rect">
            <a:avLst/>
          </a:prstGeom>
        </p:spPr>
        <p:txBody>
          <a:bodyPr>
            <a:normAutofit/>
          </a:bodyPr>
          <a:lstStyle>
            <a:lvl1pPr marL="292608" indent="-292608"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576072"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400" dirty="0"/>
              <a:t>Evaluates individuals against </a:t>
            </a:r>
            <a:br>
              <a:rPr lang="en-US" sz="2400" dirty="0"/>
            </a:br>
            <a:r>
              <a:rPr lang="en-US" sz="2400" dirty="0"/>
              <a:t>a standard</a:t>
            </a:r>
          </a:p>
          <a:p>
            <a:pPr marL="342900" indent="-342900"/>
            <a:r>
              <a:rPr lang="en-US" sz="2400" dirty="0"/>
              <a:t>Requires continuing education and professional development (recertification)</a:t>
            </a:r>
          </a:p>
          <a:p>
            <a:endParaRPr lang="en-US" dirty="0"/>
          </a:p>
        </p:txBody>
      </p:sp>
    </p:spTree>
    <p:extLst>
      <p:ext uri="{BB962C8B-B14F-4D97-AF65-F5344CB8AC3E}">
        <p14:creationId xmlns:p14="http://schemas.microsoft.com/office/powerpoint/2010/main" val="184169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t Allowed&quot; Symbol 2">
            <a:extLst>
              <a:ext uri="{FF2B5EF4-FFF2-40B4-BE49-F238E27FC236}">
                <a16:creationId xmlns:a16="http://schemas.microsoft.com/office/drawing/2014/main" id="{0D56C0D0-4E26-7A43-9599-A786B334EDFA}"/>
              </a:ext>
            </a:extLst>
          </p:cNvPr>
          <p:cNvSpPr/>
          <p:nvPr/>
        </p:nvSpPr>
        <p:spPr>
          <a:xfrm>
            <a:off x="3122314" y="395183"/>
            <a:ext cx="5947372" cy="5837876"/>
          </a:xfrm>
          <a:prstGeom prst="noSmoking">
            <a:avLst>
              <a:gd name="adj" fmla="val 12252"/>
            </a:avLst>
          </a:prstGeom>
          <a:solidFill>
            <a:srgbClr val="AC0000"/>
          </a:solidFill>
          <a:ln>
            <a:solidFill>
              <a:srgbClr val="A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FE15F3DA-89BB-7549-86AA-BF3DE5B868E2}"/>
              </a:ext>
            </a:extLst>
          </p:cNvPr>
          <p:cNvSpPr/>
          <p:nvPr/>
        </p:nvSpPr>
        <p:spPr>
          <a:xfrm>
            <a:off x="511934" y="706586"/>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E54C2748-CC7B-9943-A44E-83180AE90234}"/>
              </a:ext>
            </a:extLst>
          </p:cNvPr>
          <p:cNvSpPr txBox="1">
            <a:spLocks/>
          </p:cNvSpPr>
          <p:nvPr/>
        </p:nvSpPr>
        <p:spPr>
          <a:xfrm>
            <a:off x="639766" y="867374"/>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What is Certification?</a:t>
            </a:r>
          </a:p>
        </p:txBody>
      </p:sp>
      <p:sp>
        <p:nvSpPr>
          <p:cNvPr id="5" name="Rectangle 4">
            <a:extLst>
              <a:ext uri="{FF2B5EF4-FFF2-40B4-BE49-F238E27FC236}">
                <a16:creationId xmlns:a16="http://schemas.microsoft.com/office/drawing/2014/main" id="{2C94ABF8-EF69-9443-A73C-CC39D58A3CF5}"/>
              </a:ext>
            </a:extLst>
          </p:cNvPr>
          <p:cNvSpPr/>
          <p:nvPr/>
        </p:nvSpPr>
        <p:spPr>
          <a:xfrm>
            <a:off x="4397791" y="2208232"/>
            <a:ext cx="3281082" cy="6022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2BC3A0E6-A5D4-A643-A273-DADA7010AECF}"/>
              </a:ext>
            </a:extLst>
          </p:cNvPr>
          <p:cNvSpPr txBox="1">
            <a:spLocks/>
          </p:cNvSpPr>
          <p:nvPr/>
        </p:nvSpPr>
        <p:spPr>
          <a:xfrm>
            <a:off x="0" y="2249177"/>
            <a:ext cx="12119674" cy="4151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4000" b="1" dirty="0">
                <a:solidFill>
                  <a:srgbClr val="FFC000"/>
                </a:solidFill>
                <a:latin typeface="Arial Black" panose="020B0604020202020204" pitchFamily="34" charset="0"/>
                <a:cs typeface="Arial Black" panose="020B0604020202020204" pitchFamily="34" charset="0"/>
              </a:rPr>
              <a:t>IT IS NOT:</a:t>
            </a:r>
          </a:p>
          <a:p>
            <a:pPr algn="ctr">
              <a:spcAft>
                <a:spcPts val="1200"/>
              </a:spcAft>
            </a:pPr>
            <a:r>
              <a:rPr lang="en-US" b="1" dirty="0">
                <a:solidFill>
                  <a:schemeClr val="bg1"/>
                </a:solidFill>
                <a:latin typeface="Arial" panose="020B0604020202020204" pitchFamily="34" charset="0"/>
                <a:cs typeface="Arial" panose="020B0604020202020204" pitchFamily="34" charset="0"/>
              </a:rPr>
              <a:t> License to practice</a:t>
            </a:r>
          </a:p>
          <a:p>
            <a:pPr algn="ctr">
              <a:spcAft>
                <a:spcPts val="1200"/>
              </a:spcAft>
            </a:pPr>
            <a:r>
              <a:rPr lang="en-US" b="1" dirty="0">
                <a:solidFill>
                  <a:schemeClr val="bg1"/>
                </a:solidFill>
                <a:latin typeface="Arial" panose="020B0604020202020204" pitchFamily="34" charset="0"/>
                <a:cs typeface="Arial" panose="020B0604020202020204" pitchFamily="34" charset="0"/>
              </a:rPr>
              <a:t> Permanent</a:t>
            </a:r>
          </a:p>
          <a:p>
            <a:pPr algn="ctr">
              <a:spcAft>
                <a:spcPts val="1200"/>
              </a:spcAft>
            </a:pPr>
            <a:r>
              <a:rPr lang="en-US" b="1" dirty="0">
                <a:solidFill>
                  <a:schemeClr val="bg1"/>
                </a:solidFill>
                <a:latin typeface="Arial" panose="020B0604020202020204" pitchFamily="34" charset="0"/>
                <a:cs typeface="Arial" panose="020B0604020202020204" pitchFamily="34" charset="0"/>
              </a:rPr>
              <a:t> Membership</a:t>
            </a:r>
          </a:p>
          <a:p>
            <a:pPr algn="ctr">
              <a:spcAft>
                <a:spcPts val="1200"/>
              </a:spcAft>
            </a:pPr>
            <a:r>
              <a:rPr lang="en-US" b="1" dirty="0">
                <a:solidFill>
                  <a:schemeClr val="bg1"/>
                </a:solidFill>
                <a:latin typeface="Arial" panose="020B0604020202020204" pitchFamily="34" charset="0"/>
                <a:cs typeface="Arial" panose="020B0604020202020204" pitchFamily="34" charset="0"/>
              </a:rPr>
              <a:t> Certificate of completion</a:t>
            </a:r>
          </a:p>
          <a:p>
            <a:pPr marL="0" indent="0" algn="ctr">
              <a:buFont typeface="Arial" panose="020B0604020202020204" pitchFamily="34" charset="0"/>
              <a:buNone/>
            </a:pPr>
            <a:endParaRPr lang="en-US" dirty="0">
              <a:solidFill>
                <a:schemeClr val="bg1"/>
              </a:solidFill>
            </a:endParaRPr>
          </a:p>
        </p:txBody>
      </p:sp>
    </p:spTree>
    <p:extLst>
      <p:ext uri="{BB962C8B-B14F-4D97-AF65-F5344CB8AC3E}">
        <p14:creationId xmlns:p14="http://schemas.microsoft.com/office/powerpoint/2010/main" val="119349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A59FCAA-6EDB-464A-A515-98FECA52AA5F}"/>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8E007D5F-93E8-2C44-9609-A4ADD5F1A5FA}"/>
              </a:ext>
            </a:extLst>
          </p:cNvPr>
          <p:cNvSpPr txBox="1">
            <a:spLocks/>
          </p:cNvSpPr>
          <p:nvPr/>
        </p:nvSpPr>
        <p:spPr>
          <a:xfrm>
            <a:off x="639766" y="940526"/>
            <a:ext cx="10107951"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Would you </a:t>
            </a:r>
            <a:br>
              <a:rPr lang="en-US" dirty="0"/>
            </a:br>
            <a:r>
              <a:rPr lang="en-US" dirty="0"/>
              <a:t>personally hire:</a:t>
            </a:r>
          </a:p>
        </p:txBody>
      </p:sp>
      <p:sp>
        <p:nvSpPr>
          <p:cNvPr id="4" name="Content Placeholder 4">
            <a:extLst>
              <a:ext uri="{FF2B5EF4-FFF2-40B4-BE49-F238E27FC236}">
                <a16:creationId xmlns:a16="http://schemas.microsoft.com/office/drawing/2014/main" id="{0F1EAAC0-7371-F54A-94D1-8401C5AA2798}"/>
              </a:ext>
            </a:extLst>
          </p:cNvPr>
          <p:cNvSpPr txBox="1">
            <a:spLocks/>
          </p:cNvSpPr>
          <p:nvPr/>
        </p:nvSpPr>
        <p:spPr>
          <a:xfrm>
            <a:off x="670084" y="2874771"/>
            <a:ext cx="536089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200" b="1" dirty="0">
                <a:latin typeface="Arial" panose="020B0604020202020204" pitchFamily="34" charset="0"/>
                <a:cs typeface="Arial" panose="020B0604020202020204" pitchFamily="34" charset="0"/>
              </a:rPr>
              <a:t>An accountant without CPA certification?</a:t>
            </a:r>
          </a:p>
          <a:p>
            <a:pPr marL="285750" indent="-285750"/>
            <a:r>
              <a:rPr lang="en-US" sz="2200" b="1" dirty="0">
                <a:latin typeface="Arial" panose="020B0604020202020204" pitchFamily="34" charset="0"/>
                <a:cs typeface="Arial" panose="020B0604020202020204" pitchFamily="34" charset="0"/>
              </a:rPr>
              <a:t>An engineer without a P.E. license?</a:t>
            </a:r>
          </a:p>
          <a:p>
            <a:pPr marL="285750" indent="-285750"/>
            <a:r>
              <a:rPr lang="en-US" sz="2200" b="1" dirty="0">
                <a:latin typeface="Arial" panose="020B0604020202020204" pitchFamily="34" charset="0"/>
                <a:cs typeface="Arial" panose="020B0604020202020204" pitchFamily="34" charset="0"/>
              </a:rPr>
              <a:t>A doctor, nurse, lawyer, or teacher without board certification?</a:t>
            </a:r>
          </a:p>
          <a:p>
            <a:pPr marL="285750" indent="-285750"/>
            <a:r>
              <a:rPr lang="en-US" sz="2200" b="1" dirty="0">
                <a:latin typeface="Arial" panose="020B0604020202020204" pitchFamily="34" charset="0"/>
                <a:cs typeface="Arial" panose="020B0604020202020204" pitchFamily="34" charset="0"/>
              </a:rPr>
              <a:t>A safety practitioner to protect </a:t>
            </a:r>
            <a:br>
              <a:rPr lang="en-US" sz="2200" b="1" dirty="0">
                <a:latin typeface="Arial" panose="020B0604020202020204" pitchFamily="34" charset="0"/>
                <a:cs typeface="Arial" panose="020B0604020202020204" pitchFamily="34" charset="0"/>
              </a:rPr>
            </a:br>
            <a:r>
              <a:rPr lang="en-US" sz="2200" b="1" dirty="0">
                <a:latin typeface="Arial" panose="020B0604020202020204" pitchFamily="34" charset="0"/>
                <a:cs typeface="Arial" panose="020B0604020202020204" pitchFamily="34" charset="0"/>
              </a:rPr>
              <a:t>your workforce without accredited board certification?</a:t>
            </a:r>
          </a:p>
          <a:p>
            <a:pPr marL="0" indent="0">
              <a:buFont typeface="Arial" panose="020B0604020202020204" pitchFamily="34" charset="0"/>
              <a:buNone/>
            </a:pPr>
            <a:endParaRPr lang="en-US" sz="2000" dirty="0">
              <a:cs typeface="Arial" panose="020B0604020202020204" pitchFamily="34" charset="0"/>
            </a:endParaRPr>
          </a:p>
        </p:txBody>
      </p:sp>
      <p:sp>
        <p:nvSpPr>
          <p:cNvPr id="7" name="Oval 6">
            <a:extLst>
              <a:ext uri="{FF2B5EF4-FFF2-40B4-BE49-F238E27FC236}">
                <a16:creationId xmlns:a16="http://schemas.microsoft.com/office/drawing/2014/main" id="{C5D0E38E-CE78-FE47-B26D-E5055A4AD472}"/>
              </a:ext>
            </a:extLst>
          </p:cNvPr>
          <p:cNvSpPr>
            <a:spLocks noChangeAspect="1"/>
          </p:cNvSpPr>
          <p:nvPr/>
        </p:nvSpPr>
        <p:spPr>
          <a:xfrm>
            <a:off x="6602472" y="402651"/>
            <a:ext cx="5589528" cy="5717958"/>
          </a:xfrm>
          <a:prstGeom prst="ellipse">
            <a:avLst/>
          </a:prstGeom>
          <a:blipFill>
            <a:blip r:embed="rId3"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796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dollar bill&#10;&#10;Description automatically generated with low confidence">
            <a:extLst>
              <a:ext uri="{FF2B5EF4-FFF2-40B4-BE49-F238E27FC236}">
                <a16:creationId xmlns:a16="http://schemas.microsoft.com/office/drawing/2014/main" id="{03FEF2CD-A6B2-1B4D-9E71-35076D4CB3BE}"/>
              </a:ext>
            </a:extLst>
          </p:cNvPr>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a:stretch/>
        </p:blipFill>
        <p:spPr>
          <a:xfrm>
            <a:off x="0" y="479563"/>
            <a:ext cx="3024046" cy="6858000"/>
          </a:xfrm>
          <a:prstGeom prst="rect">
            <a:avLst/>
          </a:prstGeom>
        </p:spPr>
      </p:pic>
      <p:sp>
        <p:nvSpPr>
          <p:cNvPr id="3" name="Oval 2">
            <a:extLst>
              <a:ext uri="{FF2B5EF4-FFF2-40B4-BE49-F238E27FC236}">
                <a16:creationId xmlns:a16="http://schemas.microsoft.com/office/drawing/2014/main" id="{CF32B56A-B394-754E-AA0F-7070D94BD061}"/>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everal&#10;&#10;Description automatically generated">
            <a:extLst>
              <a:ext uri="{FF2B5EF4-FFF2-40B4-BE49-F238E27FC236}">
                <a16:creationId xmlns:a16="http://schemas.microsoft.com/office/drawing/2014/main" id="{3DE8AE42-A04F-0745-B8AD-922FC9467B5B}"/>
              </a:ext>
            </a:extLst>
          </p:cNvPr>
          <p:cNvPicPr>
            <a:picLocks noChangeAspect="1"/>
          </p:cNvPicPr>
          <p:nvPr/>
        </p:nvPicPr>
        <p:blipFill rotWithShape="1">
          <a:blip r:embed="rId4" cstate="email">
            <a:alphaModFix amt="31000"/>
            <a:extLst>
              <a:ext uri="{28A0092B-C50C-407E-A947-70E740481C1C}">
                <a14:useLocalDpi xmlns:a14="http://schemas.microsoft.com/office/drawing/2010/main"/>
              </a:ext>
            </a:extLst>
          </a:blip>
          <a:srcRect/>
          <a:stretch/>
        </p:blipFill>
        <p:spPr>
          <a:xfrm>
            <a:off x="8129208" y="0"/>
            <a:ext cx="4062792" cy="6261315"/>
          </a:xfrm>
          <a:prstGeom prst="rect">
            <a:avLst/>
          </a:prstGeom>
        </p:spPr>
      </p:pic>
      <p:sp>
        <p:nvSpPr>
          <p:cNvPr id="6" name="Text Placeholder 11">
            <a:extLst>
              <a:ext uri="{FF2B5EF4-FFF2-40B4-BE49-F238E27FC236}">
                <a16:creationId xmlns:a16="http://schemas.microsoft.com/office/drawing/2014/main" id="{A112B239-85C7-5B4A-971C-0A86A30ADF39}"/>
              </a:ext>
            </a:extLst>
          </p:cNvPr>
          <p:cNvSpPr txBox="1">
            <a:spLocks/>
          </p:cNvSpPr>
          <p:nvPr/>
        </p:nvSpPr>
        <p:spPr>
          <a:xfrm>
            <a:off x="639766" y="940526"/>
            <a:ext cx="10770356"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Salary Survey 2020</a:t>
            </a:r>
          </a:p>
        </p:txBody>
      </p:sp>
      <p:sp>
        <p:nvSpPr>
          <p:cNvPr id="7" name="Content Placeholder 3">
            <a:extLst>
              <a:ext uri="{FF2B5EF4-FFF2-40B4-BE49-F238E27FC236}">
                <a16:creationId xmlns:a16="http://schemas.microsoft.com/office/drawing/2014/main" id="{2C051072-241F-3D47-926F-5DEA9C686E81}"/>
              </a:ext>
            </a:extLst>
          </p:cNvPr>
          <p:cNvSpPr txBox="1">
            <a:spLocks/>
          </p:cNvSpPr>
          <p:nvPr/>
        </p:nvSpPr>
        <p:spPr>
          <a:xfrm>
            <a:off x="639766" y="2027099"/>
            <a:ext cx="1102210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latin typeface="Arial" panose="020B0604020202020204" pitchFamily="34" charset="0"/>
                <a:cs typeface="Arial" panose="020B0604020202020204" pitchFamily="34" charset="0"/>
              </a:rPr>
              <a:t>Joint effort led by BCSP and National Safety Council (NSC)</a:t>
            </a:r>
          </a:p>
          <a:p>
            <a:pPr marL="342900" indent="-342900"/>
            <a:r>
              <a:rPr lang="en-US" dirty="0">
                <a:latin typeface="Arial" panose="020B0604020202020204" pitchFamily="34" charset="0"/>
                <a:cs typeface="Arial" panose="020B0604020202020204" pitchFamily="34" charset="0"/>
              </a:rPr>
              <a:t>9,225 responses</a:t>
            </a:r>
          </a:p>
          <a:p>
            <a:pPr marL="342900" indent="-342900"/>
            <a:r>
              <a:rPr lang="en-US" dirty="0">
                <a:latin typeface="Arial" panose="020B0604020202020204" pitchFamily="34" charset="0"/>
                <a:cs typeface="Arial" panose="020B0604020202020204" pitchFamily="34" charset="0"/>
              </a:rPr>
              <a:t>Median annual base salary: </a:t>
            </a:r>
            <a:r>
              <a:rPr lang="en-US" dirty="0">
                <a:latin typeface="Arial Black" panose="020B0604020202020204" pitchFamily="34" charset="0"/>
                <a:cs typeface="Arial Black" panose="020B0604020202020204" pitchFamily="34" charset="0"/>
              </a:rPr>
              <a:t>$98,000</a:t>
            </a:r>
            <a:br>
              <a:rPr lang="en-US" dirty="0"/>
            </a:br>
            <a:endParaRPr lang="en-US" dirty="0"/>
          </a:p>
          <a:p>
            <a:pPr marL="0" indent="0">
              <a:buFont typeface="Arial" panose="020B0604020202020204" pitchFamily="34" charset="0"/>
              <a:buNone/>
            </a:pPr>
            <a:r>
              <a:rPr lang="en-US" dirty="0">
                <a:latin typeface="Arial Black" panose="020B0604020202020204" pitchFamily="34" charset="0"/>
                <a:cs typeface="Arial Black" panose="020B0604020202020204" pitchFamily="34" charset="0"/>
              </a:rPr>
              <a:t>Findings:</a:t>
            </a:r>
          </a:p>
          <a:p>
            <a:pPr marL="342900" indent="-342900"/>
            <a:r>
              <a:rPr lang="en-US" dirty="0">
                <a:latin typeface="Arial" panose="020B0604020202020204" pitchFamily="34" charset="0"/>
                <a:cs typeface="Arial" panose="020B0604020202020204" pitchFamily="34" charset="0"/>
              </a:rPr>
              <a:t>Certified SH&amp;E professionals typically earn </a:t>
            </a:r>
            <a:r>
              <a:rPr lang="en-US" dirty="0">
                <a:latin typeface="Arial Black" panose="020B0604020202020204" pitchFamily="34" charset="0"/>
                <a:cs typeface="Arial Black" panose="020B0604020202020204" pitchFamily="34" charset="0"/>
              </a:rPr>
              <a:t>$17,700 </a:t>
            </a:r>
            <a:r>
              <a:rPr lang="en-US" dirty="0">
                <a:latin typeface="Arial" panose="020B0604020202020204" pitchFamily="34" charset="0"/>
                <a:cs typeface="Arial" panose="020B0604020202020204" pitchFamily="34" charset="0"/>
              </a:rPr>
              <a:t>MORE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per year than those with no licenses or certifications</a:t>
            </a:r>
          </a:p>
          <a:p>
            <a:pPr marL="342900" indent="-342900"/>
            <a:r>
              <a:rPr lang="en-US" dirty="0">
                <a:latin typeface="Arial" panose="020B0604020202020204" pitchFamily="34" charset="0"/>
                <a:cs typeface="Arial" panose="020B0604020202020204" pitchFamily="34" charset="0"/>
              </a:rPr>
              <a:t>CSP is </a:t>
            </a:r>
            <a:r>
              <a:rPr lang="en-US" u="sng" dirty="0">
                <a:latin typeface="Arial" panose="020B0604020202020204" pitchFamily="34" charset="0"/>
                <a:cs typeface="Arial" panose="020B0604020202020204" pitchFamily="34" charset="0"/>
              </a:rPr>
              <a:t>higher</a:t>
            </a:r>
            <a:r>
              <a:rPr lang="en-US" dirty="0">
                <a:latin typeface="Arial" panose="020B0604020202020204" pitchFamily="34" charset="0"/>
                <a:cs typeface="Arial" panose="020B0604020202020204" pitchFamily="34" charset="0"/>
              </a:rPr>
              <a:t>: </a:t>
            </a:r>
            <a:r>
              <a:rPr lang="en-US" dirty="0">
                <a:latin typeface="Arial Black" panose="020B0604020202020204" pitchFamily="34" charset="0"/>
                <a:cs typeface="Arial Black" panose="020B0604020202020204" pitchFamily="34" charset="0"/>
              </a:rPr>
              <a:t>$27,700 </a:t>
            </a:r>
            <a:r>
              <a:rPr lang="en-US" dirty="0">
                <a:latin typeface="Arial" panose="020B0604020202020204" pitchFamily="34" charset="0"/>
                <a:cs typeface="Arial" panose="020B0604020202020204" pitchFamily="34" charset="0"/>
              </a:rPr>
              <a:t>more per year*</a:t>
            </a:r>
          </a:p>
        </p:txBody>
      </p:sp>
    </p:spTree>
    <p:extLst>
      <p:ext uri="{BB962C8B-B14F-4D97-AF65-F5344CB8AC3E}">
        <p14:creationId xmlns:p14="http://schemas.microsoft.com/office/powerpoint/2010/main" val="3574721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9921673-88BE-0A4E-8294-8D768C45B3D6}"/>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banana&#10;&#10;Description automatically generated">
            <a:extLst>
              <a:ext uri="{FF2B5EF4-FFF2-40B4-BE49-F238E27FC236}">
                <a16:creationId xmlns:a16="http://schemas.microsoft.com/office/drawing/2014/main" id="{F4A204A3-0F2A-2A41-A60D-DF38C7308A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79336" y="0"/>
            <a:ext cx="5912664" cy="6267439"/>
          </a:xfrm>
          <a:prstGeom prst="rect">
            <a:avLst/>
          </a:prstGeom>
          <a:effectLst/>
        </p:spPr>
      </p:pic>
      <p:sp>
        <p:nvSpPr>
          <p:cNvPr id="3" name="Text Placeholder 11">
            <a:extLst>
              <a:ext uri="{FF2B5EF4-FFF2-40B4-BE49-F238E27FC236}">
                <a16:creationId xmlns:a16="http://schemas.microsoft.com/office/drawing/2014/main" id="{DADDC51B-C419-F647-AB79-42E2BE5DFC64}"/>
              </a:ext>
            </a:extLst>
          </p:cNvPr>
          <p:cNvSpPr txBox="1">
            <a:spLocks/>
          </p:cNvSpPr>
          <p:nvPr/>
        </p:nvSpPr>
        <p:spPr>
          <a:xfrm>
            <a:off x="639766" y="940526"/>
            <a:ext cx="11552234" cy="2351314"/>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95000"/>
                  </a:schemeClr>
                </a:solidFill>
              </a:rPr>
              <a:t>How to Become a </a:t>
            </a:r>
            <a:br>
              <a:rPr lang="en-US" dirty="0">
                <a:solidFill>
                  <a:schemeClr val="bg1">
                    <a:lumMod val="95000"/>
                  </a:schemeClr>
                </a:solidFill>
              </a:rPr>
            </a:br>
            <a:r>
              <a:rPr lang="en-US" dirty="0">
                <a:solidFill>
                  <a:schemeClr val="bg1">
                    <a:lumMod val="95000"/>
                  </a:schemeClr>
                </a:solidFill>
              </a:rPr>
              <a:t>Safety Professional </a:t>
            </a:r>
          </a:p>
        </p:txBody>
      </p:sp>
      <p:sp>
        <p:nvSpPr>
          <p:cNvPr id="5" name="Content Placeholder 2">
            <a:extLst>
              <a:ext uri="{FF2B5EF4-FFF2-40B4-BE49-F238E27FC236}">
                <a16:creationId xmlns:a16="http://schemas.microsoft.com/office/drawing/2014/main" id="{36E5A749-10F0-FF4E-817F-83A6FD9D29DB}"/>
              </a:ext>
            </a:extLst>
          </p:cNvPr>
          <p:cNvSpPr txBox="1">
            <a:spLocks/>
          </p:cNvSpPr>
          <p:nvPr/>
        </p:nvSpPr>
        <p:spPr>
          <a:xfrm>
            <a:off x="838200" y="276630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b="1" dirty="0">
                <a:solidFill>
                  <a:schemeClr val="bg1"/>
                </a:solidFill>
                <a:latin typeface="Arial" panose="020B0604020202020204" pitchFamily="34" charset="0"/>
                <a:cs typeface="Arial" panose="020B0604020202020204" pitchFamily="34" charset="0"/>
              </a:rPr>
              <a:t>What your students can do now</a:t>
            </a:r>
          </a:p>
          <a:p>
            <a:pPr marL="457200" indent="-457200">
              <a:buFont typeface="+mj-lt"/>
              <a:buAutoNum type="arabicPeriod"/>
            </a:pPr>
            <a:r>
              <a:rPr lang="en-US" sz="2400" b="1" dirty="0">
                <a:solidFill>
                  <a:schemeClr val="bg1"/>
                </a:solidFill>
                <a:latin typeface="Arial" panose="020B0604020202020204" pitchFamily="34" charset="0"/>
                <a:cs typeface="Arial" panose="020B0604020202020204" pitchFamily="34" charset="0"/>
              </a:rPr>
              <a:t>Educational opportunities in safety</a:t>
            </a:r>
          </a:p>
          <a:p>
            <a:pPr marL="457200" indent="-457200">
              <a:buFont typeface="+mj-lt"/>
              <a:buAutoNum type="arabicPeriod"/>
            </a:pPr>
            <a:r>
              <a:rPr lang="en-US" sz="2400" b="1" dirty="0">
                <a:solidFill>
                  <a:schemeClr val="bg1"/>
                </a:solidFill>
                <a:latin typeface="Arial" panose="020B0604020202020204" pitchFamily="34" charset="0"/>
                <a:cs typeface="Arial" panose="020B0604020202020204" pitchFamily="34" charset="0"/>
              </a:rPr>
              <a:t>Work experience</a:t>
            </a:r>
          </a:p>
          <a:p>
            <a:pPr lvl="1"/>
            <a:r>
              <a:rPr lang="en-US" sz="2000" dirty="0">
                <a:solidFill>
                  <a:schemeClr val="bg1"/>
                </a:solidFill>
                <a:latin typeface="Arial" panose="020B0604020202020204" pitchFamily="34" charset="0"/>
                <a:cs typeface="Arial" panose="020B0604020202020204" pitchFamily="34" charset="0"/>
              </a:rPr>
              <a:t>Safety by assignment</a:t>
            </a:r>
          </a:p>
          <a:p>
            <a:pPr lvl="1"/>
            <a:r>
              <a:rPr lang="en-US" sz="2000" dirty="0">
                <a:solidFill>
                  <a:schemeClr val="bg1"/>
                </a:solidFill>
                <a:latin typeface="Arial" panose="020B0604020202020204" pitchFamily="34" charset="0"/>
                <a:cs typeface="Arial" panose="020B0604020202020204" pitchFamily="34" charset="0"/>
              </a:rPr>
              <a:t>Craft-to-Professional</a:t>
            </a:r>
          </a:p>
          <a:p>
            <a:pPr lvl="1"/>
            <a:r>
              <a:rPr lang="en-US" sz="2000" dirty="0">
                <a:solidFill>
                  <a:schemeClr val="bg1"/>
                </a:solidFill>
                <a:latin typeface="Arial" panose="020B0604020202020204" pitchFamily="34" charset="0"/>
                <a:cs typeface="Arial" panose="020B0604020202020204" pitchFamily="34" charset="0"/>
              </a:rPr>
              <a:t>Safety by experience</a:t>
            </a:r>
          </a:p>
          <a:p>
            <a:pPr lvl="1"/>
            <a:r>
              <a:rPr lang="en-US" sz="2000" dirty="0">
                <a:solidFill>
                  <a:schemeClr val="bg1"/>
                </a:solidFill>
                <a:latin typeface="Arial" panose="020B0604020202020204" pitchFamily="34" charset="0"/>
                <a:cs typeface="Arial" panose="020B0604020202020204" pitchFamily="34" charset="0"/>
              </a:rPr>
              <a:t>Safety internships/apprenticeships</a:t>
            </a:r>
          </a:p>
          <a:p>
            <a:pPr marL="457200" indent="-457200">
              <a:buFont typeface="+mj-lt"/>
              <a:buAutoNum type="arabicPeriod"/>
            </a:pPr>
            <a:r>
              <a:rPr lang="en-US" sz="2400" b="1" dirty="0">
                <a:solidFill>
                  <a:schemeClr val="bg1"/>
                </a:solidFill>
                <a:latin typeface="Arial" panose="020B0604020202020204" pitchFamily="34" charset="0"/>
                <a:cs typeface="Arial" panose="020B0604020202020204" pitchFamily="34" charset="0"/>
              </a:rPr>
              <a:t>Certification</a:t>
            </a:r>
          </a:p>
          <a:p>
            <a:pPr lvl="2"/>
            <a:endParaRPr lang="en-US" dirty="0"/>
          </a:p>
        </p:txBody>
      </p:sp>
    </p:spTree>
    <p:extLst>
      <p:ext uri="{BB962C8B-B14F-4D97-AF65-F5344CB8AC3E}">
        <p14:creationId xmlns:p14="http://schemas.microsoft.com/office/powerpoint/2010/main" val="407516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606413-91A5-9449-B074-9AE0AE4A91A9}"/>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4DFB2CC-7A62-0E4E-9D7C-D1441EBC1A3B}"/>
              </a:ext>
            </a:extLst>
          </p:cNvPr>
          <p:cNvSpPr txBox="1">
            <a:spLocks/>
          </p:cNvSpPr>
          <p:nvPr/>
        </p:nvSpPr>
        <p:spPr>
          <a:xfrm>
            <a:off x="639766" y="276630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Arial" panose="020B0604020202020204" pitchFamily="34" charset="0"/>
                <a:cs typeface="Arial" panose="020B0604020202020204" pitchFamily="34" charset="0"/>
              </a:rPr>
              <a:t>Post-High School Education</a:t>
            </a:r>
          </a:p>
          <a:p>
            <a:pPr marL="342900" indent="-342900"/>
            <a:r>
              <a:rPr lang="en-US" sz="2000" dirty="0">
                <a:solidFill>
                  <a:schemeClr val="bg1"/>
                </a:solidFill>
                <a:latin typeface="Arial" panose="020B0604020202020204" pitchFamily="34" charset="0"/>
                <a:cs typeface="Arial" panose="020B0604020202020204" pitchFamily="34" charset="0"/>
              </a:rPr>
              <a:t>Community and Technical College</a:t>
            </a:r>
          </a:p>
          <a:p>
            <a:pPr marL="342900" indent="-342900"/>
            <a:r>
              <a:rPr lang="en-US" sz="2000" dirty="0">
                <a:solidFill>
                  <a:schemeClr val="bg1"/>
                </a:solidFill>
                <a:latin typeface="Arial" panose="020B0604020202020204" pitchFamily="34" charset="0"/>
                <a:cs typeface="Arial" panose="020B0604020202020204" pitchFamily="34" charset="0"/>
              </a:rPr>
              <a:t>Four-year colleges and universities</a:t>
            </a:r>
          </a:p>
          <a:p>
            <a:pPr marL="342900" indent="-342900"/>
            <a:r>
              <a:rPr lang="en-US" sz="2000" dirty="0">
                <a:solidFill>
                  <a:schemeClr val="bg1"/>
                </a:solidFill>
                <a:latin typeface="Arial" panose="020B0604020202020204" pitchFamily="34" charset="0"/>
                <a:cs typeface="Arial" panose="020B0604020202020204" pitchFamily="34" charset="0"/>
              </a:rPr>
              <a:t>Graduate Study </a:t>
            </a:r>
          </a:p>
          <a:p>
            <a:pPr marL="342900" indent="-342900"/>
            <a:r>
              <a:rPr lang="en-US" sz="2000" dirty="0">
                <a:solidFill>
                  <a:schemeClr val="bg1"/>
                </a:solidFill>
                <a:latin typeface="Arial" panose="020B0604020202020204" pitchFamily="34" charset="0"/>
                <a:cs typeface="Arial" panose="020B0604020202020204" pitchFamily="34" charset="0"/>
              </a:rPr>
              <a:t>Graduate Safety Practitioner</a:t>
            </a:r>
            <a:r>
              <a:rPr lang="en-US" sz="2000" baseline="300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(GSP</a:t>
            </a:r>
            <a:r>
              <a:rPr lang="en-US" sz="2000" baseline="300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a:t>
            </a:r>
          </a:p>
          <a:p>
            <a:pPr marL="342900" indent="-342900"/>
            <a:r>
              <a:rPr lang="en-US" sz="2000" dirty="0">
                <a:solidFill>
                  <a:schemeClr val="bg1"/>
                </a:solidFill>
                <a:latin typeface="Arial" panose="020B0604020202020204" pitchFamily="34" charset="0"/>
                <a:cs typeface="Arial" panose="020B0604020202020204" pitchFamily="34" charset="0"/>
              </a:rPr>
              <a:t>Transitional Safety Practitioner</a:t>
            </a:r>
            <a:r>
              <a:rPr lang="en-US" sz="2000" baseline="300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 (TSP</a:t>
            </a:r>
            <a:r>
              <a:rPr lang="en-US" sz="2000" baseline="300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a:t>
            </a:r>
          </a:p>
        </p:txBody>
      </p:sp>
      <p:pic>
        <p:nvPicPr>
          <p:cNvPr id="8" name="Picture 7" descr="A person sitting at a desk&#10;&#10;Description automatically generated with medium confidence">
            <a:extLst>
              <a:ext uri="{FF2B5EF4-FFF2-40B4-BE49-F238E27FC236}">
                <a16:creationId xmlns:a16="http://schemas.microsoft.com/office/drawing/2014/main" id="{8115DAD4-332A-834F-BB6B-2EB26F7DD8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25036" y="143027"/>
            <a:ext cx="6857999" cy="6136749"/>
          </a:xfrm>
          <a:prstGeom prst="rect">
            <a:avLst/>
          </a:prstGeom>
          <a:effectLst>
            <a:softEdge rad="1270000"/>
          </a:effectLst>
        </p:spPr>
      </p:pic>
      <p:sp>
        <p:nvSpPr>
          <p:cNvPr id="3" name="Text Placeholder 11">
            <a:extLst>
              <a:ext uri="{FF2B5EF4-FFF2-40B4-BE49-F238E27FC236}">
                <a16:creationId xmlns:a16="http://schemas.microsoft.com/office/drawing/2014/main" id="{CA120B67-8C23-674C-9386-0216797F7AE3}"/>
              </a:ext>
            </a:extLst>
          </p:cNvPr>
          <p:cNvSpPr txBox="1">
            <a:spLocks/>
          </p:cNvSpPr>
          <p:nvPr/>
        </p:nvSpPr>
        <p:spPr>
          <a:xfrm>
            <a:off x="639766" y="940526"/>
            <a:ext cx="11552234" cy="2351314"/>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95000"/>
                  </a:schemeClr>
                </a:solidFill>
              </a:rPr>
              <a:t>How to Become a </a:t>
            </a:r>
            <a:br>
              <a:rPr lang="en-US" dirty="0">
                <a:solidFill>
                  <a:schemeClr val="bg1">
                    <a:lumMod val="95000"/>
                  </a:schemeClr>
                </a:solidFill>
              </a:rPr>
            </a:br>
            <a:r>
              <a:rPr lang="en-US" dirty="0">
                <a:solidFill>
                  <a:schemeClr val="bg1">
                    <a:lumMod val="95000"/>
                  </a:schemeClr>
                </a:solidFill>
              </a:rPr>
              <a:t>Safety Professional </a:t>
            </a:r>
          </a:p>
        </p:txBody>
      </p:sp>
    </p:spTree>
    <p:extLst>
      <p:ext uri="{BB962C8B-B14F-4D97-AF65-F5344CB8AC3E}">
        <p14:creationId xmlns:p14="http://schemas.microsoft.com/office/powerpoint/2010/main" val="123028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BA592-A0E2-48E1-A6CB-3EAA1BD557E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805880" y="492733"/>
            <a:ext cx="9386120" cy="812800"/>
          </a:xfrm>
          <a:prstGeom prst="rect">
            <a:avLst/>
          </a:prstGeom>
          <a:effectLst/>
        </p:spPr>
      </p:pic>
      <p:pic>
        <p:nvPicPr>
          <p:cNvPr id="4" name="Picture 3" descr="A picture containing person, hand, serving, air&#10;&#10;Description automatically generated">
            <a:extLst>
              <a:ext uri="{FF2B5EF4-FFF2-40B4-BE49-F238E27FC236}">
                <a16:creationId xmlns:a16="http://schemas.microsoft.com/office/drawing/2014/main" id="{B441CBB8-802D-47CD-94CA-AA726BD966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24810" y="-157571"/>
            <a:ext cx="7119995" cy="6438772"/>
          </a:xfrm>
          <a:prstGeom prst="rect">
            <a:avLst/>
          </a:prstGeom>
          <a:effectLst/>
        </p:spPr>
      </p:pic>
      <p:pic>
        <p:nvPicPr>
          <p:cNvPr id="5" name="Content Placeholder 18" descr="A person holding a banana&#10;&#10;Description automatically generated">
            <a:extLst>
              <a:ext uri="{FF2B5EF4-FFF2-40B4-BE49-F238E27FC236}">
                <a16:creationId xmlns:a16="http://schemas.microsoft.com/office/drawing/2014/main" id="{04791A31-1A04-497A-894E-1E7615EA11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1BA7D439-AE57-4FF3-AFB3-C28170E3E3CD}"/>
              </a:ext>
            </a:extLst>
          </p:cNvPr>
          <p:cNvSpPr/>
          <p:nvPr/>
        </p:nvSpPr>
        <p:spPr>
          <a:xfrm>
            <a:off x="502121" y="1842153"/>
            <a:ext cx="7239799" cy="4288353"/>
          </a:xfrm>
          <a:prstGeom prst="rect">
            <a:avLst/>
          </a:prstGeom>
        </p:spPr>
        <p:txBody>
          <a:bodyPr wrap="square">
            <a:spAutoFit/>
          </a:bodyPr>
          <a:lstStyle/>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Designation</a:t>
            </a:r>
          </a:p>
          <a:p>
            <a:pPr marL="292608" lvl="0" indent="-292608" defTabSz="457200">
              <a:spcBef>
                <a:spcPts val="0"/>
              </a:spcBef>
              <a:spcAft>
                <a:spcPts val="600"/>
              </a:spcAft>
              <a:buFont typeface="Arial" panose="020B0604020202020204" pitchFamily="34" charset="0"/>
              <a:buChar char="•"/>
              <a:defRPr/>
            </a:pPr>
            <a:r>
              <a:rPr lang="en-US" sz="2000" b="1" dirty="0">
                <a:solidFill>
                  <a:prstClr val="black"/>
                </a:solidFill>
                <a:latin typeface="Arial" panose="020B0604020202020204" pitchFamily="34" charset="0"/>
              </a:rPr>
              <a:t>Available to graduates of Qualified </a:t>
            </a:r>
            <a:br>
              <a:rPr lang="en-US" sz="2000" b="1" dirty="0">
                <a:solidFill>
                  <a:prstClr val="black"/>
                </a:solidFill>
                <a:latin typeface="Arial" panose="020B0604020202020204" pitchFamily="34" charset="0"/>
              </a:rPr>
            </a:br>
            <a:r>
              <a:rPr lang="en-US" sz="2000" b="1" dirty="0">
                <a:solidFill>
                  <a:prstClr val="black"/>
                </a:solidFill>
                <a:latin typeface="Arial" panose="020B0604020202020204" pitchFamily="34" charset="0"/>
              </a:rPr>
              <a:t>Academic Programs (QAPs)</a:t>
            </a:r>
          </a:p>
          <a:p>
            <a:pPr marL="292608" lvl="0" indent="-292608" defTabSz="457200">
              <a:spcBef>
                <a:spcPts val="0"/>
              </a:spcBef>
              <a:spcAft>
                <a:spcPts val="600"/>
              </a:spcAft>
              <a:buFont typeface="Arial" panose="020B0604020202020204" pitchFamily="34" charset="0"/>
              <a:buChar char="•"/>
              <a:defRPr/>
            </a:pPr>
            <a:r>
              <a:rPr kumimoji="0" lang="en-US" sz="2000" b="1" u="none" strike="noStrike" kern="1200" cap="none" spc="0" normalizeH="0" baseline="0" noProof="0" dirty="0">
                <a:ln>
                  <a:noFill/>
                </a:ln>
                <a:solidFill>
                  <a:prstClr val="black"/>
                </a:solidFill>
                <a:effectLst/>
                <a:uLnTx/>
                <a:uFillTx/>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You meet the CSP eligibility requirement of holding a BCSP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qualified credential, waiving the ASP and its exam</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being on a path toward the STS and STSC certifications</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A GSP digital wall certificate</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GSPs’ names and digital badges appear on the BCSP Credential </a:t>
            </a:r>
            <a:b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b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Holder Directory</a:t>
            </a:r>
          </a:p>
          <a:p>
            <a:pPr marL="576072" lvl="1" indent="-228600">
              <a:lnSpc>
                <a:spcPct val="90000"/>
              </a:lnSpc>
              <a:spcBef>
                <a:spcPts val="500"/>
              </a:spcBef>
              <a:buFont typeface="Wingdings" panose="05000000000000000000" pitchFamily="2" charset="2"/>
              <a:buChar char="ü"/>
              <a:defRPr/>
            </a:pPr>
            <a:r>
              <a:rPr kumimoji="0" lang="en-US" sz="1500" b="1" u="none" strike="noStrike" kern="1200" cap="none" spc="0" normalizeH="0" baseline="0" noProof="0" dirty="0">
                <a:ln>
                  <a:noFill/>
                </a:ln>
                <a:solidFill>
                  <a:schemeClr val="tx1">
                    <a:lumMod val="50000"/>
                    <a:lumOff val="50000"/>
                  </a:schemeClr>
                </a:solidFill>
                <a:effectLst/>
                <a:uLnTx/>
                <a:uFillTx/>
                <a:latin typeface="Arial" panose="020B0604020202020204" pitchFamily="34" charset="0"/>
              </a:rPr>
              <a:t>Use of the BCSP Career Center (JOBS.BCSP.ORG) to post a resume and view career opportunities</a:t>
            </a:r>
          </a:p>
        </p:txBody>
      </p:sp>
      <p:pic>
        <p:nvPicPr>
          <p:cNvPr id="8" name="Content Placeholder 2">
            <a:extLst>
              <a:ext uri="{FF2B5EF4-FFF2-40B4-BE49-F238E27FC236}">
                <a16:creationId xmlns:a16="http://schemas.microsoft.com/office/drawing/2014/main" id="{A3562E2B-B812-474A-91E1-585B88F2A3A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75868" y="448352"/>
            <a:ext cx="2691547" cy="1044261"/>
          </a:xfrm>
          <a:prstGeom prst="rect">
            <a:avLst/>
          </a:prstGeom>
        </p:spPr>
      </p:pic>
      <p:sp>
        <p:nvSpPr>
          <p:cNvPr id="6" name="Title 1">
            <a:extLst>
              <a:ext uri="{FF2B5EF4-FFF2-40B4-BE49-F238E27FC236}">
                <a16:creationId xmlns:a16="http://schemas.microsoft.com/office/drawing/2014/main" id="{8AE94F96-E414-4081-B77F-FF61366B53F5}"/>
              </a:ext>
            </a:extLst>
          </p:cNvPr>
          <p:cNvSpPr txBox="1">
            <a:spLocks/>
          </p:cNvSpPr>
          <p:nvPr/>
        </p:nvSpPr>
        <p:spPr>
          <a:xfrm>
            <a:off x="1289912" y="1363114"/>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92D050"/>
                </a:solidFill>
              </a:rPr>
              <a:t>Graduate Safety Practitioner</a:t>
            </a:r>
          </a:p>
        </p:txBody>
      </p:sp>
    </p:spTree>
    <p:extLst>
      <p:ext uri="{BB962C8B-B14F-4D97-AF65-F5344CB8AC3E}">
        <p14:creationId xmlns:p14="http://schemas.microsoft.com/office/powerpoint/2010/main" val="211688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3653F7-1D1C-431E-B066-2D7AD2BF7E86}"/>
              </a:ext>
            </a:extLst>
          </p:cNvPr>
          <p:cNvSpPr/>
          <p:nvPr/>
        </p:nvSpPr>
        <p:spPr>
          <a:xfrm>
            <a:off x="0" y="4685703"/>
            <a:ext cx="9315453" cy="1471369"/>
          </a:xfrm>
          <a:prstGeom prst="rect">
            <a:avLst/>
          </a:prstGeom>
          <a:gradFill>
            <a:gsLst>
              <a:gs pos="80000">
                <a:schemeClr val="accent1">
                  <a:lumMod val="0"/>
                  <a:lumOff val="100000"/>
                  <a:alpha val="2000"/>
                </a:schemeClr>
              </a:gs>
              <a:gs pos="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a photo&#10;&#10;Description automatically generated with medium confidence">
            <a:extLst>
              <a:ext uri="{FF2B5EF4-FFF2-40B4-BE49-F238E27FC236}">
                <a16:creationId xmlns:a16="http://schemas.microsoft.com/office/drawing/2014/main" id="{1C6313AD-13B7-314D-A5E3-9242432604D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b="-4546"/>
          <a:stretch/>
        </p:blipFill>
        <p:spPr>
          <a:xfrm>
            <a:off x="6213904" y="668866"/>
            <a:ext cx="6875563" cy="5858158"/>
          </a:xfrm>
          <a:prstGeom prst="rect">
            <a:avLst/>
          </a:prstGeom>
          <a:effectLst>
            <a:softEdge rad="1270000"/>
          </a:effectLst>
        </p:spPr>
      </p:pic>
      <p:sp>
        <p:nvSpPr>
          <p:cNvPr id="2" name="Text Placeholder 1">
            <a:extLst>
              <a:ext uri="{FF2B5EF4-FFF2-40B4-BE49-F238E27FC236}">
                <a16:creationId xmlns:a16="http://schemas.microsoft.com/office/drawing/2014/main" id="{30FCC222-4A34-4C31-B979-799DCA45418E}"/>
              </a:ext>
            </a:extLst>
          </p:cNvPr>
          <p:cNvSpPr>
            <a:spLocks noGrp="1"/>
          </p:cNvSpPr>
          <p:nvPr>
            <p:ph type="body" sz="quarter" idx="10"/>
          </p:nvPr>
        </p:nvSpPr>
        <p:spPr/>
        <p:txBody>
          <a:bodyPr/>
          <a:lstStyle/>
          <a:p>
            <a:r>
              <a:rPr lang="en-US" sz="6000" dirty="0">
                <a:solidFill>
                  <a:schemeClr val="tx1"/>
                </a:solidFill>
              </a:rPr>
              <a:t>Qualified Academic </a:t>
            </a:r>
            <a:br>
              <a:rPr lang="en-US" sz="6000" dirty="0">
                <a:solidFill>
                  <a:schemeClr val="tx1"/>
                </a:solidFill>
              </a:rPr>
            </a:br>
            <a:r>
              <a:rPr lang="en-US" sz="6000" dirty="0">
                <a:solidFill>
                  <a:schemeClr val="tx1"/>
                </a:solidFill>
              </a:rPr>
              <a:t>Programs (QAP)</a:t>
            </a:r>
            <a:endParaRPr lang="en-US" sz="6000" dirty="0">
              <a:solidFill>
                <a:schemeClr val="tx1"/>
              </a:solidFill>
              <a:effectLst>
                <a:outerShdw blurRad="38100" dist="38100" dir="2700000" algn="tl">
                  <a:srgbClr val="000000">
                    <a:alpha val="43137"/>
                  </a:srgbClr>
                </a:outerShdw>
              </a:effectLst>
            </a:endParaRPr>
          </a:p>
          <a:p>
            <a:endParaRPr lang="en-US" dirty="0"/>
          </a:p>
        </p:txBody>
      </p:sp>
      <p:pic>
        <p:nvPicPr>
          <p:cNvPr id="5" name="Content Placeholder 18" descr="A person holding a banana&#10;&#10;Description automatically generated">
            <a:extLst>
              <a:ext uri="{FF2B5EF4-FFF2-40B4-BE49-F238E27FC236}">
                <a16:creationId xmlns:a16="http://schemas.microsoft.com/office/drawing/2014/main" id="{97B3AD44-FBF7-47F9-9486-27DB32D527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7" name="Rectangle 6">
            <a:extLst>
              <a:ext uri="{FF2B5EF4-FFF2-40B4-BE49-F238E27FC236}">
                <a16:creationId xmlns:a16="http://schemas.microsoft.com/office/drawing/2014/main" id="{93A3093F-D72B-456D-9098-0D224A3DEC34}"/>
              </a:ext>
            </a:extLst>
          </p:cNvPr>
          <p:cNvSpPr/>
          <p:nvPr/>
        </p:nvSpPr>
        <p:spPr>
          <a:xfrm>
            <a:off x="749429" y="4882228"/>
            <a:ext cx="6413371" cy="1015663"/>
          </a:xfrm>
          <a:prstGeom prst="rect">
            <a:avLst/>
          </a:prstGeom>
        </p:spPr>
        <p:txBody>
          <a:bodyPr wrap="square">
            <a:spAutoFit/>
          </a:bodyPr>
          <a:lstStyle/>
          <a:p>
            <a:pPr lvl="0" defTabSz="457200">
              <a:defRPr/>
            </a:pPr>
            <a:r>
              <a:rPr lang="en-US" sz="2000" b="1" dirty="0">
                <a:latin typeface="Arial" panose="020B0604020202020204" pitchFamily="34" charset="0"/>
              </a:rPr>
              <a:t>The GSP Designation recognizes a graduate’s level of preparation for professional safety practice and sets them on the path toward CSP Certification</a:t>
            </a:r>
          </a:p>
        </p:txBody>
      </p:sp>
      <p:sp>
        <p:nvSpPr>
          <p:cNvPr id="8" name="Rectangle 7">
            <a:extLst>
              <a:ext uri="{FF2B5EF4-FFF2-40B4-BE49-F238E27FC236}">
                <a16:creationId xmlns:a16="http://schemas.microsoft.com/office/drawing/2014/main" id="{E411DB00-20CE-4B14-BE27-8F4598744B73}"/>
              </a:ext>
            </a:extLst>
          </p:cNvPr>
          <p:cNvSpPr/>
          <p:nvPr/>
        </p:nvSpPr>
        <p:spPr>
          <a:xfrm>
            <a:off x="749428" y="2678153"/>
            <a:ext cx="8616740" cy="1938992"/>
          </a:xfrm>
          <a:prstGeom prst="rect">
            <a:avLst/>
          </a:prstGeom>
        </p:spPr>
        <p:txBody>
          <a:bodyPr wrap="square">
            <a:spAutoFit/>
          </a:bodyPr>
          <a:lstStyle/>
          <a:p>
            <a:pPr marL="292100" indent="-292100">
              <a:spcAft>
                <a:spcPts val="600"/>
              </a:spcAft>
              <a:buFont typeface="Arial" panose="020B0604020202020204" pitchFamily="34" charset="0"/>
              <a:buChar char="•"/>
            </a:pPr>
            <a:r>
              <a:rPr lang="en-US" sz="2200" b="1" dirty="0">
                <a:latin typeface="Arial" panose="020B0604020202020204" pitchFamily="34" charset="0"/>
              </a:rPr>
              <a:t>Programs are reviewed throughout the year </a:t>
            </a:r>
            <a:br>
              <a:rPr lang="en-US" sz="2200" b="1" dirty="0">
                <a:latin typeface="Arial" panose="020B0604020202020204" pitchFamily="34" charset="0"/>
              </a:rPr>
            </a:br>
            <a:r>
              <a:rPr lang="en-US" sz="2200" b="1" dirty="0">
                <a:latin typeface="Arial" panose="020B0604020202020204" pitchFamily="34" charset="0"/>
              </a:rPr>
              <a:t>and are posted to the QAP list every quarter</a:t>
            </a:r>
          </a:p>
          <a:p>
            <a:pPr marL="292100" indent="-292100">
              <a:spcAft>
                <a:spcPts val="600"/>
              </a:spcAft>
              <a:buFont typeface="Arial" panose="020B0604020202020204" pitchFamily="34" charset="0"/>
              <a:buChar char="•"/>
            </a:pPr>
            <a:r>
              <a:rPr lang="en-US" sz="2200" b="1" dirty="0">
                <a:latin typeface="Arial" panose="020B0604020202020204" pitchFamily="34" charset="0"/>
              </a:rPr>
              <a:t>Curriculum mapping to ASP blueprint</a:t>
            </a:r>
          </a:p>
          <a:p>
            <a:pPr marL="292100" indent="-292100">
              <a:spcAft>
                <a:spcPts val="600"/>
              </a:spcAft>
              <a:buFont typeface="Arial" panose="020B0604020202020204" pitchFamily="34" charset="0"/>
              <a:buChar char="•"/>
            </a:pPr>
            <a:r>
              <a:rPr lang="en-US" sz="2200" b="1" dirty="0">
                <a:latin typeface="Arial" panose="020B0604020202020204" pitchFamily="34" charset="0"/>
              </a:rPr>
              <a:t>QAP graduates qualify for the Graduate </a:t>
            </a:r>
            <a:br>
              <a:rPr lang="en-US" sz="2200" b="1" dirty="0">
                <a:latin typeface="Arial" panose="020B0604020202020204" pitchFamily="34" charset="0"/>
              </a:rPr>
            </a:br>
            <a:r>
              <a:rPr lang="en-US" sz="2200" b="1" dirty="0">
                <a:latin typeface="Arial" panose="020B0604020202020204" pitchFamily="34" charset="0"/>
              </a:rPr>
              <a:t>Safety Practitioner (GSP) designation</a:t>
            </a:r>
          </a:p>
        </p:txBody>
      </p:sp>
      <p:sp>
        <p:nvSpPr>
          <p:cNvPr id="9" name="TextBox 8">
            <a:extLst>
              <a:ext uri="{FF2B5EF4-FFF2-40B4-BE49-F238E27FC236}">
                <a16:creationId xmlns:a16="http://schemas.microsoft.com/office/drawing/2014/main" id="{1CF5ED49-7A44-4378-88B3-B7CC6A1E82AE}"/>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QAPs please visit </a:t>
            </a:r>
            <a:r>
              <a:rPr lang="en-US" sz="1400" b="1" dirty="0">
                <a:solidFill>
                  <a:prstClr val="black"/>
                </a:solidFill>
                <a:latin typeface="Arial Narrow" panose="020B0604020202020204" pitchFamily="34" charset="0"/>
                <a:hlinkClick r:id="rId5"/>
              </a:rPr>
              <a:t>BCSP.ORG/GSP</a:t>
            </a:r>
            <a:endParaRPr lang="en-US" sz="1400" b="1" dirty="0">
              <a:solidFill>
                <a:prstClr val="black"/>
              </a:solidFill>
              <a:latin typeface="Arial Narrow" panose="020B0604020202020204" pitchFamily="34" charset="0"/>
            </a:endParaRPr>
          </a:p>
          <a:p>
            <a:endParaRPr lang="en-US" sz="1200" dirty="0"/>
          </a:p>
        </p:txBody>
      </p:sp>
    </p:spTree>
    <p:extLst>
      <p:ext uri="{BB962C8B-B14F-4D97-AF65-F5344CB8AC3E}">
        <p14:creationId xmlns:p14="http://schemas.microsoft.com/office/powerpoint/2010/main" val="3116178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10;&#10;Description automatically generated">
            <a:extLst>
              <a:ext uri="{FF2B5EF4-FFF2-40B4-BE49-F238E27FC236}">
                <a16:creationId xmlns:a16="http://schemas.microsoft.com/office/drawing/2014/main" id="{B3EEF0C0-D1AF-6045-8BB6-B00447188DE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4808" y="604912"/>
            <a:ext cx="11431882" cy="5683346"/>
          </a:xfrm>
          <a:prstGeom prst="rect">
            <a:avLst/>
          </a:prstGeom>
        </p:spPr>
      </p:pic>
      <p:sp>
        <p:nvSpPr>
          <p:cNvPr id="2" name="Oval 1">
            <a:extLst>
              <a:ext uri="{FF2B5EF4-FFF2-40B4-BE49-F238E27FC236}">
                <a16:creationId xmlns:a16="http://schemas.microsoft.com/office/drawing/2014/main" id="{BDE905B1-1164-8648-B5E4-90C8E7C1E806}"/>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EE1EED82-E0AD-8C40-9F6A-2F7DE54D7B39}"/>
              </a:ext>
            </a:extLst>
          </p:cNvPr>
          <p:cNvSpPr txBox="1">
            <a:spLocks/>
          </p:cNvSpPr>
          <p:nvPr/>
        </p:nvSpPr>
        <p:spPr>
          <a:xfrm>
            <a:off x="639766" y="940526"/>
            <a:ext cx="10107951"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Agenda and Objectives</a:t>
            </a:r>
          </a:p>
        </p:txBody>
      </p:sp>
      <p:sp>
        <p:nvSpPr>
          <p:cNvPr id="5" name="Content Placeholder 4">
            <a:extLst>
              <a:ext uri="{FF2B5EF4-FFF2-40B4-BE49-F238E27FC236}">
                <a16:creationId xmlns:a16="http://schemas.microsoft.com/office/drawing/2014/main" id="{7BBA8405-D349-DB4F-8928-CB27187CD15E}"/>
              </a:ext>
            </a:extLst>
          </p:cNvPr>
          <p:cNvSpPr txBox="1">
            <a:spLocks/>
          </p:cNvSpPr>
          <p:nvPr/>
        </p:nvSpPr>
        <p:spPr>
          <a:xfrm>
            <a:off x="838200" y="2065795"/>
            <a:ext cx="568920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200" b="1" dirty="0">
                <a:latin typeface="Arial" panose="020B0604020202020204" pitchFamily="34" charset="0"/>
                <a:cs typeface="Arial" panose="020B0604020202020204" pitchFamily="34" charset="0"/>
              </a:rPr>
              <a:t>About the safety, health, and environmental (SH&amp;E) profession </a:t>
            </a:r>
          </a:p>
          <a:p>
            <a:pPr marL="342900" indent="-342900"/>
            <a:r>
              <a:rPr lang="en-US" sz="2200" b="1" dirty="0">
                <a:latin typeface="Arial" panose="020B0604020202020204" pitchFamily="34" charset="0"/>
                <a:cs typeface="Arial" panose="020B0604020202020204" pitchFamily="34" charset="0"/>
              </a:rPr>
              <a:t>Careers in SH&amp;E</a:t>
            </a:r>
          </a:p>
          <a:p>
            <a:pPr marL="342900" indent="-342900"/>
            <a:r>
              <a:rPr lang="en-US" sz="2200" b="1" dirty="0">
                <a:latin typeface="Arial" panose="020B0604020202020204" pitchFamily="34" charset="0"/>
                <a:cs typeface="Arial" panose="020B0604020202020204" pitchFamily="34" charset="0"/>
              </a:rPr>
              <a:t>Benefits of becoming an SH&amp;E professional </a:t>
            </a:r>
          </a:p>
          <a:p>
            <a:pPr marL="342900" indent="-342900"/>
            <a:r>
              <a:rPr lang="en-US" sz="2200" b="1" dirty="0">
                <a:latin typeface="Arial" panose="020B0604020202020204" pitchFamily="34" charset="0"/>
                <a:cs typeface="Arial" panose="020B0604020202020204" pitchFamily="34" charset="0"/>
              </a:rPr>
              <a:t>Career paths/how students can enter the profession out of high school</a:t>
            </a:r>
          </a:p>
          <a:p>
            <a:pPr marL="342900" indent="-342900"/>
            <a:r>
              <a:rPr lang="en-US" sz="2200" b="1" dirty="0">
                <a:latin typeface="Arial" panose="020B0604020202020204" pitchFamily="34" charset="0"/>
                <a:cs typeface="Arial" panose="020B0604020202020204" pitchFamily="34" charset="0"/>
              </a:rPr>
              <a:t>Professional credentialing in SH&amp;E</a:t>
            </a:r>
          </a:p>
          <a:p>
            <a:pPr marL="0" indent="0">
              <a:buFont typeface="Arial" panose="020B0604020202020204" pitchFamily="34" charset="0"/>
              <a:buNone/>
            </a:pPr>
            <a:endParaRPr lang="en-US" sz="2000" dirty="0">
              <a:cs typeface="Arial" panose="020B0604020202020204" pitchFamily="34" charset="0"/>
            </a:endParaRPr>
          </a:p>
        </p:txBody>
      </p:sp>
    </p:spTree>
    <p:extLst>
      <p:ext uri="{BB962C8B-B14F-4D97-AF65-F5344CB8AC3E}">
        <p14:creationId xmlns:p14="http://schemas.microsoft.com/office/powerpoint/2010/main" val="1020787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AA8819-D546-054C-AF8C-C97F72346574}"/>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2752730" y="492733"/>
            <a:ext cx="9540868" cy="812800"/>
          </a:xfrm>
          <a:prstGeom prst="rect">
            <a:avLst/>
          </a:prstGeom>
          <a:effectLst/>
        </p:spPr>
      </p:pic>
      <p:pic>
        <p:nvPicPr>
          <p:cNvPr id="19" name="Picture 18" descr="A person wearing a hard hat&#10;&#10;Description automatically generated with medium confidence">
            <a:extLst>
              <a:ext uri="{FF2B5EF4-FFF2-40B4-BE49-F238E27FC236}">
                <a16:creationId xmlns:a16="http://schemas.microsoft.com/office/drawing/2014/main" id="{F136A507-AC03-DB42-A0D6-6B2542D79B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74331" y="-1628631"/>
            <a:ext cx="5692577" cy="7913928"/>
          </a:xfrm>
          <a:prstGeom prst="rect">
            <a:avLst/>
          </a:prstGeom>
          <a:effectLst/>
        </p:spPr>
      </p:pic>
      <p:sp>
        <p:nvSpPr>
          <p:cNvPr id="10" name="Title 1">
            <a:extLst>
              <a:ext uri="{FF2B5EF4-FFF2-40B4-BE49-F238E27FC236}">
                <a16:creationId xmlns:a16="http://schemas.microsoft.com/office/drawing/2014/main" id="{D816D0E0-FA97-3145-9323-91BC4DF5E783}"/>
              </a:ext>
            </a:extLst>
          </p:cNvPr>
          <p:cNvSpPr txBox="1">
            <a:spLocks/>
          </p:cNvSpPr>
          <p:nvPr/>
        </p:nvSpPr>
        <p:spPr>
          <a:xfrm>
            <a:off x="1289912" y="1387178"/>
            <a:ext cx="13876171" cy="848706"/>
          </a:xfrm>
          <a:prstGeom prst="rect">
            <a:avLst/>
          </a:prstGeom>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3200" dirty="0">
                <a:solidFill>
                  <a:srgbClr val="8BC642"/>
                </a:solidFill>
              </a:rPr>
              <a:t>Transitional Safety Practitioner</a:t>
            </a:r>
          </a:p>
        </p:txBody>
      </p:sp>
      <p:sp>
        <p:nvSpPr>
          <p:cNvPr id="14" name="Rectangle 13">
            <a:extLst>
              <a:ext uri="{FF2B5EF4-FFF2-40B4-BE49-F238E27FC236}">
                <a16:creationId xmlns:a16="http://schemas.microsoft.com/office/drawing/2014/main" id="{7B054C72-93CE-3946-9195-A67F461FC191}"/>
              </a:ext>
            </a:extLst>
          </p:cNvPr>
          <p:cNvSpPr/>
          <p:nvPr/>
        </p:nvSpPr>
        <p:spPr>
          <a:xfrm>
            <a:off x="502121" y="1978571"/>
            <a:ext cx="7314524" cy="3931846"/>
          </a:xfrm>
          <a:prstGeom prst="rect">
            <a:avLst/>
          </a:prstGeom>
        </p:spPr>
        <p:txBody>
          <a:bodyPr wrap="square">
            <a:spAutoFit/>
          </a:bodyPr>
          <a:lstStyle/>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Designation</a:t>
            </a:r>
          </a:p>
          <a:p>
            <a:pPr marL="292100" indent="-292100" defTabSz="457200">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Available to individuals of Qualified Equivalent </a:t>
            </a:r>
            <a:br>
              <a:rPr lang="en-US" sz="2200" b="1" dirty="0">
                <a:solidFill>
                  <a:prstClr val="black"/>
                </a:solidFill>
                <a:latin typeface="Arial" panose="020B0604020202020204" pitchFamily="34" charset="0"/>
              </a:rPr>
            </a:br>
            <a:r>
              <a:rPr lang="en-US" sz="2200" b="1" dirty="0">
                <a:solidFill>
                  <a:prstClr val="black"/>
                </a:solidFill>
                <a:latin typeface="Arial" panose="020B0604020202020204" pitchFamily="34" charset="0"/>
              </a:rPr>
              <a:t>Programs (QEPs)</a:t>
            </a:r>
          </a:p>
          <a:p>
            <a:pPr marL="292100" lvl="0" indent="-292100" defTabSz="457200">
              <a:lnSpc>
                <a:spcPct val="100000"/>
              </a:lnSpc>
              <a:spcBef>
                <a:spcPts val="0"/>
              </a:spcBef>
              <a:spcAft>
                <a:spcPts val="600"/>
              </a:spcAft>
              <a:buFont typeface="Arial" panose="020B0604020202020204" pitchFamily="34" charset="0"/>
              <a:buChar char="•"/>
              <a:defRPr/>
            </a:pPr>
            <a:r>
              <a:rPr lang="en-US" sz="2200" b="1" dirty="0">
                <a:solidFill>
                  <a:prstClr val="black"/>
                </a:solidFill>
                <a:latin typeface="Arial" panose="020B0604020202020204" pitchFamily="34" charset="0"/>
              </a:rPr>
              <a:t>Benefits: </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You meet the CSP eligibility requirement of holding a BCSP qualified credential, waiving the ASP and its exam</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being on a path toward the CSP certification</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Recognition for the level of preparation for professional safety practice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A TSP digital wall certificate</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TSPs’ names and digital badges appear on the BCSP Credential Holder Directory.</a:t>
            </a:r>
          </a:p>
          <a:p>
            <a:pPr marL="576072" lvl="1" indent="-228600">
              <a:lnSpc>
                <a:spcPct val="90000"/>
              </a:lnSpc>
              <a:spcBef>
                <a:spcPts val="500"/>
              </a:spcBef>
              <a:buFont typeface="Wingdings" panose="05000000000000000000" pitchFamily="2" charset="2"/>
              <a:buChar char="ü"/>
            </a:pPr>
            <a:r>
              <a:rPr lang="en-US" sz="1500" b="1" dirty="0">
                <a:solidFill>
                  <a:schemeClr val="tx1">
                    <a:lumMod val="50000"/>
                    <a:lumOff val="50000"/>
                  </a:schemeClr>
                </a:solidFill>
                <a:latin typeface="Arial" panose="020B0604020202020204" pitchFamily="34" charset="0"/>
              </a:rPr>
              <a:t>Use of the BCSP Career Center (JOBS.BCSP.ORG) to post a resume and view career opportunities</a:t>
            </a:r>
          </a:p>
        </p:txBody>
      </p:sp>
      <p:pic>
        <p:nvPicPr>
          <p:cNvPr id="16" name="Picture 15">
            <a:extLst>
              <a:ext uri="{FF2B5EF4-FFF2-40B4-BE49-F238E27FC236}">
                <a16:creationId xmlns:a16="http://schemas.microsoft.com/office/drawing/2014/main" id="{5D9925FF-A457-0D4E-8068-5CC4F90CAEC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3430" y="296058"/>
            <a:ext cx="2676089" cy="1307633"/>
          </a:xfrm>
          <a:prstGeom prst="rect">
            <a:avLst/>
          </a:prstGeom>
        </p:spPr>
      </p:pic>
    </p:spTree>
    <p:extLst>
      <p:ext uri="{BB962C8B-B14F-4D97-AF65-F5344CB8AC3E}">
        <p14:creationId xmlns:p14="http://schemas.microsoft.com/office/powerpoint/2010/main" val="1384217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161577-1512-465D-AD79-33D6E2464CC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4423574" y="488338"/>
            <a:ext cx="7768426" cy="812800"/>
          </a:xfrm>
          <a:prstGeom prst="rect">
            <a:avLst/>
          </a:prstGeom>
          <a:effectLst/>
        </p:spPr>
      </p:pic>
      <p:pic>
        <p:nvPicPr>
          <p:cNvPr id="3" name="Content Placeholder 18" descr="A person holding a banana&#10;&#10;Description automatically generated">
            <a:extLst>
              <a:ext uri="{FF2B5EF4-FFF2-40B4-BE49-F238E27FC236}">
                <a16:creationId xmlns:a16="http://schemas.microsoft.com/office/drawing/2014/main" id="{15FBDF11-2786-41A3-BED4-2F06869D9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831" y="1763713"/>
            <a:ext cx="2975450" cy="4351337"/>
          </a:xfrm>
        </p:spPr>
      </p:pic>
      <p:sp>
        <p:nvSpPr>
          <p:cNvPr id="4" name="Oval 3">
            <a:extLst>
              <a:ext uri="{FF2B5EF4-FFF2-40B4-BE49-F238E27FC236}">
                <a16:creationId xmlns:a16="http://schemas.microsoft.com/office/drawing/2014/main" id="{DE7C4510-7326-4D48-817B-59E8CEA51F38}"/>
              </a:ext>
            </a:extLst>
          </p:cNvPr>
          <p:cNvSpPr/>
          <p:nvPr/>
        </p:nvSpPr>
        <p:spPr>
          <a:xfrm>
            <a:off x="527942" y="750710"/>
            <a:ext cx="945292" cy="945292"/>
          </a:xfrm>
          <a:prstGeom prst="ellipse">
            <a:avLst/>
          </a:prstGeom>
          <a:solidFill>
            <a:srgbClr val="8BC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6400477-1D3D-4F85-ABA9-FA63865AA9DF}"/>
              </a:ext>
            </a:extLst>
          </p:cNvPr>
          <p:cNvSpPr txBox="1">
            <a:spLocks/>
          </p:cNvSpPr>
          <p:nvPr/>
        </p:nvSpPr>
        <p:spPr>
          <a:xfrm>
            <a:off x="699725" y="816673"/>
            <a:ext cx="10811918" cy="2341814"/>
          </a:xfrm>
          <a:prstGeom prst="rect">
            <a:avLst/>
          </a:prstGeom>
          <a:effectLst>
            <a:outerShdw blurRad="127000" dist="50800" dir="2700000" algn="ctr" rotWithShape="0">
              <a:srgbClr val="000000">
                <a:alpha val="30000"/>
              </a:srgbClr>
            </a:outerShdw>
          </a:effectLst>
        </p:spPr>
        <p:txBody>
          <a:bodyPr vert="horz" lIns="91440" tIns="45720" rIns="91440" bIns="45720" rtlCol="0" anchor="t">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Qualified Equivalent Programs (QEP)</a:t>
            </a:r>
            <a:endParaRPr lang="en-US" sz="6000" dirty="0">
              <a:solidFill>
                <a:schemeClr val="tx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C23C11C-1958-4CF1-A9FB-C73652C65808}"/>
              </a:ext>
            </a:extLst>
          </p:cNvPr>
          <p:cNvSpPr txBox="1"/>
          <p:nvPr/>
        </p:nvSpPr>
        <p:spPr>
          <a:xfrm>
            <a:off x="4286482" y="5910578"/>
            <a:ext cx="7765364" cy="535531"/>
          </a:xfrm>
          <a:prstGeom prst="rect">
            <a:avLst/>
          </a:prstGeom>
          <a:noFill/>
        </p:spPr>
        <p:txBody>
          <a:bodyPr wrap="square" rtlCol="0">
            <a:spAutoFit/>
          </a:bodyPr>
          <a:lstStyle/>
          <a:p>
            <a:pPr lvl="0" algn="r" defTabSz="457200">
              <a:lnSpc>
                <a:spcPct val="120000"/>
              </a:lnSpc>
              <a:spcBef>
                <a:spcPts val="24"/>
              </a:spcBef>
              <a:defRPr/>
            </a:pPr>
            <a:r>
              <a:rPr lang="en-US" sz="1400" b="1" dirty="0">
                <a:solidFill>
                  <a:prstClr val="black"/>
                </a:solidFill>
                <a:latin typeface="Arial Narrow" panose="020B0604020202020204" pitchFamily="34" charset="0"/>
              </a:rPr>
              <a:t>*For a current list of QEPs please visit </a:t>
            </a:r>
            <a:r>
              <a:rPr lang="en-US" sz="1400" b="1" dirty="0">
                <a:solidFill>
                  <a:prstClr val="black"/>
                </a:solidFill>
                <a:latin typeface="Arial Narrow" panose="020B0604020202020204" pitchFamily="34" charset="0"/>
                <a:hlinkClick r:id="rId5"/>
              </a:rPr>
              <a:t>BCSP.ORG/TSP</a:t>
            </a:r>
            <a:endParaRPr lang="en-US" sz="1400" b="1" dirty="0">
              <a:solidFill>
                <a:prstClr val="black"/>
              </a:solidFill>
              <a:latin typeface="Arial Narrow" panose="020B0604020202020204" pitchFamily="34" charset="0"/>
            </a:endParaRPr>
          </a:p>
          <a:p>
            <a:endParaRPr lang="en-US" sz="1200" dirty="0"/>
          </a:p>
        </p:txBody>
      </p:sp>
      <p:sp>
        <p:nvSpPr>
          <p:cNvPr id="7" name="Rectangle 6">
            <a:extLst>
              <a:ext uri="{FF2B5EF4-FFF2-40B4-BE49-F238E27FC236}">
                <a16:creationId xmlns:a16="http://schemas.microsoft.com/office/drawing/2014/main" id="{D23AE950-3DA0-4242-AEC1-3F46981F2EB4}"/>
              </a:ext>
            </a:extLst>
          </p:cNvPr>
          <p:cNvSpPr/>
          <p:nvPr/>
        </p:nvSpPr>
        <p:spPr>
          <a:xfrm>
            <a:off x="741290" y="2722095"/>
            <a:ext cx="6096000" cy="3416320"/>
          </a:xfrm>
          <a:prstGeom prst="rect">
            <a:avLst/>
          </a:prstGeom>
        </p:spPr>
        <p:txBody>
          <a:bodyPr>
            <a:spAutoFit/>
          </a:bodyPr>
          <a:lstStyle/>
          <a:p>
            <a:pPr lvl="0" defTabSz="457200">
              <a:lnSpc>
                <a:spcPct val="100000"/>
              </a:lnSpc>
              <a:spcBef>
                <a:spcPts val="0"/>
              </a:spcBef>
              <a:spcAft>
                <a:spcPts val="600"/>
              </a:spcAft>
              <a:defRPr/>
            </a:pPr>
            <a:r>
              <a:rPr lang="en-US" sz="2200" b="1" dirty="0">
                <a:latin typeface="Arial" panose="020B0604020202020204" pitchFamily="34" charset="0"/>
              </a:rPr>
              <a:t>Eligibility</a:t>
            </a:r>
            <a:r>
              <a:rPr lang="en-US" sz="2200" b="1" dirty="0">
                <a:solidFill>
                  <a:prstClr val="black"/>
                </a:solidFill>
                <a:latin typeface="Arial" panose="020B0604020202020204" pitchFamily="34" charset="0"/>
              </a:rPr>
              <a:t>: </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Curriculum-based certificate, diploma</a:t>
            </a:r>
          </a:p>
          <a:p>
            <a:pPr marL="468313" lvl="0" indent="-179388">
              <a:spcAft>
                <a:spcPts val="600"/>
              </a:spcAft>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Substantial match to ASP blueprint</a:t>
            </a:r>
          </a:p>
          <a:p>
            <a:pPr marL="468313" lvl="0" indent="-179388">
              <a:buFont typeface="Arial" panose="020B0604020202020204" pitchFamily="34" charset="0"/>
              <a:buChar char="•"/>
            </a:pPr>
            <a:r>
              <a:rPr lang="en-US" b="1" dirty="0">
                <a:solidFill>
                  <a:schemeClr val="tx1">
                    <a:lumMod val="50000"/>
                    <a:lumOff val="50000"/>
                  </a:schemeClr>
                </a:solidFill>
                <a:latin typeface="Arial" panose="020B0604020202020204" pitchFamily="34" charset="0"/>
              </a:rPr>
              <a:t>QEP graduates qualify for the TSP</a:t>
            </a:r>
            <a:br>
              <a:rPr lang="en-US" b="1" dirty="0">
                <a:solidFill>
                  <a:schemeClr val="tx1">
                    <a:lumMod val="50000"/>
                    <a:lumOff val="50000"/>
                  </a:schemeClr>
                </a:solidFill>
                <a:latin typeface="Arial" panose="020B0604020202020204" pitchFamily="34" charset="0"/>
              </a:rPr>
            </a:br>
            <a:endParaRPr lang="en-US" b="1" dirty="0">
              <a:solidFill>
                <a:schemeClr val="tx1">
                  <a:lumMod val="50000"/>
                  <a:lumOff val="50000"/>
                </a:schemeClr>
              </a:solidFill>
              <a:latin typeface="Arial" panose="020B0604020202020204" pitchFamily="34" charset="0"/>
            </a:endParaRPr>
          </a:p>
          <a:p>
            <a:pPr marL="288925" lvl="0"/>
            <a:r>
              <a:rPr lang="en-US" b="1" i="1" dirty="0">
                <a:solidFill>
                  <a:schemeClr val="tx1">
                    <a:lumMod val="50000"/>
                    <a:lumOff val="50000"/>
                  </a:schemeClr>
                </a:solidFill>
                <a:latin typeface="Arial" panose="020B0604020202020204" pitchFamily="34" charset="0"/>
              </a:rPr>
              <a:t>The TSP designation recognizes an individual’s level of preparation for professional safety practice and sets him/her on the path toward CSP certification.</a:t>
            </a:r>
          </a:p>
          <a:p>
            <a:pPr lvl="0" defTabSz="457200">
              <a:lnSpc>
                <a:spcPct val="100000"/>
              </a:lnSpc>
              <a:spcBef>
                <a:spcPts val="0"/>
              </a:spcBef>
              <a:spcAft>
                <a:spcPts val="600"/>
              </a:spcAft>
              <a:defRPr/>
            </a:pPr>
            <a:endParaRPr lang="en-US" sz="1500" b="1" dirty="0">
              <a:solidFill>
                <a:schemeClr val="tx1">
                  <a:lumMod val="50000"/>
                  <a:lumOff val="50000"/>
                </a:schemeClr>
              </a:solidFill>
              <a:latin typeface="Arial" panose="020B0604020202020204" pitchFamily="34" charset="0"/>
              <a:cs typeface="Arial" panose="020B0604020202020204" pitchFamily="34" charset="0"/>
            </a:endParaRPr>
          </a:p>
          <a:p>
            <a:pPr marL="468313" lvl="0" indent="-179388">
              <a:buFont typeface="Arial" panose="020B0604020202020204" pitchFamily="34" charset="0"/>
              <a:buChar char="•"/>
            </a:pPr>
            <a:endParaRPr lang="en-US" sz="1500" b="1" dirty="0">
              <a:solidFill>
                <a:schemeClr val="tx1">
                  <a:lumMod val="50000"/>
                  <a:lumOff val="50000"/>
                </a:schemeClr>
              </a:solidFill>
              <a:latin typeface="Arial" panose="020B0604020202020204" pitchFamily="34" charset="0"/>
            </a:endParaRPr>
          </a:p>
        </p:txBody>
      </p:sp>
      <p:pic>
        <p:nvPicPr>
          <p:cNvPr id="9" name="Picture 8" descr="A picture containing text, indoor, person, computer&#10;&#10;Description automatically generated">
            <a:extLst>
              <a:ext uri="{FF2B5EF4-FFF2-40B4-BE49-F238E27FC236}">
                <a16:creationId xmlns:a16="http://schemas.microsoft.com/office/drawing/2014/main" id="{A801B5D6-5998-4D75-BC99-6016A45C80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1"/>
          <a:stretch/>
        </p:blipFill>
        <p:spPr>
          <a:xfrm>
            <a:off x="6267783" y="1394317"/>
            <a:ext cx="6096000" cy="4735772"/>
          </a:xfrm>
          <a:prstGeom prst="rect">
            <a:avLst/>
          </a:prstGeom>
          <a:effectLst>
            <a:softEdge rad="635000"/>
          </a:effectLst>
        </p:spPr>
      </p:pic>
    </p:spTree>
    <p:extLst>
      <p:ext uri="{BB962C8B-B14F-4D97-AF65-F5344CB8AC3E}">
        <p14:creationId xmlns:p14="http://schemas.microsoft.com/office/powerpoint/2010/main" val="69094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n wearing hardhats and hard hats working on a construction site&#10;&#10;Description automatically generated with low confidence">
            <a:extLst>
              <a:ext uri="{FF2B5EF4-FFF2-40B4-BE49-F238E27FC236}">
                <a16:creationId xmlns:a16="http://schemas.microsoft.com/office/drawing/2014/main" id="{F3636F1F-7620-3243-94C9-0655456FE6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297672"/>
          </a:xfrm>
          <a:prstGeom prst="rect">
            <a:avLst/>
          </a:prstGeom>
        </p:spPr>
      </p:pic>
      <p:sp>
        <p:nvSpPr>
          <p:cNvPr id="2" name="Oval 1">
            <a:extLst>
              <a:ext uri="{FF2B5EF4-FFF2-40B4-BE49-F238E27FC236}">
                <a16:creationId xmlns:a16="http://schemas.microsoft.com/office/drawing/2014/main" id="{D738AB4E-E89C-E74C-B3F4-C9B54747094B}"/>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BB9878F6-F8B6-F24B-B86F-A78D55DCB3FE}"/>
              </a:ext>
            </a:extLst>
          </p:cNvPr>
          <p:cNvSpPr txBox="1">
            <a:spLocks/>
          </p:cNvSpPr>
          <p:nvPr/>
        </p:nvSpPr>
        <p:spPr>
          <a:xfrm>
            <a:off x="639766" y="940526"/>
            <a:ext cx="6900517" cy="1746403"/>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Summary</a:t>
            </a:r>
          </a:p>
        </p:txBody>
      </p:sp>
      <p:sp>
        <p:nvSpPr>
          <p:cNvPr id="4" name="Content Placeholder 2">
            <a:extLst>
              <a:ext uri="{FF2B5EF4-FFF2-40B4-BE49-F238E27FC236}">
                <a16:creationId xmlns:a16="http://schemas.microsoft.com/office/drawing/2014/main" id="{3364FEB9-5539-AA49-8870-A9731D13A731}"/>
              </a:ext>
            </a:extLst>
          </p:cNvPr>
          <p:cNvSpPr txBox="1">
            <a:spLocks/>
          </p:cNvSpPr>
          <p:nvPr/>
        </p:nvSpPr>
        <p:spPr>
          <a:xfrm>
            <a:off x="639766" y="2005261"/>
            <a:ext cx="604342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latin typeface="Arial" panose="020B0604020202020204" pitchFamily="34" charset="0"/>
                <a:cs typeface="Arial" panose="020B0604020202020204" pitchFamily="34" charset="0"/>
              </a:rPr>
              <a:t>The SH&amp;E profession is a growing field in high demand.</a:t>
            </a:r>
          </a:p>
          <a:p>
            <a:r>
              <a:rPr lang="en-US" sz="2200" b="1" dirty="0">
                <a:latin typeface="Arial" panose="020B0604020202020204" pitchFamily="34" charset="0"/>
                <a:cs typeface="Arial" panose="020B0604020202020204" pitchFamily="34" charset="0"/>
              </a:rPr>
              <a:t>There are multiple paths to entering the safety profession.</a:t>
            </a:r>
          </a:p>
          <a:p>
            <a:r>
              <a:rPr lang="en-US" sz="2200" b="1" dirty="0">
                <a:latin typeface="Arial" panose="020B0604020202020204" pitchFamily="34" charset="0"/>
                <a:cs typeface="Arial" panose="020B0604020202020204" pitchFamily="34" charset="0"/>
              </a:rPr>
              <a:t>Students need to be made aware of the importance of professional credentialing and life-long learning in their chosen career fields.</a:t>
            </a:r>
          </a:p>
          <a:p>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326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2AA15D9B-EDCC-2243-AAB4-98C3128B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880" y="388961"/>
            <a:ext cx="7282264" cy="2564582"/>
          </a:xfrm>
          <a:prstGeom prst="rect">
            <a:avLst/>
          </a:prstGeom>
        </p:spPr>
      </p:pic>
      <p:sp>
        <p:nvSpPr>
          <p:cNvPr id="14" name="TextBox 13">
            <a:extLst>
              <a:ext uri="{FF2B5EF4-FFF2-40B4-BE49-F238E27FC236}">
                <a16:creationId xmlns:a16="http://schemas.microsoft.com/office/drawing/2014/main" id="{3825DABE-86E1-E042-B2F7-0C583B09B47B}"/>
              </a:ext>
            </a:extLst>
          </p:cNvPr>
          <p:cNvSpPr txBox="1"/>
          <p:nvPr/>
        </p:nvSpPr>
        <p:spPr>
          <a:xfrm>
            <a:off x="1235244" y="5427176"/>
            <a:ext cx="4267200" cy="984885"/>
          </a:xfrm>
          <a:prstGeom prst="rect">
            <a:avLst/>
          </a:prstGeom>
          <a:noFill/>
        </p:spPr>
        <p:txBody>
          <a:bodyPr wrap="square" rtlCol="0">
            <a:spAutoFit/>
          </a:bodyPr>
          <a:lstStyle/>
          <a:p>
            <a:pPr algn="ctr"/>
            <a:r>
              <a:rPr lang="en-US" sz="4000" b="1" dirty="0" err="1">
                <a:solidFill>
                  <a:srgbClr val="92D050"/>
                </a:solidFill>
              </a:rPr>
              <a:t>examCORE.ORG</a:t>
            </a:r>
            <a:endParaRPr lang="en-US" sz="4000" dirty="0">
              <a:solidFill>
                <a:srgbClr val="92D050"/>
              </a:solidFill>
            </a:endParaRPr>
          </a:p>
          <a:p>
            <a:pPr algn="ctr"/>
            <a:endParaRPr lang="en-US" dirty="0"/>
          </a:p>
        </p:txBody>
      </p:sp>
      <p:sp>
        <p:nvSpPr>
          <p:cNvPr id="21" name="Rectangle 20">
            <a:extLst>
              <a:ext uri="{FF2B5EF4-FFF2-40B4-BE49-F238E27FC236}">
                <a16:creationId xmlns:a16="http://schemas.microsoft.com/office/drawing/2014/main" id="{B5FFB5D8-B535-F44F-BC8E-BCF452B14B0D}"/>
              </a:ext>
            </a:extLst>
          </p:cNvPr>
          <p:cNvSpPr/>
          <p:nvPr/>
        </p:nvSpPr>
        <p:spPr>
          <a:xfrm>
            <a:off x="0" y="3268439"/>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34CBA5-2B2D-5E4B-88BF-EBBDBE88240C}"/>
              </a:ext>
            </a:extLst>
          </p:cNvPr>
          <p:cNvSpPr/>
          <p:nvPr/>
        </p:nvSpPr>
        <p:spPr>
          <a:xfrm>
            <a:off x="0" y="3968526"/>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45A6E3-2B2D-CB45-8D0A-7B1EB8E6866E}"/>
              </a:ext>
            </a:extLst>
          </p:cNvPr>
          <p:cNvSpPr/>
          <p:nvPr/>
        </p:nvSpPr>
        <p:spPr>
          <a:xfrm>
            <a:off x="0" y="4668614"/>
            <a:ext cx="12220230" cy="5654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39B3FFE-576F-4E98-AC34-7E2E96372369}"/>
              </a:ext>
            </a:extLst>
          </p:cNvPr>
          <p:cNvSpPr txBox="1"/>
          <p:nvPr/>
        </p:nvSpPr>
        <p:spPr>
          <a:xfrm>
            <a:off x="0" y="3268439"/>
            <a:ext cx="6832797" cy="1949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Training from the source</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Your path to success</a:t>
            </a:r>
          </a:p>
          <a:p>
            <a:pPr marL="0" marR="0" lvl="0" indent="0" algn="ctr" defTabSz="914400" rtl="0" eaLnBrk="1" fontAlgn="auto" latinLnBrk="0" hangingPunct="1">
              <a:lnSpc>
                <a:spcPct val="100000"/>
              </a:lnSpc>
              <a:spcBef>
                <a:spcPts val="0"/>
              </a:spcBef>
              <a:spcAft>
                <a:spcPts val="2200"/>
              </a:spcAft>
              <a:buClrTx/>
              <a:buSzTx/>
              <a:buFontTx/>
              <a:buNone/>
              <a:tabLst/>
              <a:defRPr/>
            </a:pPr>
            <a:r>
              <a:rPr kumimoji="0" lang="en-US" sz="2800" b="1" u="none" strike="noStrike" kern="1200" cap="none" spc="0" normalizeH="0" baseline="0" noProof="0" dirty="0">
                <a:ln>
                  <a:noFill/>
                </a:ln>
                <a:solidFill>
                  <a:schemeClr val="bg1"/>
                </a:solidFill>
                <a:effectLst/>
                <a:uLnTx/>
                <a:uFillTx/>
                <a:latin typeface="Arial" panose="020B0604020202020204" pitchFamily="34" charset="0"/>
              </a:rPr>
              <a:t>Industry leading instructors</a:t>
            </a:r>
            <a:endParaRPr kumimoji="0" lang="en-US" sz="1800" b="1" u="none" strike="noStrike" kern="1200" cap="none" spc="0" normalizeH="0" baseline="0" noProof="0" dirty="0">
              <a:ln>
                <a:noFill/>
              </a:ln>
              <a:solidFill>
                <a:schemeClr val="bg1"/>
              </a:solidFill>
              <a:effectLst/>
              <a:uLnTx/>
              <a:uFillTx/>
              <a:latin typeface="Arial" panose="020B0604020202020204" pitchFamily="34" charset="0"/>
            </a:endParaRPr>
          </a:p>
        </p:txBody>
      </p:sp>
      <p:pic>
        <p:nvPicPr>
          <p:cNvPr id="6" name="Picture 5" descr="A picture containing suit, person, clavier, document&#10;&#10;Description automatically generated">
            <a:extLst>
              <a:ext uri="{FF2B5EF4-FFF2-40B4-BE49-F238E27FC236}">
                <a16:creationId xmlns:a16="http://schemas.microsoft.com/office/drawing/2014/main" id="{3449B5C4-142B-B04B-B302-5D3B182F37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96365" y="16933"/>
            <a:ext cx="7395635" cy="6265333"/>
          </a:xfrm>
          <a:prstGeom prst="rect">
            <a:avLst/>
          </a:prstGeom>
          <a:effectLst/>
        </p:spPr>
      </p:pic>
    </p:spTree>
    <p:extLst>
      <p:ext uri="{BB962C8B-B14F-4D97-AF65-F5344CB8AC3E}">
        <p14:creationId xmlns:p14="http://schemas.microsoft.com/office/powerpoint/2010/main" val="2732419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ark, black, night sky&#10;&#10;Description automatically generated">
            <a:extLst>
              <a:ext uri="{FF2B5EF4-FFF2-40B4-BE49-F238E27FC236}">
                <a16:creationId xmlns:a16="http://schemas.microsoft.com/office/drawing/2014/main" id="{91D9BCD8-9D56-41E3-B027-230914ADE105}"/>
              </a:ext>
            </a:extLst>
          </p:cNvPr>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rot="1173708">
            <a:off x="7300387" y="552440"/>
            <a:ext cx="5640753" cy="5753119"/>
          </a:xfrm>
          <a:prstGeom prst="rect">
            <a:avLst/>
          </a:prstGeom>
        </p:spPr>
      </p:pic>
      <p:pic>
        <p:nvPicPr>
          <p:cNvPr id="2" name="Picture 1" descr="A picture containing dark, black, night sky&#10;&#10;Description automatically generated">
            <a:extLst>
              <a:ext uri="{FF2B5EF4-FFF2-40B4-BE49-F238E27FC236}">
                <a16:creationId xmlns:a16="http://schemas.microsoft.com/office/drawing/2014/main" id="{B9B1E87E-2504-49EF-A5F5-B1399C2117E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rot="20266335">
            <a:off x="-900906" y="-563944"/>
            <a:ext cx="7309027" cy="7454626"/>
          </a:xfrm>
          <a:prstGeom prst="rect">
            <a:avLst/>
          </a:prstGeom>
        </p:spPr>
      </p:pic>
      <p:pic>
        <p:nvPicPr>
          <p:cNvPr id="3" name="Picture 2" descr="A picture containing person, blue, female, arm&#10;&#10;Description automatically generated">
            <a:extLst>
              <a:ext uri="{FF2B5EF4-FFF2-40B4-BE49-F238E27FC236}">
                <a16:creationId xmlns:a16="http://schemas.microsoft.com/office/drawing/2014/main" id="{7425819A-3ED6-4C7C-99FF-8FD569108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752" y="-391645"/>
            <a:ext cx="7575905" cy="7155021"/>
          </a:xfrm>
          <a:prstGeom prst="rect">
            <a:avLst/>
          </a:prstGeom>
        </p:spPr>
      </p:pic>
      <p:sp>
        <p:nvSpPr>
          <p:cNvPr id="4" name="Oval 3">
            <a:extLst>
              <a:ext uri="{FF2B5EF4-FFF2-40B4-BE49-F238E27FC236}">
                <a16:creationId xmlns:a16="http://schemas.microsoft.com/office/drawing/2014/main" id="{A8B0AA81-ABA3-44AC-932C-926ACA026E12}"/>
              </a:ext>
            </a:extLst>
          </p:cNvPr>
          <p:cNvSpPr/>
          <p:nvPr/>
        </p:nvSpPr>
        <p:spPr>
          <a:xfrm>
            <a:off x="511934" y="710845"/>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CB211F7-0CD2-402D-B2ED-3585C33C6117}"/>
              </a:ext>
            </a:extLst>
          </p:cNvPr>
          <p:cNvSpPr txBox="1">
            <a:spLocks/>
          </p:cNvSpPr>
          <p:nvPr/>
        </p:nvSpPr>
        <p:spPr>
          <a:xfrm>
            <a:off x="639766" y="608162"/>
            <a:ext cx="12192000" cy="1325564"/>
          </a:xfrm>
          <a:prstGeom prst="rect">
            <a:avLst/>
          </a:prstGeom>
          <a:effectLst>
            <a:outerShdw blurRad="127000" dist="50800" dir="2700000" algn="ctr" rotWithShape="0">
              <a:srgbClr val="000000">
                <a:alpha val="30000"/>
              </a:srgb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a:lstStyle>
          <a:p>
            <a:r>
              <a:rPr lang="en-US" sz="6000" dirty="0">
                <a:solidFill>
                  <a:schemeClr val="tx1"/>
                </a:solidFill>
              </a:rPr>
              <a:t>Questions?</a:t>
            </a:r>
          </a:p>
        </p:txBody>
      </p:sp>
    </p:spTree>
    <p:extLst>
      <p:ext uri="{BB962C8B-B14F-4D97-AF65-F5344CB8AC3E}">
        <p14:creationId xmlns:p14="http://schemas.microsoft.com/office/powerpoint/2010/main" val="64022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9B5665-ED05-4BA4-9677-8D6D3BAD5D0A}"/>
              </a:ext>
            </a:extLst>
          </p:cNvPr>
          <p:cNvSpPr>
            <a:spLocks noGrp="1"/>
          </p:cNvSpPr>
          <p:nvPr>
            <p:ph type="body" sz="quarter" idx="12"/>
          </p:nvPr>
        </p:nvSpPr>
        <p:spPr/>
        <p:txBody>
          <a:bodyPr/>
          <a:lstStyle/>
          <a:p>
            <a:r>
              <a:rPr lang="en-US" dirty="0"/>
              <a:t>Presenter:</a:t>
            </a:r>
          </a:p>
          <a:p>
            <a:r>
              <a:rPr lang="en-US" dirty="0"/>
              <a:t>Title:</a:t>
            </a:r>
          </a:p>
          <a:p>
            <a:r>
              <a:rPr lang="en-US" dirty="0"/>
              <a:t>Company</a:t>
            </a:r>
          </a:p>
          <a:p>
            <a:endParaRPr lang="en-US" dirty="0"/>
          </a:p>
        </p:txBody>
      </p:sp>
      <p:sp>
        <p:nvSpPr>
          <p:cNvPr id="4" name="Text Placeholder 3">
            <a:extLst>
              <a:ext uri="{FF2B5EF4-FFF2-40B4-BE49-F238E27FC236}">
                <a16:creationId xmlns:a16="http://schemas.microsoft.com/office/drawing/2014/main" id="{F8F072EA-D2E7-495A-BE5E-B6A78F4DBD8D}"/>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62388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9CD6B82-C57E-FB44-92CA-DC53B55EF715}"/>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CE163C2C-BA22-4544-B229-3D4657F6991B}"/>
              </a:ext>
            </a:extLst>
          </p:cNvPr>
          <p:cNvSpPr txBox="1">
            <a:spLocks/>
          </p:cNvSpPr>
          <p:nvPr/>
        </p:nvSpPr>
        <p:spPr>
          <a:xfrm>
            <a:off x="639766" y="940526"/>
            <a:ext cx="11233366" cy="2351314"/>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200" dirty="0"/>
              <a:t>What is the Safety, Health, and Environmental (SH&amp;E) Profession? </a:t>
            </a:r>
          </a:p>
        </p:txBody>
      </p:sp>
      <p:sp>
        <p:nvSpPr>
          <p:cNvPr id="5" name="Content Placeholder 4">
            <a:extLst>
              <a:ext uri="{FF2B5EF4-FFF2-40B4-BE49-F238E27FC236}">
                <a16:creationId xmlns:a16="http://schemas.microsoft.com/office/drawing/2014/main" id="{AE1FFAC8-C553-3A43-B402-0A8DB54B0D92}"/>
              </a:ext>
            </a:extLst>
          </p:cNvPr>
          <p:cNvSpPr txBox="1">
            <a:spLocks/>
          </p:cNvSpPr>
          <p:nvPr/>
        </p:nvSpPr>
        <p:spPr>
          <a:xfrm>
            <a:off x="639765" y="2686049"/>
            <a:ext cx="10544049" cy="2485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latin typeface="Arial" panose="020B0604020202020204" pitchFamily="34" charset="0"/>
                <a:cs typeface="Arial" panose="020B0604020202020204" pitchFamily="34" charset="0"/>
              </a:rPr>
              <a:t>Safety = Practice of Prevention</a:t>
            </a:r>
            <a:endParaRPr lang="en-US" sz="2400" dirty="0"/>
          </a:p>
          <a:p>
            <a:r>
              <a:rPr lang="en-US" sz="2000" dirty="0">
                <a:latin typeface="Arial" panose="020B0604020202020204" pitchFamily="34" charset="0"/>
                <a:cs typeface="Arial" panose="020B0604020202020204" pitchFamily="34" charset="0"/>
              </a:rPr>
              <a:t>Accidents and occupational illnesses </a:t>
            </a:r>
          </a:p>
          <a:p>
            <a:r>
              <a:rPr lang="en-US" sz="2000" dirty="0">
                <a:latin typeface="Arial" panose="020B0604020202020204" pitchFamily="34" charset="0"/>
                <a:cs typeface="Arial" panose="020B0604020202020204" pitchFamily="34" charset="0"/>
              </a:rPr>
              <a:t>Damage to property and equipment</a:t>
            </a:r>
          </a:p>
          <a:p>
            <a:r>
              <a:rPr lang="en-US" sz="2000" dirty="0">
                <a:latin typeface="Arial" panose="020B0604020202020204" pitchFamily="34" charset="0"/>
                <a:cs typeface="Arial" panose="020B0604020202020204" pitchFamily="34" charset="0"/>
              </a:rPr>
              <a:t>Harm to the environment </a:t>
            </a:r>
          </a:p>
          <a:p>
            <a:pPr marL="0" indent="0">
              <a:buNone/>
            </a:pPr>
            <a:endParaRPr lang="en-US" sz="2400" dirty="0"/>
          </a:p>
        </p:txBody>
      </p:sp>
      <p:sp>
        <p:nvSpPr>
          <p:cNvPr id="6" name="TextBox 5">
            <a:extLst>
              <a:ext uri="{FF2B5EF4-FFF2-40B4-BE49-F238E27FC236}">
                <a16:creationId xmlns:a16="http://schemas.microsoft.com/office/drawing/2014/main" id="{18F44EC2-2BAA-A644-9CE2-566F930D9887}"/>
              </a:ext>
            </a:extLst>
          </p:cNvPr>
          <p:cNvSpPr txBox="1"/>
          <p:nvPr/>
        </p:nvSpPr>
        <p:spPr>
          <a:xfrm>
            <a:off x="0" y="5363476"/>
            <a:ext cx="12192000" cy="553998"/>
          </a:xfrm>
          <a:prstGeom prst="rect">
            <a:avLst/>
          </a:prstGeom>
          <a:solidFill>
            <a:srgbClr val="92D050"/>
          </a:solidFill>
        </p:spPr>
        <p:txBody>
          <a:bodyPr wrap="square" rtlCol="0">
            <a:spAutoFit/>
          </a:bodyPr>
          <a:lstStyle/>
          <a:p>
            <a:pPr algn="ctr">
              <a:spcBef>
                <a:spcPts val="600"/>
              </a:spcBef>
              <a:spcAft>
                <a:spcPts val="600"/>
              </a:spcAft>
            </a:pPr>
            <a:endParaRPr lang="en-US" sz="3000" b="1" dirty="0">
              <a:latin typeface="Arial" panose="020B0604020202020204" pitchFamily="34" charset="0"/>
            </a:endParaRPr>
          </a:p>
        </p:txBody>
      </p:sp>
      <p:sp>
        <p:nvSpPr>
          <p:cNvPr id="7" name="TextBox 6">
            <a:extLst>
              <a:ext uri="{FF2B5EF4-FFF2-40B4-BE49-F238E27FC236}">
                <a16:creationId xmlns:a16="http://schemas.microsoft.com/office/drawing/2014/main" id="{ACE85119-536C-514A-8CCA-78271346DDAD}"/>
              </a:ext>
            </a:extLst>
          </p:cNvPr>
          <p:cNvSpPr txBox="1"/>
          <p:nvPr/>
        </p:nvSpPr>
        <p:spPr>
          <a:xfrm>
            <a:off x="0" y="5398536"/>
            <a:ext cx="12192000" cy="7386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Focus of the SH&amp;E Professional: </a:t>
            </a:r>
            <a:r>
              <a:rPr lang="en-US" sz="2400" dirty="0">
                <a:latin typeface="Arial" panose="020B0604020202020204" pitchFamily="34" charset="0"/>
                <a:cs typeface="Arial" panose="020B0604020202020204" pitchFamily="34" charset="0"/>
              </a:rPr>
              <a:t>Safety of workers and business</a:t>
            </a:r>
          </a:p>
          <a:p>
            <a:pPr algn="ctr"/>
            <a:endParaRPr lang="en-US" dirty="0"/>
          </a:p>
        </p:txBody>
      </p:sp>
      <p:pic>
        <p:nvPicPr>
          <p:cNvPr id="8" name="Picture 7">
            <a:extLst>
              <a:ext uri="{FF2B5EF4-FFF2-40B4-BE49-F238E27FC236}">
                <a16:creationId xmlns:a16="http://schemas.microsoft.com/office/drawing/2014/main" id="{A4B71680-E3E8-044D-B733-E4656BCA8B52}"/>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148729" y="4048482"/>
            <a:ext cx="7043271" cy="812800"/>
          </a:xfrm>
          <a:prstGeom prst="rect">
            <a:avLst/>
          </a:prstGeom>
          <a:effectLst/>
        </p:spPr>
      </p:pic>
    </p:spTree>
    <p:extLst>
      <p:ext uri="{BB962C8B-B14F-4D97-AF65-F5344CB8AC3E}">
        <p14:creationId xmlns:p14="http://schemas.microsoft.com/office/powerpoint/2010/main" val="2588895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B409CE5-1159-D540-A296-63F1D2757F74}"/>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EEB9D8E5-8A7E-7A4A-913E-178DEAACC325}"/>
              </a:ext>
            </a:extLst>
          </p:cNvPr>
          <p:cNvSpPr txBox="1">
            <a:spLocks/>
          </p:cNvSpPr>
          <p:nvPr/>
        </p:nvSpPr>
        <p:spPr>
          <a:xfrm>
            <a:off x="838200" y="2040548"/>
            <a:ext cx="10515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Multi-disciplinary practice</a:t>
            </a:r>
          </a:p>
          <a:p>
            <a:r>
              <a:rPr lang="en-US" sz="2400" dirty="0">
                <a:solidFill>
                  <a:schemeClr val="bg1"/>
                </a:solidFill>
                <a:latin typeface="Arial" panose="020B0604020202020204" pitchFamily="34" charset="0"/>
                <a:cs typeface="Arial" panose="020B0604020202020204" pitchFamily="34" charset="0"/>
              </a:rPr>
              <a:t>Science (chemistry, biology, environment)</a:t>
            </a:r>
          </a:p>
          <a:p>
            <a:r>
              <a:rPr lang="en-US" sz="2400" dirty="0">
                <a:solidFill>
                  <a:schemeClr val="bg1"/>
                </a:solidFill>
                <a:latin typeface="Arial" panose="020B0604020202020204" pitchFamily="34" charset="0"/>
                <a:cs typeface="Arial" panose="020B0604020202020204" pitchFamily="34" charset="0"/>
              </a:rPr>
              <a:t>Engineering (mechanical, electrical, structural, chemical)</a:t>
            </a:r>
          </a:p>
          <a:p>
            <a:r>
              <a:rPr lang="en-US" sz="2400" dirty="0">
                <a:solidFill>
                  <a:schemeClr val="bg1"/>
                </a:solidFill>
                <a:latin typeface="Arial" panose="020B0604020202020204" pitchFamily="34" charset="0"/>
                <a:cs typeface="Arial" panose="020B0604020202020204" pitchFamily="34" charset="0"/>
              </a:rPr>
              <a:t>Physics</a:t>
            </a:r>
          </a:p>
          <a:p>
            <a:r>
              <a:rPr lang="en-US" sz="2400" dirty="0">
                <a:solidFill>
                  <a:schemeClr val="bg1"/>
                </a:solidFill>
                <a:latin typeface="Arial" panose="020B0604020202020204" pitchFamily="34" charset="0"/>
                <a:cs typeface="Arial" panose="020B0604020202020204" pitchFamily="34" charset="0"/>
              </a:rPr>
              <a:t>Business and economics</a:t>
            </a:r>
          </a:p>
          <a:p>
            <a:r>
              <a:rPr lang="en-US" sz="2400" dirty="0">
                <a:solidFill>
                  <a:schemeClr val="bg1"/>
                </a:solidFill>
                <a:latin typeface="Arial" panose="020B0604020202020204" pitchFamily="34" charset="0"/>
                <a:cs typeface="Arial" panose="020B0604020202020204" pitchFamily="34" charset="0"/>
              </a:rPr>
              <a:t>Mathematics</a:t>
            </a:r>
          </a:p>
          <a:p>
            <a:r>
              <a:rPr lang="en-US" sz="2400" dirty="0">
                <a:solidFill>
                  <a:schemeClr val="bg1"/>
                </a:solidFill>
                <a:latin typeface="Arial" panose="020B0604020202020204" pitchFamily="34" charset="0"/>
                <a:cs typeface="Arial" panose="020B0604020202020204" pitchFamily="34" charset="0"/>
              </a:rPr>
              <a:t>Health</a:t>
            </a:r>
          </a:p>
          <a:p>
            <a:r>
              <a:rPr lang="en-US" sz="2400" dirty="0">
                <a:solidFill>
                  <a:schemeClr val="bg1"/>
                </a:solidFill>
                <a:latin typeface="Arial" panose="020B0604020202020204" pitchFamily="34" charset="0"/>
                <a:cs typeface="Arial" panose="020B0604020202020204" pitchFamily="34" charset="0"/>
              </a:rPr>
              <a:t>Knowledge of applicable laws and regulations</a:t>
            </a:r>
          </a:p>
          <a:p>
            <a:r>
              <a:rPr lang="en-US" sz="2400" dirty="0">
                <a:solidFill>
                  <a:schemeClr val="bg1"/>
                </a:solidFill>
                <a:latin typeface="Arial" panose="020B0604020202020204" pitchFamily="34" charset="0"/>
                <a:cs typeface="Arial" panose="020B0604020202020204" pitchFamily="34" charset="0"/>
              </a:rPr>
              <a:t>Human behavior and psychology</a:t>
            </a:r>
          </a:p>
          <a:p>
            <a:r>
              <a:rPr lang="en-US" sz="2400" dirty="0">
                <a:solidFill>
                  <a:schemeClr val="bg1"/>
                </a:solidFill>
                <a:latin typeface="Arial" panose="020B0604020202020204" pitchFamily="34" charset="0"/>
                <a:cs typeface="Arial" panose="020B0604020202020204" pitchFamily="34" charset="0"/>
              </a:rPr>
              <a:t>Education and training</a:t>
            </a:r>
          </a:p>
          <a:p>
            <a:r>
              <a:rPr lang="en-US" sz="2400" dirty="0">
                <a:solidFill>
                  <a:schemeClr val="bg1"/>
                </a:solidFill>
                <a:latin typeface="Arial" panose="020B0604020202020204" pitchFamily="34" charset="0"/>
                <a:cs typeface="Arial" panose="020B0604020202020204" pitchFamily="34" charset="0"/>
              </a:rPr>
              <a:t>Computer and internet technologies</a:t>
            </a:r>
          </a:p>
        </p:txBody>
      </p:sp>
      <p:pic>
        <p:nvPicPr>
          <p:cNvPr id="13" name="Picture 12">
            <a:extLst>
              <a:ext uri="{FF2B5EF4-FFF2-40B4-BE49-F238E27FC236}">
                <a16:creationId xmlns:a16="http://schemas.microsoft.com/office/drawing/2014/main" id="{F6F5A9C4-B44D-AC4B-B8B6-430307958DF2}"/>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148729" y="3429000"/>
            <a:ext cx="7043271" cy="812800"/>
          </a:xfrm>
          <a:prstGeom prst="rect">
            <a:avLst/>
          </a:prstGeom>
          <a:effectLst/>
        </p:spPr>
      </p:pic>
      <p:pic>
        <p:nvPicPr>
          <p:cNvPr id="12" name="Picture 11" descr="A picture containing person&#10;&#10;Description automatically generated">
            <a:extLst>
              <a:ext uri="{FF2B5EF4-FFF2-40B4-BE49-F238E27FC236}">
                <a16:creationId xmlns:a16="http://schemas.microsoft.com/office/drawing/2014/main" id="{DF467722-20F4-D149-9D91-6600C4BDDC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7569" y="1180497"/>
            <a:ext cx="4512263" cy="5107631"/>
          </a:xfrm>
          <a:prstGeom prst="rect">
            <a:avLst/>
          </a:prstGeom>
        </p:spPr>
      </p:pic>
      <p:sp>
        <p:nvSpPr>
          <p:cNvPr id="3" name="Text Placeholder 11">
            <a:extLst>
              <a:ext uri="{FF2B5EF4-FFF2-40B4-BE49-F238E27FC236}">
                <a16:creationId xmlns:a16="http://schemas.microsoft.com/office/drawing/2014/main" id="{735647EA-4857-6549-B8AB-ADC5F3893AF2}"/>
              </a:ext>
            </a:extLst>
          </p:cNvPr>
          <p:cNvSpPr txBox="1">
            <a:spLocks/>
          </p:cNvSpPr>
          <p:nvPr/>
        </p:nvSpPr>
        <p:spPr>
          <a:xfrm>
            <a:off x="639766" y="940526"/>
            <a:ext cx="11552234" cy="2351314"/>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What is the Safety Profession? </a:t>
            </a:r>
          </a:p>
        </p:txBody>
      </p:sp>
    </p:spTree>
    <p:extLst>
      <p:ext uri="{BB962C8B-B14F-4D97-AF65-F5344CB8AC3E}">
        <p14:creationId xmlns:p14="http://schemas.microsoft.com/office/powerpoint/2010/main" val="142727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DE39C77-234E-774F-B90E-0305BD05BFD8}"/>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a:extLst>
              <a:ext uri="{FF2B5EF4-FFF2-40B4-BE49-F238E27FC236}">
                <a16:creationId xmlns:a16="http://schemas.microsoft.com/office/drawing/2014/main" id="{E92E2F95-AA2C-164B-BFD0-F393159A356E}"/>
              </a:ext>
            </a:extLst>
          </p:cNvPr>
          <p:cNvSpPr txBox="1">
            <a:spLocks/>
          </p:cNvSpPr>
          <p:nvPr/>
        </p:nvSpPr>
        <p:spPr>
          <a:xfrm>
            <a:off x="838200" y="2040548"/>
            <a:ext cx="10515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Multi-disciplinary practice</a:t>
            </a:r>
          </a:p>
          <a:p>
            <a:r>
              <a:rPr lang="en-US" sz="2400" dirty="0">
                <a:solidFill>
                  <a:schemeClr val="bg1"/>
                </a:solidFill>
                <a:latin typeface="Arial" panose="020B0604020202020204" pitchFamily="34" charset="0"/>
                <a:cs typeface="Arial" panose="020B0604020202020204" pitchFamily="34" charset="0"/>
              </a:rPr>
              <a:t>Science (chemistry, biology, environment)</a:t>
            </a:r>
          </a:p>
          <a:p>
            <a:r>
              <a:rPr lang="en-US" sz="2400" dirty="0">
                <a:solidFill>
                  <a:schemeClr val="bg1"/>
                </a:solidFill>
                <a:latin typeface="Arial" panose="020B0604020202020204" pitchFamily="34" charset="0"/>
                <a:cs typeface="Arial" panose="020B0604020202020204" pitchFamily="34" charset="0"/>
              </a:rPr>
              <a:t>Engineering (mechanical, electrical, structural, chemical)</a:t>
            </a:r>
          </a:p>
          <a:p>
            <a:r>
              <a:rPr lang="en-US" sz="2400" dirty="0">
                <a:solidFill>
                  <a:schemeClr val="bg1"/>
                </a:solidFill>
                <a:latin typeface="Arial" panose="020B0604020202020204" pitchFamily="34" charset="0"/>
                <a:cs typeface="Arial" panose="020B0604020202020204" pitchFamily="34" charset="0"/>
              </a:rPr>
              <a:t>Physics</a:t>
            </a:r>
          </a:p>
          <a:p>
            <a:r>
              <a:rPr lang="en-US" sz="2400" dirty="0">
                <a:solidFill>
                  <a:schemeClr val="bg1"/>
                </a:solidFill>
                <a:latin typeface="Arial" panose="020B0604020202020204" pitchFamily="34" charset="0"/>
                <a:cs typeface="Arial" panose="020B0604020202020204" pitchFamily="34" charset="0"/>
              </a:rPr>
              <a:t>Business and economics</a:t>
            </a:r>
          </a:p>
          <a:p>
            <a:r>
              <a:rPr lang="en-US" sz="2400" dirty="0">
                <a:solidFill>
                  <a:schemeClr val="bg1"/>
                </a:solidFill>
                <a:latin typeface="Arial" panose="020B0604020202020204" pitchFamily="34" charset="0"/>
                <a:cs typeface="Arial" panose="020B0604020202020204" pitchFamily="34" charset="0"/>
              </a:rPr>
              <a:t>Mathematics</a:t>
            </a:r>
          </a:p>
          <a:p>
            <a:r>
              <a:rPr lang="en-US" sz="2400" dirty="0">
                <a:solidFill>
                  <a:schemeClr val="bg1"/>
                </a:solidFill>
                <a:latin typeface="Arial" panose="020B0604020202020204" pitchFamily="34" charset="0"/>
                <a:cs typeface="Arial" panose="020B0604020202020204" pitchFamily="34" charset="0"/>
              </a:rPr>
              <a:t>Health</a:t>
            </a:r>
          </a:p>
          <a:p>
            <a:r>
              <a:rPr lang="en-US" sz="2400" dirty="0">
                <a:solidFill>
                  <a:schemeClr val="bg1"/>
                </a:solidFill>
                <a:latin typeface="Arial" panose="020B0604020202020204" pitchFamily="34" charset="0"/>
                <a:cs typeface="Arial" panose="020B0604020202020204" pitchFamily="34" charset="0"/>
              </a:rPr>
              <a:t>Knowledge of applicable laws and regulations</a:t>
            </a:r>
          </a:p>
          <a:p>
            <a:r>
              <a:rPr lang="en-US" sz="2400" dirty="0">
                <a:solidFill>
                  <a:schemeClr val="bg1"/>
                </a:solidFill>
                <a:latin typeface="Arial" panose="020B0604020202020204" pitchFamily="34" charset="0"/>
                <a:cs typeface="Arial" panose="020B0604020202020204" pitchFamily="34" charset="0"/>
              </a:rPr>
              <a:t>Human behavior and psychology</a:t>
            </a:r>
          </a:p>
          <a:p>
            <a:r>
              <a:rPr lang="en-US" sz="2400" dirty="0">
                <a:solidFill>
                  <a:schemeClr val="bg1"/>
                </a:solidFill>
                <a:latin typeface="Arial" panose="020B0604020202020204" pitchFamily="34" charset="0"/>
                <a:cs typeface="Arial" panose="020B0604020202020204" pitchFamily="34" charset="0"/>
              </a:rPr>
              <a:t>Education and training</a:t>
            </a:r>
          </a:p>
          <a:p>
            <a:r>
              <a:rPr lang="en-US" sz="2400" dirty="0">
                <a:solidFill>
                  <a:schemeClr val="bg1"/>
                </a:solidFill>
                <a:latin typeface="Arial" panose="020B0604020202020204" pitchFamily="34" charset="0"/>
                <a:cs typeface="Arial" panose="020B0604020202020204" pitchFamily="34" charset="0"/>
              </a:rPr>
              <a:t>Computer and internet technologies</a:t>
            </a:r>
          </a:p>
        </p:txBody>
      </p:sp>
      <p:pic>
        <p:nvPicPr>
          <p:cNvPr id="4" name="Picture 3">
            <a:extLst>
              <a:ext uri="{FF2B5EF4-FFF2-40B4-BE49-F238E27FC236}">
                <a16:creationId xmlns:a16="http://schemas.microsoft.com/office/drawing/2014/main" id="{FB4201C5-E359-4246-BCFD-1C1035CC2A8A}"/>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5148729" y="0"/>
            <a:ext cx="7043271" cy="812800"/>
          </a:xfrm>
          <a:prstGeom prst="rect">
            <a:avLst/>
          </a:prstGeom>
          <a:effectLst/>
        </p:spPr>
      </p:pic>
      <p:sp>
        <p:nvSpPr>
          <p:cNvPr id="5" name="Text Placeholder 11">
            <a:extLst>
              <a:ext uri="{FF2B5EF4-FFF2-40B4-BE49-F238E27FC236}">
                <a16:creationId xmlns:a16="http://schemas.microsoft.com/office/drawing/2014/main" id="{BCCCF98D-EE58-5145-95BD-90CE50772483}"/>
              </a:ext>
            </a:extLst>
          </p:cNvPr>
          <p:cNvSpPr txBox="1">
            <a:spLocks/>
          </p:cNvSpPr>
          <p:nvPr/>
        </p:nvSpPr>
        <p:spPr>
          <a:xfrm>
            <a:off x="639766" y="940526"/>
            <a:ext cx="11552234" cy="2351314"/>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Specializations Within </a:t>
            </a:r>
            <a:br>
              <a:rPr lang="en-US" dirty="0"/>
            </a:br>
            <a:r>
              <a:rPr lang="en-US" dirty="0"/>
              <a:t>Safety Practice </a:t>
            </a:r>
          </a:p>
        </p:txBody>
      </p:sp>
      <p:sp>
        <p:nvSpPr>
          <p:cNvPr id="6" name="Content Placeholder 6">
            <a:extLst>
              <a:ext uri="{FF2B5EF4-FFF2-40B4-BE49-F238E27FC236}">
                <a16:creationId xmlns:a16="http://schemas.microsoft.com/office/drawing/2014/main" id="{D3356E59-1F11-A14F-8CDE-CA35BF21FED8}"/>
              </a:ext>
            </a:extLst>
          </p:cNvPr>
          <p:cNvSpPr txBox="1">
            <a:spLocks/>
          </p:cNvSpPr>
          <p:nvPr/>
        </p:nvSpPr>
        <p:spPr>
          <a:xfrm>
            <a:off x="639766" y="2825052"/>
            <a:ext cx="496093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Occupational safety</a:t>
            </a:r>
          </a:p>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Industrial hygiene</a:t>
            </a:r>
          </a:p>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Environmental safety</a:t>
            </a:r>
          </a:p>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Fire protection engineering</a:t>
            </a:r>
          </a:p>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Ergonomics</a:t>
            </a:r>
          </a:p>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Systems safety</a:t>
            </a:r>
          </a:p>
          <a:p>
            <a:pPr marL="342900" indent="-342900">
              <a:lnSpc>
                <a:spcPct val="100000"/>
              </a:lnSpc>
              <a:spcBef>
                <a:spcPts val="50"/>
              </a:spcBef>
              <a:spcAft>
                <a:spcPts val="650"/>
              </a:spcAft>
            </a:pPr>
            <a:r>
              <a:rPr lang="en-US" sz="2000" b="1" dirty="0">
                <a:latin typeface="Arial" panose="020B0604020202020204" pitchFamily="34" charset="0"/>
                <a:cs typeface="Arial" panose="020B0604020202020204" pitchFamily="34" charset="0"/>
              </a:rPr>
              <a:t>Risk management</a:t>
            </a:r>
          </a:p>
          <a:p>
            <a:endParaRPr lang="en-US" sz="2000" b="1" dirty="0">
              <a:latin typeface="Arial" panose="020B0604020202020204" pitchFamily="34" charset="0"/>
              <a:cs typeface="Arial" panose="020B0604020202020204" pitchFamily="34" charset="0"/>
            </a:endParaRPr>
          </a:p>
        </p:txBody>
      </p:sp>
      <p:sp>
        <p:nvSpPr>
          <p:cNvPr id="7" name="Content Placeholder 10">
            <a:extLst>
              <a:ext uri="{FF2B5EF4-FFF2-40B4-BE49-F238E27FC236}">
                <a16:creationId xmlns:a16="http://schemas.microsoft.com/office/drawing/2014/main" id="{C57E2209-E9BC-D947-9429-ABF5CC3B25C3}"/>
              </a:ext>
            </a:extLst>
          </p:cNvPr>
          <p:cNvSpPr txBox="1">
            <a:spLocks/>
          </p:cNvSpPr>
          <p:nvPr/>
        </p:nvSpPr>
        <p:spPr>
          <a:xfrm>
            <a:off x="4860973" y="2864701"/>
            <a:ext cx="649282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50"/>
              </a:spcBef>
              <a:spcAft>
                <a:spcPts val="650"/>
              </a:spcAft>
            </a:pPr>
            <a:r>
              <a:rPr lang="en-US" sz="2000" b="1" dirty="0">
                <a:latin typeface="Arial" panose="020B0604020202020204" pitchFamily="34" charset="0"/>
                <a:cs typeface="Arial" panose="020B0604020202020204" pitchFamily="34" charset="0"/>
              </a:rPr>
              <a:t>Loss control, loss prevention, and risk control</a:t>
            </a:r>
          </a:p>
          <a:p>
            <a:pPr marL="342900" indent="-342900">
              <a:spcBef>
                <a:spcPts val="50"/>
              </a:spcBef>
              <a:spcAft>
                <a:spcPts val="650"/>
              </a:spcAft>
            </a:pPr>
            <a:r>
              <a:rPr lang="en-US" sz="2000" b="1" dirty="0">
                <a:latin typeface="Arial" panose="020B0604020202020204" pitchFamily="34" charset="0"/>
                <a:cs typeface="Arial" panose="020B0604020202020204" pitchFamily="34" charset="0"/>
              </a:rPr>
              <a:t>Chemical process safety</a:t>
            </a:r>
          </a:p>
          <a:p>
            <a:pPr marL="342900" indent="-342900">
              <a:spcBef>
                <a:spcPts val="50"/>
              </a:spcBef>
              <a:spcAft>
                <a:spcPts val="650"/>
              </a:spcAft>
            </a:pPr>
            <a:r>
              <a:rPr lang="en-US" sz="2000" b="1" dirty="0">
                <a:latin typeface="Arial" panose="020B0604020202020204" pitchFamily="34" charset="0"/>
                <a:cs typeface="Arial" panose="020B0604020202020204" pitchFamily="34" charset="0"/>
              </a:rPr>
              <a:t>Construction safety</a:t>
            </a:r>
          </a:p>
          <a:p>
            <a:pPr marL="342900" indent="-342900">
              <a:spcBef>
                <a:spcPts val="50"/>
              </a:spcBef>
              <a:spcAft>
                <a:spcPts val="650"/>
              </a:spcAft>
            </a:pPr>
            <a:r>
              <a:rPr lang="en-US" sz="2000" b="1" dirty="0">
                <a:latin typeface="Arial" panose="020B0604020202020204" pitchFamily="34" charset="0"/>
                <a:cs typeface="Arial" panose="020B0604020202020204" pitchFamily="34" charset="0"/>
              </a:rPr>
              <a:t>Institutional safety management</a:t>
            </a:r>
          </a:p>
          <a:p>
            <a:pPr marL="342900" indent="-342900">
              <a:spcBef>
                <a:spcPts val="50"/>
              </a:spcBef>
              <a:spcAft>
                <a:spcPts val="650"/>
              </a:spcAft>
            </a:pPr>
            <a:r>
              <a:rPr lang="en-US" sz="2000" b="1" dirty="0">
                <a:latin typeface="Arial" panose="020B0604020202020204" pitchFamily="34" charset="0"/>
                <a:cs typeface="Arial" panose="020B0604020202020204" pitchFamily="34" charset="0"/>
              </a:rPr>
              <a:t>Transportation safety</a:t>
            </a:r>
          </a:p>
          <a:p>
            <a:pPr marL="342900" indent="-342900">
              <a:spcBef>
                <a:spcPts val="50"/>
              </a:spcBef>
              <a:spcAft>
                <a:spcPts val="650"/>
              </a:spcAft>
            </a:pPr>
            <a:r>
              <a:rPr lang="en-US" sz="2000" b="1" dirty="0">
                <a:latin typeface="Arial" panose="020B0604020202020204" pitchFamily="34" charset="0"/>
                <a:cs typeface="Arial" panose="020B0604020202020204" pitchFamily="34" charset="0"/>
              </a:rPr>
              <a:t>Safety research and risk assessment</a:t>
            </a:r>
          </a:p>
          <a:p>
            <a:pPr marL="342900" indent="-342900">
              <a:spcBef>
                <a:spcPts val="50"/>
              </a:spcBef>
              <a:spcAft>
                <a:spcPts val="650"/>
              </a:spcAft>
            </a:pPr>
            <a:r>
              <a:rPr lang="en-US" sz="2000" b="1" dirty="0">
                <a:latin typeface="Arial" panose="020B0604020202020204" pitchFamily="34" charset="0"/>
                <a:cs typeface="Arial" panose="020B0604020202020204" pitchFamily="34" charset="0"/>
              </a:rPr>
              <a:t>Product safety</a:t>
            </a:r>
          </a:p>
          <a:p>
            <a:endParaRPr lang="en-US" dirty="0"/>
          </a:p>
        </p:txBody>
      </p:sp>
    </p:spTree>
    <p:extLst>
      <p:ext uri="{BB962C8B-B14F-4D97-AF65-F5344CB8AC3E}">
        <p14:creationId xmlns:p14="http://schemas.microsoft.com/office/powerpoint/2010/main" val="3678185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F88DE1B-71E2-5D44-98FA-297E3D6A2894}"/>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1">
            <a:extLst>
              <a:ext uri="{FF2B5EF4-FFF2-40B4-BE49-F238E27FC236}">
                <a16:creationId xmlns:a16="http://schemas.microsoft.com/office/drawing/2014/main" id="{2C4F7C3E-B6EA-F54D-BD0A-A474BF13D041}"/>
              </a:ext>
            </a:extLst>
          </p:cNvPr>
          <p:cNvSpPr txBox="1">
            <a:spLocks/>
          </p:cNvSpPr>
          <p:nvPr/>
        </p:nvSpPr>
        <p:spPr>
          <a:xfrm>
            <a:off x="639766" y="940526"/>
            <a:ext cx="6900517" cy="1746403"/>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What Do Safety </a:t>
            </a:r>
            <a:br>
              <a:rPr lang="en-US" dirty="0">
                <a:solidFill>
                  <a:schemeClr val="bg1"/>
                </a:solidFill>
              </a:rPr>
            </a:br>
            <a:r>
              <a:rPr lang="en-US" dirty="0">
                <a:solidFill>
                  <a:schemeClr val="bg1"/>
                </a:solidFill>
              </a:rPr>
              <a:t>Professionals Do? </a:t>
            </a:r>
          </a:p>
        </p:txBody>
      </p:sp>
      <p:sp>
        <p:nvSpPr>
          <p:cNvPr id="4" name="Content Placeholder 6">
            <a:extLst>
              <a:ext uri="{FF2B5EF4-FFF2-40B4-BE49-F238E27FC236}">
                <a16:creationId xmlns:a16="http://schemas.microsoft.com/office/drawing/2014/main" id="{1E8BBF8A-5AED-4B49-B9AF-AE92FA217218}"/>
              </a:ext>
            </a:extLst>
          </p:cNvPr>
          <p:cNvSpPr txBox="1">
            <a:spLocks/>
          </p:cNvSpPr>
          <p:nvPr/>
        </p:nvSpPr>
        <p:spPr>
          <a:xfrm>
            <a:off x="511934" y="3421823"/>
            <a:ext cx="5396497" cy="2739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pPr>
            <a:r>
              <a:rPr lang="en-US" sz="2000" b="1" dirty="0">
                <a:solidFill>
                  <a:schemeClr val="bg1"/>
                </a:solidFill>
                <a:latin typeface="Arial" panose="020B0604020202020204" pitchFamily="34" charset="0"/>
                <a:cs typeface="Arial" panose="020B0604020202020204" pitchFamily="34" charset="0"/>
              </a:rPr>
              <a:t>Hazard </a:t>
            </a:r>
            <a:r>
              <a:rPr lang="en-US" sz="1800" b="1" dirty="0">
                <a:solidFill>
                  <a:schemeClr val="bg1"/>
                </a:solidFill>
                <a:latin typeface="Arial" panose="020B0604020202020204" pitchFamily="34" charset="0"/>
                <a:cs typeface="Arial" panose="020B0604020202020204" pitchFamily="34" charset="0"/>
              </a:rPr>
              <a:t>identification</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Risk analysis</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Development of controls and safety assessment methods</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Fire protection		</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Environmental protection</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Accident and illness investigations</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Inspections/audits</a:t>
            </a:r>
          </a:p>
        </p:txBody>
      </p:sp>
      <p:sp>
        <p:nvSpPr>
          <p:cNvPr id="5" name="TextBox 4">
            <a:extLst>
              <a:ext uri="{FF2B5EF4-FFF2-40B4-BE49-F238E27FC236}">
                <a16:creationId xmlns:a16="http://schemas.microsoft.com/office/drawing/2014/main" id="{BC06A9B4-1645-9A4B-B416-4560A5A3AE83}"/>
              </a:ext>
            </a:extLst>
          </p:cNvPr>
          <p:cNvSpPr txBox="1"/>
          <p:nvPr/>
        </p:nvSpPr>
        <p:spPr>
          <a:xfrm>
            <a:off x="0" y="2721105"/>
            <a:ext cx="12192000" cy="553998"/>
          </a:xfrm>
          <a:prstGeom prst="rect">
            <a:avLst/>
          </a:prstGeom>
          <a:solidFill>
            <a:srgbClr val="92D050"/>
          </a:solidFill>
        </p:spPr>
        <p:txBody>
          <a:bodyPr wrap="square" rtlCol="0">
            <a:spAutoFit/>
          </a:bodyPr>
          <a:lstStyle/>
          <a:p>
            <a:pPr algn="ctr">
              <a:spcBef>
                <a:spcPts val="600"/>
              </a:spcBef>
              <a:spcAft>
                <a:spcPts val="600"/>
              </a:spcAft>
            </a:pPr>
            <a:endParaRPr lang="en-US" sz="3000" b="1" dirty="0">
              <a:latin typeface="Arial" panose="020B0604020202020204" pitchFamily="34" charset="0"/>
            </a:endParaRPr>
          </a:p>
        </p:txBody>
      </p:sp>
      <p:sp>
        <p:nvSpPr>
          <p:cNvPr id="6" name="TextBox 5">
            <a:extLst>
              <a:ext uri="{FF2B5EF4-FFF2-40B4-BE49-F238E27FC236}">
                <a16:creationId xmlns:a16="http://schemas.microsoft.com/office/drawing/2014/main" id="{121A8A7F-C64E-0F4E-B120-7CE2216E6AF0}"/>
              </a:ext>
            </a:extLst>
          </p:cNvPr>
          <p:cNvSpPr txBox="1"/>
          <p:nvPr/>
        </p:nvSpPr>
        <p:spPr>
          <a:xfrm>
            <a:off x="14068" y="2756165"/>
            <a:ext cx="12192000" cy="738664"/>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 Day in the Life of an SH&amp;E Professional</a:t>
            </a:r>
          </a:p>
          <a:p>
            <a:pPr algn="ctr"/>
            <a:endParaRPr lang="en-US" dirty="0"/>
          </a:p>
        </p:txBody>
      </p:sp>
      <p:sp>
        <p:nvSpPr>
          <p:cNvPr id="7" name="Content Placeholder 6">
            <a:extLst>
              <a:ext uri="{FF2B5EF4-FFF2-40B4-BE49-F238E27FC236}">
                <a16:creationId xmlns:a16="http://schemas.microsoft.com/office/drawing/2014/main" id="{54AA02DA-1E45-8245-B5E9-27E3932DCA76}"/>
              </a:ext>
            </a:extLst>
          </p:cNvPr>
          <p:cNvSpPr txBox="1">
            <a:spLocks/>
          </p:cNvSpPr>
          <p:nvPr/>
        </p:nvSpPr>
        <p:spPr>
          <a:xfrm>
            <a:off x="5908431" y="3451292"/>
            <a:ext cx="4960935" cy="27103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Training and managing safety programs</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Record keeping	</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Monitoring and evaluation </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Product safety</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Hazardous materials management</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Ergonomics</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Emergency response</a:t>
            </a:r>
          </a:p>
          <a:p>
            <a:pPr marL="285750" indent="-285750">
              <a:lnSpc>
                <a:spcPct val="100000"/>
              </a:lnSpc>
              <a:spcBef>
                <a:spcPts val="0"/>
              </a:spcBef>
              <a:spcAft>
                <a:spcPts val="400"/>
              </a:spcAft>
            </a:pPr>
            <a:r>
              <a:rPr lang="en-US" sz="1800" b="1" dirty="0">
                <a:solidFill>
                  <a:schemeClr val="bg1"/>
                </a:solidFill>
                <a:latin typeface="Arial" panose="020B0604020202020204" pitchFamily="34" charset="0"/>
                <a:cs typeface="Arial" panose="020B0604020202020204" pitchFamily="34" charset="0"/>
              </a:rPr>
              <a:t>Advising management</a:t>
            </a:r>
          </a:p>
        </p:txBody>
      </p:sp>
      <p:pic>
        <p:nvPicPr>
          <p:cNvPr id="8" name="Picture 7">
            <a:extLst>
              <a:ext uri="{FF2B5EF4-FFF2-40B4-BE49-F238E27FC236}">
                <a16:creationId xmlns:a16="http://schemas.microsoft.com/office/drawing/2014/main" id="{E0B58D1B-6CFE-754B-8EB2-F33B8C8BD53D}"/>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44984"/>
          <a:stretch/>
        </p:blipFill>
        <p:spPr>
          <a:xfrm>
            <a:off x="6576897" y="487753"/>
            <a:ext cx="5615103" cy="809897"/>
          </a:xfrm>
          <a:prstGeom prst="rect">
            <a:avLst/>
          </a:prstGeom>
          <a:effectLst/>
        </p:spPr>
      </p:pic>
    </p:spTree>
    <p:extLst>
      <p:ext uri="{BB962C8B-B14F-4D97-AF65-F5344CB8AC3E}">
        <p14:creationId xmlns:p14="http://schemas.microsoft.com/office/powerpoint/2010/main" val="1381563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14A7A9-DA0A-D04B-AC9E-715399991CA7}"/>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r="16346"/>
          <a:stretch/>
        </p:blipFill>
        <p:spPr>
          <a:xfrm>
            <a:off x="3857194" y="4910857"/>
            <a:ext cx="8538030" cy="809897"/>
          </a:xfrm>
          <a:prstGeom prst="rect">
            <a:avLst/>
          </a:prstGeom>
          <a:effectLst/>
        </p:spPr>
      </p:pic>
      <p:graphicFrame>
        <p:nvGraphicFramePr>
          <p:cNvPr id="2" name="Chart 1">
            <a:extLst>
              <a:ext uri="{FF2B5EF4-FFF2-40B4-BE49-F238E27FC236}">
                <a16:creationId xmlns:a16="http://schemas.microsoft.com/office/drawing/2014/main" id="{4BBA2840-607F-AA42-9BE6-978A9BD593DD}"/>
              </a:ext>
            </a:extLst>
          </p:cNvPr>
          <p:cNvGraphicFramePr/>
          <p:nvPr>
            <p:extLst>
              <p:ext uri="{D42A27DB-BD31-4B8C-83A1-F6EECF244321}">
                <p14:modId xmlns:p14="http://schemas.microsoft.com/office/powerpoint/2010/main" val="570933452"/>
              </p:ext>
            </p:extLst>
          </p:nvPr>
        </p:nvGraphicFramePr>
        <p:xfrm>
          <a:off x="4989644" y="2263263"/>
          <a:ext cx="8117058" cy="4192171"/>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2F7E481D-28BF-9141-B3C8-F69F826B617F}"/>
              </a:ext>
            </a:extLst>
          </p:cNvPr>
          <p:cNvSpPr/>
          <p:nvPr/>
        </p:nvSpPr>
        <p:spPr>
          <a:xfrm>
            <a:off x="511934" y="77973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82348D2A-E837-C244-9639-1E3E49F3AE8F}"/>
              </a:ext>
            </a:extLst>
          </p:cNvPr>
          <p:cNvSpPr txBox="1">
            <a:spLocks/>
          </p:cNvSpPr>
          <p:nvPr/>
        </p:nvSpPr>
        <p:spPr>
          <a:xfrm>
            <a:off x="639766" y="940526"/>
            <a:ext cx="10107951"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Where Do Safety Professionals Work? </a:t>
            </a:r>
          </a:p>
        </p:txBody>
      </p:sp>
      <p:sp>
        <p:nvSpPr>
          <p:cNvPr id="5" name="TextBox 4">
            <a:extLst>
              <a:ext uri="{FF2B5EF4-FFF2-40B4-BE49-F238E27FC236}">
                <a16:creationId xmlns:a16="http://schemas.microsoft.com/office/drawing/2014/main" id="{8D428A09-4EB1-4D40-A7A0-C267298545E5}"/>
              </a:ext>
            </a:extLst>
          </p:cNvPr>
          <p:cNvSpPr txBox="1"/>
          <p:nvPr/>
        </p:nvSpPr>
        <p:spPr>
          <a:xfrm>
            <a:off x="1026582" y="3446587"/>
            <a:ext cx="5190979" cy="4421723"/>
          </a:xfrm>
          <a:prstGeom prst="rect">
            <a:avLst/>
          </a:prstGeom>
          <a:noFill/>
        </p:spPr>
        <p:txBody>
          <a:bodyPr wrap="square" rtlCol="0">
            <a:spAutoFit/>
          </a:bodyPr>
          <a:lstStyle/>
          <a:p>
            <a:pPr>
              <a:spcAft>
                <a:spcPts val="400"/>
              </a:spcAft>
            </a:pPr>
            <a:fld id="{A827E6C8-044C-7142-A0DA-7D961E6E2D27}" type="CATEGORYNAME">
              <a:rPr lang="en-US" sz="2000" b="1" smtClean="0">
                <a:solidFill>
                  <a:schemeClr val="accent1"/>
                </a:solidFill>
                <a:latin typeface="Arial" panose="020B0604020202020204" pitchFamily="34" charset="0"/>
                <a:cs typeface="Arial" panose="020B0604020202020204" pitchFamily="34" charset="0"/>
              </a:rPr>
              <a:pPr>
                <a:spcAft>
                  <a:spcPts val="400"/>
                </a:spcAft>
              </a:pPr>
              <a:t>Manufacturing</a:t>
            </a:fld>
            <a:r>
              <a:rPr lang="en-US" sz="2000" b="1" dirty="0">
                <a:solidFill>
                  <a:schemeClr val="accent1"/>
                </a:solidFill>
                <a:latin typeface="Arial" panose="020B0604020202020204" pitchFamily="34" charset="0"/>
                <a:cs typeface="Arial" panose="020B0604020202020204" pitchFamily="34" charset="0"/>
              </a:rPr>
              <a:t> </a:t>
            </a:r>
            <a:fld id="{C9829F81-8175-C549-BA43-893EDA9947E3}" type="PERCENTAGE">
              <a:rPr lang="en-US" sz="2000" b="1" smtClean="0">
                <a:solidFill>
                  <a:schemeClr val="accent1"/>
                </a:solidFill>
                <a:latin typeface="Arial" panose="020B0604020202020204" pitchFamily="34" charset="0"/>
                <a:cs typeface="Arial" panose="020B0604020202020204" pitchFamily="34" charset="0"/>
              </a:rPr>
              <a:pPr>
                <a:spcAft>
                  <a:spcPts val="400"/>
                </a:spcAft>
              </a:pPr>
              <a:t>29%</a:t>
            </a:fld>
            <a:endParaRPr lang="en-US" sz="2000" b="1" dirty="0">
              <a:solidFill>
                <a:schemeClr val="accent1"/>
              </a:solidFill>
              <a:latin typeface="Arial" panose="020B0604020202020204" pitchFamily="34" charset="0"/>
              <a:cs typeface="Arial" panose="020B0604020202020204" pitchFamily="34" charset="0"/>
            </a:endParaRPr>
          </a:p>
          <a:p>
            <a:pPr>
              <a:spcAft>
                <a:spcPts val="400"/>
              </a:spcAft>
            </a:pPr>
            <a:fld id="{B8531F1C-DDA5-1B4E-8C1B-8867A06F0C47}" type="CATEGORYNAME">
              <a:rPr lang="en-US" sz="2000" b="1" smtClean="0">
                <a:solidFill>
                  <a:schemeClr val="accent2"/>
                </a:solidFill>
                <a:latin typeface="Arial" panose="020B0604020202020204" pitchFamily="34" charset="0"/>
                <a:cs typeface="Arial" panose="020B0604020202020204" pitchFamily="34" charset="0"/>
              </a:rPr>
              <a:pPr>
                <a:spcAft>
                  <a:spcPts val="400"/>
                </a:spcAft>
              </a:pPr>
              <a:t>Construction</a:t>
            </a:fld>
            <a:r>
              <a:rPr lang="en-US" sz="2000" b="1" dirty="0">
                <a:solidFill>
                  <a:schemeClr val="accent2"/>
                </a:solidFill>
                <a:latin typeface="Arial" panose="020B0604020202020204" pitchFamily="34" charset="0"/>
                <a:cs typeface="Arial" panose="020B0604020202020204" pitchFamily="34" charset="0"/>
              </a:rPr>
              <a:t> </a:t>
            </a:r>
            <a:fld id="{C3AFB9F0-C013-A34D-81B2-091EB5E10F07}" type="PERCENTAGE">
              <a:rPr lang="en-US" sz="2000" b="1" smtClean="0">
                <a:solidFill>
                  <a:schemeClr val="accent2"/>
                </a:solidFill>
                <a:latin typeface="Arial" panose="020B0604020202020204" pitchFamily="34" charset="0"/>
                <a:cs typeface="Arial" panose="020B0604020202020204" pitchFamily="34" charset="0"/>
              </a:rPr>
              <a:pPr>
                <a:spcAft>
                  <a:spcPts val="400"/>
                </a:spcAft>
              </a:pPr>
              <a:t>23%</a:t>
            </a:fld>
            <a:endParaRPr lang="en-US" sz="2000" b="1" dirty="0">
              <a:solidFill>
                <a:schemeClr val="accent2"/>
              </a:solidFill>
              <a:latin typeface="Arial" panose="020B0604020202020204" pitchFamily="34" charset="0"/>
              <a:cs typeface="Arial" panose="020B0604020202020204" pitchFamily="34" charset="0"/>
            </a:endParaRPr>
          </a:p>
          <a:p>
            <a:pPr>
              <a:spcAft>
                <a:spcPts val="400"/>
              </a:spcAft>
            </a:pPr>
            <a:fld id="{9C7919FE-CAB2-C845-8726-B347053AD05C}" type="CATEGORYNAME">
              <a:rPr lang="en-US" sz="2000" b="1" smtClean="0">
                <a:solidFill>
                  <a:schemeClr val="bg1">
                    <a:lumMod val="50000"/>
                  </a:schemeClr>
                </a:solidFill>
                <a:latin typeface="Arial" panose="020B0604020202020204" pitchFamily="34" charset="0"/>
                <a:cs typeface="Arial" panose="020B0604020202020204" pitchFamily="34" charset="0"/>
              </a:rPr>
              <a:pPr>
                <a:spcAft>
                  <a:spcPts val="400"/>
                </a:spcAft>
              </a:pPr>
              <a:t>Public Administration/Government</a:t>
            </a:fld>
            <a:r>
              <a:rPr lang="en-US" sz="2000" b="1" dirty="0">
                <a:solidFill>
                  <a:schemeClr val="bg1">
                    <a:lumMod val="50000"/>
                  </a:schemeClr>
                </a:solidFill>
                <a:latin typeface="Arial" panose="020B0604020202020204" pitchFamily="34" charset="0"/>
                <a:cs typeface="Arial" panose="020B0604020202020204" pitchFamily="34" charset="0"/>
              </a:rPr>
              <a:t> </a:t>
            </a:r>
            <a:fld id="{017BB8B2-2E62-AA41-BFAE-18F4356877F7}" type="PERCENTAGE">
              <a:rPr lang="en-US" sz="2000" b="1" smtClean="0">
                <a:solidFill>
                  <a:schemeClr val="bg1">
                    <a:lumMod val="50000"/>
                  </a:schemeClr>
                </a:solidFill>
                <a:latin typeface="Arial" panose="020B0604020202020204" pitchFamily="34" charset="0"/>
                <a:cs typeface="Arial" panose="020B0604020202020204" pitchFamily="34" charset="0"/>
              </a:rPr>
              <a:pPr>
                <a:spcAft>
                  <a:spcPts val="400"/>
                </a:spcAft>
              </a:pPr>
              <a:t>13%</a:t>
            </a:fld>
            <a:endParaRPr lang="en-US" sz="2000" b="1" dirty="0">
              <a:solidFill>
                <a:schemeClr val="bg1">
                  <a:lumMod val="50000"/>
                </a:schemeClr>
              </a:solidFill>
              <a:latin typeface="Arial" panose="020B0604020202020204" pitchFamily="34" charset="0"/>
              <a:cs typeface="Arial" panose="020B0604020202020204" pitchFamily="34" charset="0"/>
            </a:endParaRPr>
          </a:p>
          <a:p>
            <a:pPr>
              <a:spcAft>
                <a:spcPts val="400"/>
              </a:spcAft>
            </a:pPr>
            <a:fld id="{ACF8F229-E5EE-BE4B-B93C-52B20F1FCF9A}" type="CATEGORYNAME">
              <a:rPr lang="en-US" sz="2000" b="1" smtClean="0">
                <a:solidFill>
                  <a:srgbClr val="FFC000"/>
                </a:solidFill>
                <a:latin typeface="Arial" panose="020B0604020202020204" pitchFamily="34" charset="0"/>
                <a:cs typeface="Arial" panose="020B0604020202020204" pitchFamily="34" charset="0"/>
              </a:rPr>
              <a:pPr>
                <a:spcAft>
                  <a:spcPts val="400"/>
                </a:spcAft>
              </a:pPr>
              <a:t>Services and Education</a:t>
            </a:fld>
            <a:r>
              <a:rPr lang="en-US" sz="2000" b="1" dirty="0">
                <a:solidFill>
                  <a:srgbClr val="FFC000"/>
                </a:solidFill>
                <a:latin typeface="Arial" panose="020B0604020202020204" pitchFamily="34" charset="0"/>
                <a:cs typeface="Arial" panose="020B0604020202020204" pitchFamily="34" charset="0"/>
              </a:rPr>
              <a:t> </a:t>
            </a:r>
            <a:fld id="{3856BDC1-2C03-AD4E-AC44-48C569460E42}" type="PERCENTAGE">
              <a:rPr lang="en-US" sz="2000" b="1" smtClean="0">
                <a:solidFill>
                  <a:srgbClr val="FFC000"/>
                </a:solidFill>
                <a:latin typeface="Arial" panose="020B0604020202020204" pitchFamily="34" charset="0"/>
                <a:cs typeface="Arial" panose="020B0604020202020204" pitchFamily="34" charset="0"/>
              </a:rPr>
              <a:pPr>
                <a:spcAft>
                  <a:spcPts val="400"/>
                </a:spcAft>
              </a:pPr>
              <a:t>11%</a:t>
            </a:fld>
            <a:endParaRPr lang="en-US" sz="2000" b="1" dirty="0">
              <a:solidFill>
                <a:srgbClr val="FFC000"/>
              </a:solidFill>
              <a:latin typeface="Arial" panose="020B0604020202020204" pitchFamily="34" charset="0"/>
              <a:cs typeface="Arial" panose="020B0604020202020204" pitchFamily="34" charset="0"/>
            </a:endParaRPr>
          </a:p>
          <a:p>
            <a:pPr>
              <a:spcAft>
                <a:spcPts val="400"/>
              </a:spcAft>
            </a:pPr>
            <a:fld id="{77A047D5-BD78-D142-A40F-0E04DA4F4F2A}" type="CATEGORYNAME">
              <a:rPr lang="en-US" sz="2000" b="1" smtClean="0">
                <a:solidFill>
                  <a:schemeClr val="accent5"/>
                </a:solidFill>
                <a:latin typeface="Arial" panose="020B0604020202020204" pitchFamily="34" charset="0"/>
                <a:cs typeface="Arial" panose="020B0604020202020204" pitchFamily="34" charset="0"/>
              </a:rPr>
              <a:pPr>
                <a:spcAft>
                  <a:spcPts val="400"/>
                </a:spcAft>
              </a:pPr>
              <a:t>Utilities</a:t>
            </a:fld>
            <a:r>
              <a:rPr lang="en-US" sz="2000" b="1" dirty="0">
                <a:solidFill>
                  <a:schemeClr val="accent5"/>
                </a:solidFill>
                <a:latin typeface="Arial" panose="020B0604020202020204" pitchFamily="34" charset="0"/>
                <a:cs typeface="Arial" panose="020B0604020202020204" pitchFamily="34" charset="0"/>
              </a:rPr>
              <a:t> </a:t>
            </a:r>
            <a:fld id="{0460256F-7160-0744-BF96-A5B6EAD5CD7C}" type="PERCENTAGE">
              <a:rPr lang="en-US" sz="2000" b="1" smtClean="0">
                <a:solidFill>
                  <a:schemeClr val="accent5"/>
                </a:solidFill>
                <a:latin typeface="Arial" panose="020B0604020202020204" pitchFamily="34" charset="0"/>
                <a:cs typeface="Arial" panose="020B0604020202020204" pitchFamily="34" charset="0"/>
              </a:rPr>
              <a:pPr>
                <a:spcAft>
                  <a:spcPts val="400"/>
                </a:spcAft>
              </a:pPr>
              <a:t>6%</a:t>
            </a:fld>
            <a:endParaRPr lang="en-US" sz="2000" b="1" dirty="0">
              <a:solidFill>
                <a:schemeClr val="accent5"/>
              </a:solidFill>
              <a:latin typeface="Arial" panose="020B0604020202020204" pitchFamily="34" charset="0"/>
              <a:cs typeface="Arial" panose="020B0604020202020204" pitchFamily="34" charset="0"/>
            </a:endParaRPr>
          </a:p>
          <a:p>
            <a:pPr>
              <a:spcAft>
                <a:spcPts val="400"/>
              </a:spcAft>
            </a:pPr>
            <a:fld id="{AF6CB762-84F5-3847-93E8-F71BE9A377EB}" type="CATEGORYNAME">
              <a:rPr lang="en-US" sz="2000" b="1" smtClean="0">
                <a:solidFill>
                  <a:schemeClr val="accent6"/>
                </a:solidFill>
                <a:latin typeface="Arial" panose="020B0604020202020204" pitchFamily="34" charset="0"/>
                <a:cs typeface="Arial" panose="020B0604020202020204" pitchFamily="34" charset="0"/>
              </a:rPr>
              <a:pPr>
                <a:spcAft>
                  <a:spcPts val="400"/>
                </a:spcAft>
              </a:pPr>
              <a:t>Mining, Oil and Gas</a:t>
            </a:fld>
            <a:r>
              <a:rPr lang="en-US" sz="2000" b="1" dirty="0">
                <a:solidFill>
                  <a:schemeClr val="accent6"/>
                </a:solidFill>
                <a:latin typeface="Arial" panose="020B0604020202020204" pitchFamily="34" charset="0"/>
                <a:cs typeface="Arial" panose="020B0604020202020204" pitchFamily="34" charset="0"/>
              </a:rPr>
              <a:t> </a:t>
            </a:r>
            <a:fld id="{47F90EAE-7ABE-E846-A004-371D010AB43F}" type="PERCENTAGE">
              <a:rPr lang="en-US" sz="2000" b="1" smtClean="0">
                <a:solidFill>
                  <a:schemeClr val="accent6"/>
                </a:solidFill>
                <a:latin typeface="Arial" panose="020B0604020202020204" pitchFamily="34" charset="0"/>
                <a:cs typeface="Arial" panose="020B0604020202020204" pitchFamily="34" charset="0"/>
              </a:rPr>
              <a:pPr>
                <a:spcAft>
                  <a:spcPts val="400"/>
                </a:spcAft>
              </a:pPr>
              <a:t>6%</a:t>
            </a:fld>
            <a:endParaRPr lang="en-US" sz="2000" b="1" dirty="0">
              <a:solidFill>
                <a:schemeClr val="accent6"/>
              </a:solidFill>
              <a:latin typeface="Arial" panose="020B0604020202020204" pitchFamily="34" charset="0"/>
              <a:cs typeface="Arial" panose="020B0604020202020204" pitchFamily="34" charset="0"/>
            </a:endParaRPr>
          </a:p>
          <a:p>
            <a:pPr>
              <a:spcAft>
                <a:spcPts val="400"/>
              </a:spcAft>
            </a:pPr>
            <a:fld id="{F27193BA-2C68-CD4E-8805-2823CD344D1E}" type="CATEGORYNAME">
              <a:rPr lang="en-US" sz="2000" b="1" smtClean="0">
                <a:solidFill>
                  <a:srgbClr val="002060"/>
                </a:solidFill>
                <a:latin typeface="Arial" panose="020B0604020202020204" pitchFamily="34" charset="0"/>
                <a:cs typeface="Arial" panose="020B0604020202020204" pitchFamily="34" charset="0"/>
              </a:rPr>
              <a:pPr>
                <a:spcAft>
                  <a:spcPts val="400"/>
                </a:spcAft>
              </a:pPr>
              <a:t>Other</a:t>
            </a:fld>
            <a:r>
              <a:rPr lang="en-US" sz="2000" b="1" dirty="0">
                <a:solidFill>
                  <a:srgbClr val="002060"/>
                </a:solidFill>
                <a:latin typeface="Arial" panose="020B0604020202020204" pitchFamily="34" charset="0"/>
                <a:cs typeface="Arial" panose="020B0604020202020204" pitchFamily="34" charset="0"/>
              </a:rPr>
              <a:t> </a:t>
            </a:r>
            <a:fld id="{ED254CFA-B785-DF43-9327-5F8EA5BBFA1C}" type="PERCENTAGE">
              <a:rPr lang="en-US" sz="2000" b="1" smtClean="0">
                <a:solidFill>
                  <a:srgbClr val="002060"/>
                </a:solidFill>
                <a:latin typeface="Arial" panose="020B0604020202020204" pitchFamily="34" charset="0"/>
                <a:cs typeface="Arial" panose="020B0604020202020204" pitchFamily="34" charset="0"/>
              </a:rPr>
              <a:pPr>
                <a:spcAft>
                  <a:spcPts val="400"/>
                </a:spcAft>
              </a:pPr>
              <a:t>12%</a:t>
            </a:fld>
            <a:endParaRPr lang="en-US" sz="2000" b="1" dirty="0">
              <a:solidFill>
                <a:srgbClr val="002060"/>
              </a:solidFill>
              <a:latin typeface="Arial" panose="020B0604020202020204" pitchFamily="34" charset="0"/>
              <a:cs typeface="Arial" panose="020B0604020202020204" pitchFamily="34" charset="0"/>
            </a:endParaRPr>
          </a:p>
          <a:p>
            <a:pPr>
              <a:spcAft>
                <a:spcPts val="1200"/>
              </a:spcAft>
            </a:pPr>
            <a:endParaRPr lang="en-US" b="1" dirty="0">
              <a:solidFill>
                <a:schemeClr val="accent6"/>
              </a:solidFill>
              <a:latin typeface="Arial" panose="020B0604020202020204" pitchFamily="34" charset="0"/>
              <a:cs typeface="Arial" panose="020B0604020202020204" pitchFamily="34" charset="0"/>
            </a:endParaRPr>
          </a:p>
          <a:p>
            <a:endParaRPr lang="en-US" b="1" dirty="0">
              <a:solidFill>
                <a:schemeClr val="accent5"/>
              </a:solidFill>
              <a:latin typeface="Arial" panose="020B0604020202020204" pitchFamily="34" charset="0"/>
              <a:cs typeface="Arial" panose="020B0604020202020204" pitchFamily="34" charset="0"/>
            </a:endParaRPr>
          </a:p>
          <a:p>
            <a:endParaRPr lang="en-US" b="1" dirty="0">
              <a:solidFill>
                <a:srgbClr val="FFC000"/>
              </a:solidFill>
              <a:latin typeface="Arial" panose="020B0604020202020204" pitchFamily="34" charset="0"/>
              <a:cs typeface="Arial" panose="020B0604020202020204" pitchFamily="34" charset="0"/>
            </a:endParaRPr>
          </a:p>
          <a:p>
            <a:endParaRPr lang="en-US" b="1" dirty="0">
              <a:solidFill>
                <a:schemeClr val="bg1">
                  <a:lumMod val="50000"/>
                </a:schemeClr>
              </a:solidFill>
              <a:latin typeface="Arial" panose="020B0604020202020204" pitchFamily="34" charset="0"/>
              <a:cs typeface="Arial" panose="020B0604020202020204" pitchFamily="34" charset="0"/>
            </a:endParaRPr>
          </a:p>
          <a:p>
            <a:endParaRPr lang="en-US" b="1" dirty="0">
              <a:solidFill>
                <a:schemeClr val="accent2"/>
              </a:solidFill>
              <a:latin typeface="Arial" panose="020B0604020202020204" pitchFamily="34" charset="0"/>
              <a:cs typeface="Arial" panose="020B0604020202020204" pitchFamily="34" charset="0"/>
            </a:endParaRPr>
          </a:p>
          <a:p>
            <a:endParaRPr lang="en-US" dirty="0"/>
          </a:p>
        </p:txBody>
      </p:sp>
      <p:sp>
        <p:nvSpPr>
          <p:cNvPr id="12" name="TextBox 11">
            <a:extLst>
              <a:ext uri="{FF2B5EF4-FFF2-40B4-BE49-F238E27FC236}">
                <a16:creationId xmlns:a16="http://schemas.microsoft.com/office/drawing/2014/main" id="{E884DA37-8556-B741-A245-A9BE9ECF1046}"/>
              </a:ext>
            </a:extLst>
          </p:cNvPr>
          <p:cNvSpPr txBox="1"/>
          <p:nvPr/>
        </p:nvSpPr>
        <p:spPr>
          <a:xfrm>
            <a:off x="667902" y="2780108"/>
            <a:ext cx="4846633" cy="861774"/>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Everywhere!</a:t>
            </a:r>
          </a:p>
          <a:p>
            <a:endParaRPr lang="en-US" dirty="0"/>
          </a:p>
        </p:txBody>
      </p:sp>
      <p:sp>
        <p:nvSpPr>
          <p:cNvPr id="14" name="Rectangle 13">
            <a:extLst>
              <a:ext uri="{FF2B5EF4-FFF2-40B4-BE49-F238E27FC236}">
                <a16:creationId xmlns:a16="http://schemas.microsoft.com/office/drawing/2014/main" id="{579DF568-9372-A24E-B21B-E1F9D9D1FE51}"/>
              </a:ext>
            </a:extLst>
          </p:cNvPr>
          <p:cNvSpPr/>
          <p:nvPr/>
        </p:nvSpPr>
        <p:spPr>
          <a:xfrm>
            <a:off x="794608" y="3551165"/>
            <a:ext cx="255182" cy="191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79E390-BB24-AE41-B054-F00158C063CE}"/>
              </a:ext>
            </a:extLst>
          </p:cNvPr>
          <p:cNvSpPr/>
          <p:nvPr/>
        </p:nvSpPr>
        <p:spPr>
          <a:xfrm>
            <a:off x="794608" y="3902149"/>
            <a:ext cx="25518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04C983-129A-194A-B3AF-8D04C8557871}"/>
              </a:ext>
            </a:extLst>
          </p:cNvPr>
          <p:cNvSpPr/>
          <p:nvPr/>
        </p:nvSpPr>
        <p:spPr>
          <a:xfrm>
            <a:off x="794608" y="4263656"/>
            <a:ext cx="255182" cy="1913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E61455-6BDF-5F45-9E67-307EE5F0705E}"/>
              </a:ext>
            </a:extLst>
          </p:cNvPr>
          <p:cNvSpPr/>
          <p:nvPr/>
        </p:nvSpPr>
        <p:spPr>
          <a:xfrm>
            <a:off x="794608" y="4625163"/>
            <a:ext cx="255182" cy="1913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53723C-C019-B746-8233-46BC3ADCC73F}"/>
              </a:ext>
            </a:extLst>
          </p:cNvPr>
          <p:cNvSpPr/>
          <p:nvPr/>
        </p:nvSpPr>
        <p:spPr>
          <a:xfrm>
            <a:off x="794608" y="4976038"/>
            <a:ext cx="255182" cy="1913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D781AE-9E5B-754C-9442-7F7151EA2AB4}"/>
              </a:ext>
            </a:extLst>
          </p:cNvPr>
          <p:cNvSpPr/>
          <p:nvPr/>
        </p:nvSpPr>
        <p:spPr>
          <a:xfrm>
            <a:off x="794608" y="5337545"/>
            <a:ext cx="255182" cy="1913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4AF51E-4AD0-4F4E-97BA-18648E369109}"/>
              </a:ext>
            </a:extLst>
          </p:cNvPr>
          <p:cNvSpPr/>
          <p:nvPr/>
        </p:nvSpPr>
        <p:spPr>
          <a:xfrm>
            <a:off x="794608" y="5699052"/>
            <a:ext cx="255182" cy="1913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79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A1A3AA7-2F10-424E-99A9-D8AF55FBC027}"/>
              </a:ext>
            </a:extLst>
          </p:cNvPr>
          <p:cNvSpPr/>
          <p:nvPr/>
        </p:nvSpPr>
        <p:spPr>
          <a:xfrm>
            <a:off x="511934" y="779738"/>
            <a:ext cx="945292" cy="9452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6">
            <a:extLst>
              <a:ext uri="{FF2B5EF4-FFF2-40B4-BE49-F238E27FC236}">
                <a16:creationId xmlns:a16="http://schemas.microsoft.com/office/drawing/2014/main" id="{73E2443A-6926-1841-BAA2-5B46AAA052F7}"/>
              </a:ext>
            </a:extLst>
          </p:cNvPr>
          <p:cNvSpPr txBox="1">
            <a:spLocks/>
          </p:cNvSpPr>
          <p:nvPr/>
        </p:nvSpPr>
        <p:spPr>
          <a:xfrm>
            <a:off x="639766" y="2718588"/>
            <a:ext cx="7415022" cy="33865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b="1" dirty="0">
                <a:solidFill>
                  <a:schemeClr val="accent4"/>
                </a:solidFill>
                <a:latin typeface="Arial" panose="020B0604020202020204" pitchFamily="34" charset="0"/>
                <a:cs typeface="Arial" panose="020B0604020202020204" pitchFamily="34" charset="0"/>
              </a:rPr>
              <a:t>High demand (remember the NIOSH study)</a:t>
            </a:r>
          </a:p>
          <a:p>
            <a:pPr>
              <a:spcAft>
                <a:spcPts val="600"/>
              </a:spcAft>
            </a:pPr>
            <a:r>
              <a:rPr lang="en-US" sz="2400" b="1" dirty="0">
                <a:solidFill>
                  <a:schemeClr val="accent4"/>
                </a:solidFill>
                <a:latin typeface="Arial" panose="020B0604020202020204" pitchFamily="34" charset="0"/>
                <a:cs typeface="Arial" panose="020B0604020202020204" pitchFamily="34" charset="0"/>
              </a:rPr>
              <a:t>Flexibility/transferability across industries</a:t>
            </a:r>
          </a:p>
          <a:p>
            <a:pPr>
              <a:spcAft>
                <a:spcPts val="600"/>
              </a:spcAft>
            </a:pPr>
            <a:r>
              <a:rPr lang="en-US" sz="2400" b="1" dirty="0">
                <a:solidFill>
                  <a:schemeClr val="accent4"/>
                </a:solidFill>
                <a:latin typeface="Arial" panose="020B0604020202020204" pitchFamily="34" charset="0"/>
                <a:cs typeface="Arial" panose="020B0604020202020204" pitchFamily="34" charset="0"/>
              </a:rPr>
              <a:t>Interesting and satisfying career </a:t>
            </a:r>
          </a:p>
          <a:p>
            <a:pPr>
              <a:spcAft>
                <a:spcPts val="600"/>
              </a:spcAft>
            </a:pPr>
            <a:r>
              <a:rPr lang="en-US" sz="2400" b="1" dirty="0">
                <a:solidFill>
                  <a:schemeClr val="accent4"/>
                </a:solidFill>
                <a:latin typeface="Arial" panose="020B0604020202020204" pitchFamily="34" charset="0"/>
                <a:cs typeface="Arial" panose="020B0604020202020204" pitchFamily="34" charset="0"/>
              </a:rPr>
              <a:t>Good pay</a:t>
            </a:r>
          </a:p>
          <a:p>
            <a:pPr>
              <a:spcAft>
                <a:spcPts val="600"/>
              </a:spcAft>
            </a:pPr>
            <a:r>
              <a:rPr lang="en-US" sz="2400" b="1" dirty="0">
                <a:solidFill>
                  <a:schemeClr val="accent4"/>
                </a:solidFill>
                <a:latin typeface="Arial" panose="020B0604020202020204" pitchFamily="34" charset="0"/>
                <a:cs typeface="Arial" panose="020B0604020202020204" pitchFamily="34" charset="0"/>
              </a:rPr>
              <a:t>Multiple pathways</a:t>
            </a:r>
          </a:p>
        </p:txBody>
      </p:sp>
      <p:pic>
        <p:nvPicPr>
          <p:cNvPr id="11" name="Picture 10">
            <a:extLst>
              <a:ext uri="{FF2B5EF4-FFF2-40B4-BE49-F238E27FC236}">
                <a16:creationId xmlns:a16="http://schemas.microsoft.com/office/drawing/2014/main" id="{2A609B9A-681F-5840-856D-15F600BC1E8E}"/>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3817470" y="4737541"/>
            <a:ext cx="7043271" cy="812800"/>
          </a:xfrm>
          <a:prstGeom prst="rect">
            <a:avLst/>
          </a:prstGeom>
          <a:effectLst/>
        </p:spPr>
      </p:pic>
      <p:sp>
        <p:nvSpPr>
          <p:cNvPr id="4" name="Text Placeholder 11">
            <a:extLst>
              <a:ext uri="{FF2B5EF4-FFF2-40B4-BE49-F238E27FC236}">
                <a16:creationId xmlns:a16="http://schemas.microsoft.com/office/drawing/2014/main" id="{7986BC40-E4B2-0048-83EA-5FE5D219AD96}"/>
              </a:ext>
            </a:extLst>
          </p:cNvPr>
          <p:cNvSpPr txBox="1">
            <a:spLocks/>
          </p:cNvSpPr>
          <p:nvPr/>
        </p:nvSpPr>
        <p:spPr>
          <a:xfrm>
            <a:off x="639766" y="940526"/>
            <a:ext cx="11552234" cy="2351314"/>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10052050" algn="l"/>
              </a:tabLst>
            </a:pPr>
            <a:r>
              <a:rPr lang="en-US" dirty="0">
                <a:solidFill>
                  <a:schemeClr val="bg1"/>
                </a:solidFill>
              </a:rPr>
              <a:t>Why Become a Safety Professional?</a:t>
            </a:r>
          </a:p>
        </p:txBody>
      </p:sp>
      <p:pic>
        <p:nvPicPr>
          <p:cNvPr id="7" name="Picture 6" descr="A person wearing a hard hat&#10;&#10;Description automatically generated">
            <a:extLst>
              <a:ext uri="{FF2B5EF4-FFF2-40B4-BE49-F238E27FC236}">
                <a16:creationId xmlns:a16="http://schemas.microsoft.com/office/drawing/2014/main" id="{12B29E4C-66F3-134C-B5C4-3EEE91E64E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8187" y="0"/>
            <a:ext cx="6923813" cy="6286500"/>
          </a:xfrm>
          <a:prstGeom prst="rect">
            <a:avLst/>
          </a:prstGeom>
        </p:spPr>
      </p:pic>
    </p:spTree>
    <p:extLst>
      <p:ext uri="{BB962C8B-B14F-4D97-AF65-F5344CB8AC3E}">
        <p14:creationId xmlns:p14="http://schemas.microsoft.com/office/powerpoint/2010/main" val="1387892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2">
            <a:extLst>
              <a:ext uri="{FF2B5EF4-FFF2-40B4-BE49-F238E27FC236}">
                <a16:creationId xmlns:a16="http://schemas.microsoft.com/office/drawing/2014/main" id="{40815E90-993D-7D44-8248-84B5A43B3D8D}"/>
              </a:ext>
            </a:extLst>
          </p:cNvPr>
          <p:cNvGraphicFramePr>
            <a:graphicFrameLocks/>
          </p:cNvGraphicFramePr>
          <p:nvPr>
            <p:extLst>
              <p:ext uri="{D42A27DB-BD31-4B8C-83A1-F6EECF244321}">
                <p14:modId xmlns:p14="http://schemas.microsoft.com/office/powerpoint/2010/main" val="2287088008"/>
              </p:ext>
            </p:extLst>
          </p:nvPr>
        </p:nvGraphicFramePr>
        <p:xfrm>
          <a:off x="739588" y="2353235"/>
          <a:ext cx="10623175" cy="36979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802AA5C-1BC2-3840-A7E7-B68B5A53CC41}"/>
              </a:ext>
            </a:extLst>
          </p:cNvPr>
          <p:cNvSpPr txBox="1"/>
          <p:nvPr/>
        </p:nvSpPr>
        <p:spPr>
          <a:xfrm>
            <a:off x="9593195" y="6043885"/>
            <a:ext cx="4256315"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ASSP PDC 2019 Lightening Poll </a:t>
            </a:r>
          </a:p>
        </p:txBody>
      </p:sp>
      <p:sp>
        <p:nvSpPr>
          <p:cNvPr id="4" name="Oval 3">
            <a:extLst>
              <a:ext uri="{FF2B5EF4-FFF2-40B4-BE49-F238E27FC236}">
                <a16:creationId xmlns:a16="http://schemas.microsoft.com/office/drawing/2014/main" id="{1DCD1767-3A96-B640-A59C-E498906C2601}"/>
              </a:ext>
            </a:extLst>
          </p:cNvPr>
          <p:cNvSpPr/>
          <p:nvPr/>
        </p:nvSpPr>
        <p:spPr>
          <a:xfrm>
            <a:off x="511934" y="376328"/>
            <a:ext cx="945292" cy="94529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1">
            <a:extLst>
              <a:ext uri="{FF2B5EF4-FFF2-40B4-BE49-F238E27FC236}">
                <a16:creationId xmlns:a16="http://schemas.microsoft.com/office/drawing/2014/main" id="{5FD46421-B466-9C48-97A5-A448C3DFA1F0}"/>
              </a:ext>
            </a:extLst>
          </p:cNvPr>
          <p:cNvSpPr txBox="1">
            <a:spLocks/>
          </p:cNvSpPr>
          <p:nvPr/>
        </p:nvSpPr>
        <p:spPr>
          <a:xfrm>
            <a:off x="639766" y="537116"/>
            <a:ext cx="10790234" cy="1011980"/>
          </a:xfrm>
          <a:prstGeom prst="rect">
            <a:avLst/>
          </a:prstGeom>
          <a:effectLst>
            <a:outerShdw blurRad="127000" dist="50800" dir="2700000" algn="ctr" rotWithShape="0">
              <a:srgbClr val="000000">
                <a:alpha val="30000"/>
              </a:srgb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Current Safety Professionals Say</a:t>
            </a:r>
          </a:p>
        </p:txBody>
      </p:sp>
    </p:spTree>
    <p:extLst>
      <p:ext uri="{BB962C8B-B14F-4D97-AF65-F5344CB8AC3E}">
        <p14:creationId xmlns:p14="http://schemas.microsoft.com/office/powerpoint/2010/main" val="58468667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3636</Words>
  <Application>Microsoft Office PowerPoint</Application>
  <PresentationFormat>Widescreen</PresentationFormat>
  <Paragraphs>358</Paragraphs>
  <Slides>25</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Verdana</vt:lpstr>
      <vt:lpstr>Arial Narrow</vt:lpstr>
      <vt:lpstr>Calibri</vt:lpstr>
      <vt:lpstr>Arial Black</vt:lpstr>
      <vt:lpstr>Wingdings</vt:lpstr>
      <vt:lpstr>Wingdings 2</vt:lpstr>
      <vt:lpstr>Museo Sans 700</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Paths  in Safety</dc:title>
  <dc:creator>Brandon Mohaupt</dc:creator>
  <cp:lastModifiedBy>Jennifer Cedarstaff</cp:lastModifiedBy>
  <cp:revision>28</cp:revision>
  <dcterms:created xsi:type="dcterms:W3CDTF">2021-01-29T20:01:38Z</dcterms:created>
  <dcterms:modified xsi:type="dcterms:W3CDTF">2021-12-20T18:05:28Z</dcterms:modified>
</cp:coreProperties>
</file>