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2" r:id="rId1"/>
  </p:sldMasterIdLst>
  <p:notesMasterIdLst>
    <p:notesMasterId r:id="rId24"/>
  </p:notesMasterIdLst>
  <p:handoutMasterIdLst>
    <p:handoutMasterId r:id="rId25"/>
  </p:handoutMasterIdLst>
  <p:sldIdLst>
    <p:sldId id="256" r:id="rId2"/>
    <p:sldId id="710" r:id="rId3"/>
    <p:sldId id="711" r:id="rId4"/>
    <p:sldId id="712" r:id="rId5"/>
    <p:sldId id="713" r:id="rId6"/>
    <p:sldId id="714" r:id="rId7"/>
    <p:sldId id="715" r:id="rId8"/>
    <p:sldId id="716" r:id="rId9"/>
    <p:sldId id="686" r:id="rId10"/>
    <p:sldId id="687" r:id="rId11"/>
    <p:sldId id="688" r:id="rId12"/>
    <p:sldId id="717" r:id="rId13"/>
    <p:sldId id="608" r:id="rId14"/>
    <p:sldId id="718" r:id="rId15"/>
    <p:sldId id="610" r:id="rId16"/>
    <p:sldId id="709" r:id="rId17"/>
    <p:sldId id="704" r:id="rId18"/>
    <p:sldId id="719" r:id="rId19"/>
    <p:sldId id="700" r:id="rId20"/>
    <p:sldId id="609" r:id="rId21"/>
    <p:sldId id="633" r:id="rId22"/>
    <p:sldId id="603" r:id="rId23"/>
  </p:sldIdLst>
  <p:sldSz cx="12192000" cy="6858000"/>
  <p:notesSz cx="6858000" cy="9144000"/>
  <p:embeddedFontLst>
    <p:embeddedFont>
      <p:font typeface="Arial Black" panose="020B0A04020102020204" pitchFamily="34" charset="0"/>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Museo Sans 300" panose="02000000000000000000" pitchFamily="50" charset="0"/>
      <p:regular r:id="rId33"/>
      <p:italic r:id="rId34"/>
    </p:embeddedFont>
    <p:embeddedFont>
      <p:font typeface="Museo Sans 700" panose="02000000000000000000" pitchFamily="50"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B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9" autoAdjust="0"/>
    <p:restoredTop sz="78095" autoAdjust="0"/>
  </p:normalViewPr>
  <p:slideViewPr>
    <p:cSldViewPr snapToGrid="0">
      <p:cViewPr varScale="1">
        <p:scale>
          <a:sx n="50" d="100"/>
          <a:sy n="50" d="100"/>
        </p:scale>
        <p:origin x="1104" y="40"/>
      </p:cViewPr>
      <p:guideLst/>
    </p:cSldViewPr>
  </p:slideViewPr>
  <p:notesTextViewPr>
    <p:cViewPr>
      <p:scale>
        <a:sx n="1" d="1"/>
        <a:sy n="1" d="1"/>
      </p:scale>
      <p:origin x="0" y="0"/>
    </p:cViewPr>
  </p:notesTextViewPr>
  <p:notesViewPr>
    <p:cSldViewPr snapToGrid="0">
      <p:cViewPr varScale="1">
        <p:scale>
          <a:sx n="68" d="100"/>
          <a:sy n="68" d="100"/>
        </p:scale>
        <p:origin x="280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0166330074669271E-2"/>
          <c:y val="2.6826277583956736E-2"/>
          <c:w val="0.9469138035725998"/>
          <c:h val="0.89295725910959312"/>
        </c:manualLayout>
      </c:layout>
      <c:barChart>
        <c:barDir val="col"/>
        <c:grouping val="clustered"/>
        <c:varyColors val="0"/>
        <c:ser>
          <c:idx val="0"/>
          <c:order val="0"/>
          <c:spPr>
            <a:solidFill>
              <a:schemeClr val="accent1">
                <a:lumMod val="75000"/>
                <a:alpha val="85000"/>
              </a:schemeClr>
            </a:solidFill>
            <a:ln w="9525" cap="flat" cmpd="sng" algn="ctr">
              <a:solidFill>
                <a:schemeClr val="lt1">
                  <a:alpha val="50000"/>
                </a:schemeClr>
              </a:solidFill>
              <a:round/>
            </a:ln>
            <a:effectLst/>
          </c:spPr>
          <c:invertIfNegative val="0"/>
          <c:dLbls>
            <c:dLbl>
              <c:idx val="0"/>
              <c:tx>
                <c:rich>
                  <a:bodyPr/>
                  <a:lstStyle/>
                  <a:p>
                    <a:r>
                      <a:rPr lang="en-US"/>
                      <a:t>1,187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178-7948-930F-865AB5051403}"/>
                </c:ext>
              </c:extLst>
            </c:dLbl>
            <c:dLbl>
              <c:idx val="1"/>
              <c:tx>
                <c:rich>
                  <a:bodyPr/>
                  <a:lstStyle/>
                  <a:p>
                    <a:r>
                      <a:rPr lang="en-US"/>
                      <a:t>1,468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178-7948-930F-865AB5051403}"/>
                </c:ext>
              </c:extLst>
            </c:dLbl>
            <c:dLbl>
              <c:idx val="2"/>
              <c:tx>
                <c:rich>
                  <a:bodyPr/>
                  <a:lstStyle/>
                  <a:p>
                    <a:r>
                      <a:rPr lang="en-US"/>
                      <a:t>1,806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178-7948-930F-865AB5051403}"/>
                </c:ext>
              </c:extLst>
            </c:dLbl>
            <c:dLbl>
              <c:idx val="3"/>
              <c:tx>
                <c:rich>
                  <a:bodyPr/>
                  <a:lstStyle/>
                  <a:p>
                    <a:r>
                      <a:rPr lang="en-US"/>
                      <a:t>2,218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178-7948-930F-865AB5051403}"/>
                </c:ext>
              </c:extLst>
            </c:dLbl>
            <c:dLbl>
              <c:idx val="4"/>
              <c:tx>
                <c:rich>
                  <a:bodyPr/>
                  <a:lstStyle/>
                  <a:p>
                    <a:r>
                      <a:rPr lang="en-US"/>
                      <a:t>2,660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178-7948-930F-865AB5051403}"/>
                </c:ext>
              </c:extLst>
            </c:dLbl>
            <c:dLbl>
              <c:idx val="5"/>
              <c:tx>
                <c:rich>
                  <a:bodyPr/>
                  <a:lstStyle/>
                  <a:p>
                    <a:r>
                      <a:rPr lang="en-US"/>
                      <a:t>3,043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178-7948-930F-865AB5051403}"/>
                </c:ext>
              </c:extLst>
            </c:dLbl>
            <c:dLbl>
              <c:idx val="6"/>
              <c:tx>
                <c:rich>
                  <a:bodyPr/>
                  <a:lstStyle/>
                  <a:p>
                    <a:r>
                      <a:rPr lang="en-US"/>
                      <a:t>3,352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178-7948-930F-865AB5051403}"/>
                </c:ext>
              </c:extLst>
            </c:dLbl>
            <c:dLbl>
              <c:idx val="7"/>
              <c:tx>
                <c:rich>
                  <a:bodyPr/>
                  <a:lstStyle/>
                  <a:p>
                    <a:r>
                      <a:rPr lang="en-US" dirty="0"/>
                      <a:t>4,332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178-7948-930F-865AB5051403}"/>
                </c:ext>
              </c:extLst>
            </c:dLbl>
            <c:dLbl>
              <c:idx val="9"/>
              <c:tx>
                <c:rich>
                  <a:bodyPr/>
                  <a:lstStyle/>
                  <a:p>
                    <a:r>
                      <a:rPr lang="en-US" dirty="0"/>
                      <a:t>6,030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178-7948-930F-865AB505140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Sheet1!$A$3:$A$16</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cat>
          <c:val>
            <c:numRef>
              <c:f>Sheet1!$B$3:$B$16</c:f>
              <c:numCache>
                <c:formatCode>#,##0</c:formatCode>
                <c:ptCount val="14"/>
                <c:pt idx="0">
                  <c:v>1187</c:v>
                </c:pt>
                <c:pt idx="1">
                  <c:v>1468</c:v>
                </c:pt>
                <c:pt idx="2">
                  <c:v>1806</c:v>
                </c:pt>
                <c:pt idx="3">
                  <c:v>2218</c:v>
                </c:pt>
                <c:pt idx="4">
                  <c:v>2660</c:v>
                </c:pt>
                <c:pt idx="5">
                  <c:v>3043</c:v>
                </c:pt>
                <c:pt idx="6">
                  <c:v>3352</c:v>
                </c:pt>
                <c:pt idx="7">
                  <c:v>4328</c:v>
                </c:pt>
                <c:pt idx="8">
                  <c:v>5193</c:v>
                </c:pt>
                <c:pt idx="9">
                  <c:v>5952</c:v>
                </c:pt>
                <c:pt idx="10">
                  <c:v>6990</c:v>
                </c:pt>
                <c:pt idx="11">
                  <c:v>8048</c:v>
                </c:pt>
                <c:pt idx="12">
                  <c:v>8708</c:v>
                </c:pt>
                <c:pt idx="13">
                  <c:v>9214</c:v>
                </c:pt>
              </c:numCache>
            </c:numRef>
          </c:val>
          <c:extLst>
            <c:ext xmlns:c16="http://schemas.microsoft.com/office/drawing/2014/chart" uri="{C3380CC4-5D6E-409C-BE32-E72D297353CC}">
              <c16:uniqueId val="{00000009-7178-7948-930F-865AB5051403}"/>
            </c:ext>
          </c:extLst>
        </c:ser>
        <c:dLbls>
          <c:dLblPos val="inEnd"/>
          <c:showLegendKey val="0"/>
          <c:showVal val="1"/>
          <c:showCatName val="0"/>
          <c:showSerName val="0"/>
          <c:showPercent val="0"/>
          <c:showBubbleSize val="0"/>
        </c:dLbls>
        <c:gapWidth val="67"/>
        <c:axId val="306316184"/>
        <c:axId val="302593760"/>
      </c:barChart>
      <c:catAx>
        <c:axId val="306316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302593760"/>
        <c:crosses val="autoZero"/>
        <c:auto val="1"/>
        <c:lblAlgn val="ctr"/>
        <c:lblOffset val="100"/>
        <c:noMultiLvlLbl val="0"/>
      </c:catAx>
      <c:valAx>
        <c:axId val="3025937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306316184"/>
        <c:crosses val="autoZero"/>
        <c:crossBetween val="between"/>
      </c:valAx>
      <c:spPr>
        <a:solidFill>
          <a:schemeClr val="bg1">
            <a:lumMod val="75000"/>
            <a:alpha val="49312"/>
          </a:schemeClr>
        </a:solid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12/20/2021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Construction Health and Safety Technician (CHST) certification is designed for individuals who demonstrate competency and work part-time or full-time in health and safety activities devoted to the prevention of construction illnesses and injuries. The CHST certification meets national standards for certifications.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Candidates for the CHST certification are typically employed as safety and health specialists on construction job sites, serving in either full-time or part-time positions. Typical individuals are responsible for safety and health on one or more significant construction projects or job sites. They may work for an owner, general contractor, subcontractor, or firm involved in construction or construction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CHST program recognizes that many employers assign responsibility for construction safety and health functions to those with very important roles in protecting workers. Many construction safety professionals use the CHST as a stepping-stone to greater roles in safety and health and, in some cases, to the Certified Safety Professional (CSP)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a:t>
            </a:r>
          </a:p>
        </p:txBody>
      </p:sp>
    </p:spTree>
    <p:extLst>
      <p:ext uri="{BB962C8B-B14F-4D97-AF65-F5344CB8AC3E}">
        <p14:creationId xmlns:p14="http://schemas.microsoft.com/office/powerpoint/2010/main" val="414857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People at the technical level: </a:t>
            </a:r>
          </a:p>
          <a:p>
            <a:pPr marL="174708" indent="-174708" defTabSz="931774">
              <a:buFontTx/>
              <a:buChar char="-"/>
              <a:defRPr/>
            </a:pPr>
            <a:r>
              <a:rPr lang="en-US" dirty="0"/>
              <a:t>typically have either considerable safety and health training through a series of courses or have an associate degree or higher.</a:t>
            </a:r>
          </a:p>
          <a:p>
            <a:pPr marL="174708" indent="-174708" defTabSz="931774">
              <a:buFontTx/>
              <a:buChar char="-"/>
              <a:defRPr/>
            </a:pPr>
            <a:r>
              <a:rPr lang="en-US" dirty="0"/>
              <a:t>May have part-time or full-time safety and health responsibilities. </a:t>
            </a:r>
          </a:p>
          <a:p>
            <a:pPr marL="640594" lvl="1" indent="-174708" defTabSz="931774">
              <a:buFontTx/>
              <a:buChar char="-"/>
              <a:defRPr/>
            </a:pPr>
            <a:r>
              <a:rPr lang="en-US" dirty="0"/>
              <a:t>For small companies, safety is often assigned to an employee who also has other job functions for the company or within a work unit. </a:t>
            </a:r>
          </a:p>
          <a:p>
            <a:pPr marL="174708" indent="-174708" defTabSz="931774">
              <a:buFontTx/>
              <a:buChar char="-"/>
              <a:defRPr/>
            </a:pPr>
            <a:r>
              <a:rPr lang="en-US"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t>Typically conduct safety, health and environmental training for employees.</a:t>
            </a:r>
          </a:p>
          <a:p>
            <a:endParaRPr lang="en-US" dirty="0"/>
          </a:p>
          <a:p>
            <a:endParaRPr lang="en-US" dirty="0"/>
          </a:p>
        </p:txBody>
      </p:sp>
    </p:spTree>
    <p:extLst>
      <p:ext uri="{BB962C8B-B14F-4D97-AF65-F5344CB8AC3E}">
        <p14:creationId xmlns:p14="http://schemas.microsoft.com/office/powerpoint/2010/main" val="402664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pPr marL="171450" indent="-171450">
              <a:buFontTx/>
              <a:buChar char="-"/>
            </a:pPr>
            <a:r>
              <a:rPr lang="en-US" dirty="0"/>
              <a:t>Application: $140</a:t>
            </a:r>
          </a:p>
          <a:p>
            <a:pPr marL="171450" indent="-171450">
              <a:buFontTx/>
              <a:buChar char="-"/>
            </a:pPr>
            <a:r>
              <a:rPr lang="en-US" dirty="0"/>
              <a:t>Exam: $300</a:t>
            </a:r>
          </a:p>
          <a:p>
            <a:pPr marL="171450" indent="-171450">
              <a:buFontTx/>
              <a:buChar char="-"/>
            </a:pPr>
            <a:r>
              <a:rPr lang="en-US" sz="1200" b="0" i="0" kern="1200" dirty="0">
                <a:solidFill>
                  <a:schemeClr val="tx1"/>
                </a:solidFill>
                <a:effectLst/>
                <a:latin typeface="+mn-lt"/>
                <a:ea typeface="+mn-ea"/>
                <a:cs typeface="+mn-cs"/>
              </a:rPr>
              <a:t>Exam Bundle: $550</a:t>
            </a:r>
            <a:endParaRPr lang="en-US" dirty="0"/>
          </a:p>
          <a:p>
            <a:pPr marL="171450" indent="-171450">
              <a:buFontTx/>
              <a:buChar char="-"/>
            </a:pPr>
            <a:r>
              <a:rPr lang="en-US" dirty="0"/>
              <a:t>Annual Renewal: $145</a:t>
            </a:r>
          </a:p>
          <a:p>
            <a:endParaRPr lang="en-US" dirty="0"/>
          </a:p>
          <a:p>
            <a:endParaRPr lang="en-US" dirty="0"/>
          </a:p>
        </p:txBody>
      </p:sp>
    </p:spTree>
    <p:extLst>
      <p:ext uri="{BB962C8B-B14F-4D97-AF65-F5344CB8AC3E}">
        <p14:creationId xmlns:p14="http://schemas.microsoft.com/office/powerpoint/2010/main" val="210966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a:p>
            <a:endParaRPr lang="en-US" dirty="0"/>
          </a:p>
        </p:txBody>
      </p:sp>
    </p:spTree>
    <p:extLst>
      <p:ext uri="{BB962C8B-B14F-4D97-AF65-F5344CB8AC3E}">
        <p14:creationId xmlns:p14="http://schemas.microsoft.com/office/powerpoint/2010/main" val="205979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a:p>
            <a:endParaRPr lang="en-US" dirty="0"/>
          </a:p>
        </p:txBody>
      </p:sp>
    </p:spTree>
    <p:extLst>
      <p:ext uri="{BB962C8B-B14F-4D97-AF65-F5344CB8AC3E}">
        <p14:creationId xmlns:p14="http://schemas.microsoft.com/office/powerpoint/2010/main" val="390860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a:p>
            <a:endParaRPr lang="en-US" dirty="0"/>
          </a:p>
        </p:txBody>
      </p:sp>
    </p:spTree>
    <p:extLst>
      <p:ext uri="{BB962C8B-B14F-4D97-AF65-F5344CB8AC3E}">
        <p14:creationId xmlns:p14="http://schemas.microsoft.com/office/powerpoint/2010/main" val="318529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58,496 </a:t>
            </a:r>
            <a:r>
              <a:rPr lang="en-US" u="sng" dirty="0"/>
              <a:t>active</a:t>
            </a:r>
            <a:r>
              <a:rPr lang="en-US" dirty="0"/>
              <a:t> certifications/designations</a:t>
            </a:r>
            <a:r>
              <a:rPr lang="en-US" baseline="0" dirty="0"/>
              <a:t> in 108 countries around the world (a</a:t>
            </a:r>
            <a:r>
              <a:rPr lang="en-US" dirty="0"/>
              <a:t>s of November 30, 2021).</a:t>
            </a:r>
          </a:p>
          <a:p>
            <a:endParaRPr lang="en-US" baseline="0" dirty="0"/>
          </a:p>
        </p:txBody>
      </p:sp>
    </p:spTree>
    <p:extLst>
      <p:ext uri="{BB962C8B-B14F-4D97-AF65-F5344CB8AC3E}">
        <p14:creationId xmlns:p14="http://schemas.microsoft.com/office/powerpoint/2010/main" val="900734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p:txBody>
      </p:sp>
    </p:spTree>
    <p:extLst>
      <p:ext uri="{BB962C8B-B14F-4D97-AF65-F5344CB8AC3E}">
        <p14:creationId xmlns:p14="http://schemas.microsoft.com/office/powerpoint/2010/main" val="409562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a:p>
            <a:endParaRPr lang="en-US" dirty="0"/>
          </a:p>
          <a:p>
            <a:endParaRPr lang="en-US" dirty="0"/>
          </a:p>
        </p:txBody>
      </p:sp>
    </p:spTree>
    <p:extLst>
      <p:ext uri="{BB962C8B-B14F-4D97-AF65-F5344CB8AC3E}">
        <p14:creationId xmlns:p14="http://schemas.microsoft.com/office/powerpoint/2010/main" val="27119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mn-lt"/>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mn-lt"/>
              <a:cs typeface="Arial" panose="020B0604020202020204" pitchFamily="34" charset="0"/>
            </a:endParaRPr>
          </a:p>
          <a:p>
            <a:pPr marL="0" indent="0">
              <a:buFont typeface="Arial" panose="020B0604020202020204" pitchFamily="34" charset="0"/>
              <a:buNone/>
            </a:pPr>
            <a:endParaRPr lang="en-US" b="0" dirty="0">
              <a:latin typeface="+mn-lt"/>
            </a:endParaRPr>
          </a:p>
          <a:p>
            <a:endParaRPr lang="en-US" dirty="0">
              <a:latin typeface="+mn-lt"/>
            </a:endParaRPr>
          </a:p>
        </p:txBody>
      </p:sp>
    </p:spTree>
    <p:extLst>
      <p:ext uri="{BB962C8B-B14F-4D97-AF65-F5344CB8AC3E}">
        <p14:creationId xmlns:p14="http://schemas.microsoft.com/office/powerpoint/2010/main" val="397449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mn-lt"/>
              </a:rPr>
              <a:t>BCSP awards technician and supervisory SH&amp;E certifications that provide career paths for safety practitioners.</a:t>
            </a:r>
          </a:p>
          <a:p>
            <a:pPr defTabSz="931774">
              <a:defRPr/>
            </a:pPr>
            <a:endParaRPr lang="en-US" sz="1200" dirty="0">
              <a:latin typeface="+mn-lt"/>
            </a:endParaRPr>
          </a:p>
          <a:p>
            <a:r>
              <a:rPr lang="en-US" sz="1200" dirty="0">
                <a:latin typeface="+mn-lt"/>
              </a:rPr>
              <a:t>As of </a:t>
            </a:r>
            <a:r>
              <a:rPr lang="en-US" sz="1200" dirty="0">
                <a:solidFill>
                  <a:prstClr val="black"/>
                </a:solidFill>
                <a:latin typeface="+mn-lt"/>
              </a:rPr>
              <a:t>November 30, 2021</a:t>
            </a:r>
            <a:r>
              <a:rPr lang="en-US" sz="1200" dirty="0">
                <a:latin typeface="+mn-lt"/>
              </a:rPr>
              <a:t>:</a:t>
            </a:r>
          </a:p>
          <a:p>
            <a:pPr marL="174708" indent="-174708">
              <a:buFontTx/>
              <a:buChar char="-"/>
            </a:pPr>
            <a:r>
              <a:rPr lang="en-US" sz="1200" dirty="0">
                <a:latin typeface="+mn-lt"/>
              </a:rPr>
              <a:t>CHST: 9,214</a:t>
            </a:r>
          </a:p>
          <a:p>
            <a:pPr defTabSz="931774">
              <a:defRPr/>
            </a:pPr>
            <a:endParaRPr lang="en-US" sz="1200" dirty="0">
              <a:latin typeface="+mn-lt"/>
            </a:endParaRPr>
          </a:p>
          <a:p>
            <a:pPr defTabSz="931774">
              <a:defRPr/>
            </a:pPr>
            <a:r>
              <a:rPr lang="en-US" sz="1200" dirty="0">
                <a:latin typeface="+mn-lt"/>
              </a:rPr>
              <a:t>People at the technical level: </a:t>
            </a:r>
          </a:p>
          <a:p>
            <a:pPr marL="174708" indent="-174708" defTabSz="931774">
              <a:buFontTx/>
              <a:buChar char="-"/>
              <a:defRPr/>
            </a:pPr>
            <a:r>
              <a:rPr lang="en-US" sz="1200" dirty="0">
                <a:latin typeface="+mn-lt"/>
              </a:rPr>
              <a:t>typically have either considerable safety and health training through a series of courses or have an associate degree or higher.</a:t>
            </a:r>
          </a:p>
          <a:p>
            <a:pPr marL="174708" indent="-174708" defTabSz="931774">
              <a:buFontTx/>
              <a:buChar char="-"/>
              <a:defRPr/>
            </a:pPr>
            <a:r>
              <a:rPr lang="en-US" sz="1200" dirty="0">
                <a:latin typeface="+mn-lt"/>
              </a:rPr>
              <a:t>May have part-time or full-time safety and health responsibilities. </a:t>
            </a:r>
          </a:p>
          <a:p>
            <a:pPr marL="640594" lvl="1" indent="-174708" defTabSz="931774">
              <a:buFontTx/>
              <a:buChar char="-"/>
              <a:defRPr/>
            </a:pPr>
            <a:r>
              <a:rPr lang="en-US" sz="1200" dirty="0">
                <a:latin typeface="+mn-lt"/>
              </a:rPr>
              <a:t>For small companies, safety is often assigned to an employee who also has other job functions for the company or within a work unit. </a:t>
            </a:r>
          </a:p>
          <a:p>
            <a:pPr marL="174708" indent="-174708" defTabSz="931774">
              <a:buFontTx/>
              <a:buChar char="-"/>
              <a:defRPr/>
            </a:pPr>
            <a:r>
              <a:rPr lang="en-US" sz="1200" dirty="0">
                <a:latin typeface="+mn-lt"/>
              </a:rPr>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sz="1200" dirty="0">
                <a:latin typeface="+mn-lt"/>
              </a:rPr>
              <a:t>Typically conduct safety, health and environmental training for employees.</a:t>
            </a:r>
          </a:p>
          <a:p>
            <a:endParaRPr lang="en-US" sz="1200" dirty="0">
              <a:latin typeface="+mn-lt"/>
            </a:endParaRPr>
          </a:p>
          <a:p>
            <a:endParaRPr lang="en-US" sz="1200" dirty="0">
              <a:latin typeface="+mn-lt"/>
            </a:endParaRPr>
          </a:p>
        </p:txBody>
      </p:sp>
    </p:spTree>
    <p:extLst>
      <p:ext uri="{BB962C8B-B14F-4D97-AF65-F5344CB8AC3E}">
        <p14:creationId xmlns:p14="http://schemas.microsoft.com/office/powerpoint/2010/main" val="300298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safety practitioner with technical experience,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CHST work in building construction or the general contracting sector; they may also work in the heavy and civil engineering sector. Safety at this level is virtually in every industry including manufacturing, petroleum production and refining, construction, and insurance. An SMS may hold positions at the manager level or director level and may directly supervise employees. </a:t>
            </a:r>
          </a:p>
          <a:p>
            <a:endParaRPr lang="en-US" dirty="0"/>
          </a:p>
          <a:p>
            <a:r>
              <a:rPr lang="en-US" dirty="0"/>
              <a:t>The primary qualification is linked to experience, The exam for this certification tests skills at a different level (than say ASP or CSP)</a:t>
            </a:r>
          </a:p>
          <a:p>
            <a:endParaRPr lang="en-US" dirty="0"/>
          </a:p>
          <a:p>
            <a:endParaRPr lang="en-US" dirty="0"/>
          </a:p>
        </p:txBody>
      </p:sp>
    </p:spTree>
    <p:extLst>
      <p:ext uri="{BB962C8B-B14F-4D97-AF65-F5344CB8AC3E}">
        <p14:creationId xmlns:p14="http://schemas.microsoft.com/office/powerpoint/2010/main" val="321963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a:p>
            <a:endParaRPr lang="en-US" dirty="0"/>
          </a:p>
        </p:txBody>
      </p:sp>
    </p:spTree>
    <p:extLst>
      <p:ext uri="{BB962C8B-B14F-4D97-AF65-F5344CB8AC3E}">
        <p14:creationId xmlns:p14="http://schemas.microsoft.com/office/powerpoint/2010/main" val="269144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a:p>
            <a:endParaRPr lang="en-US" dirty="0"/>
          </a:p>
        </p:txBody>
      </p:sp>
    </p:spTree>
    <p:extLst>
      <p:ext uri="{BB962C8B-B14F-4D97-AF65-F5344CB8AC3E}">
        <p14:creationId xmlns:p14="http://schemas.microsoft.com/office/powerpoint/2010/main" val="14697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a:p>
            <a:endParaRPr lang="en-US"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92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BCSP currently has nearly 60,000 certificants total. </a:t>
            </a:r>
          </a:p>
          <a:p>
            <a:endParaRPr lang="en-US" dirty="0"/>
          </a:p>
        </p:txBody>
      </p:sp>
    </p:spTree>
    <p:extLst>
      <p:ext uri="{BB962C8B-B14F-4D97-AF65-F5344CB8AC3E}">
        <p14:creationId xmlns:p14="http://schemas.microsoft.com/office/powerpoint/2010/main" val="47830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Safety Certification Continuum</a:t>
            </a:r>
          </a:p>
          <a:p>
            <a:endParaRPr lang="en-US" b="0" dirty="0"/>
          </a:p>
          <a:p>
            <a:r>
              <a:rPr lang="en-US" b="0" strike="noStrike" dirty="0"/>
              <a:t>This graphic is a good way to convey the differences between BCSP’s certifications. It shows the correlation between each and in which fields the credentials are most useful. </a:t>
            </a:r>
          </a:p>
          <a:p>
            <a:endParaRPr lang="en-US" b="0" strike="noStrike" dirty="0"/>
          </a:p>
          <a:p>
            <a:r>
              <a:rPr lang="en-US" b="0" strike="noStrike" dirty="0"/>
              <a:t>BCSP credentials create a unified safety culture by setting baseline competencies of safety knowledge and skills throughout organizations. </a:t>
            </a:r>
          </a:p>
          <a:p>
            <a:endParaRPr lang="en-US" b="0" dirty="0"/>
          </a:p>
          <a:p>
            <a:r>
              <a:rPr lang="en-US" b="0" dirty="0"/>
              <a:t>The need for safety exists at all levels of an organization. The best safety cultures require safety competency across the organization and value safety leadership at all levels. </a:t>
            </a:r>
          </a:p>
        </p:txBody>
      </p:sp>
    </p:spTree>
    <p:extLst>
      <p:ext uri="{BB962C8B-B14F-4D97-AF65-F5344CB8AC3E}">
        <p14:creationId xmlns:p14="http://schemas.microsoft.com/office/powerpoint/2010/main" val="325063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BCSP certifications are different, but the process of achieving and maintaining them is the same. This graphic offers a quick overview of the process. A greater explanation can be found in the Complete Guide (https://online.fliphtml5.com/pbcyp/ijfs)</a:t>
            </a:r>
          </a:p>
          <a:p>
            <a:endParaRPr lang="en-US" dirty="0"/>
          </a:p>
        </p:txBody>
      </p:sp>
    </p:spTree>
    <p:extLst>
      <p:ext uri="{BB962C8B-B14F-4D97-AF65-F5344CB8AC3E}">
        <p14:creationId xmlns:p14="http://schemas.microsoft.com/office/powerpoint/2010/main" val="2102343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201233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30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513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53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01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200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53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1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263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19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61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022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0796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00115253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CB109E-86C0-4DC5-A59E-E69F74E9D4FB}"/>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C13EE907-48BC-4568-AAA4-822A4A741DC5}"/>
              </a:ext>
            </a:extLst>
          </p:cNvPr>
          <p:cNvSpPr>
            <a:spLocks noGrp="1"/>
          </p:cNvSpPr>
          <p:nvPr>
            <p:ph type="body" sz="quarter" idx="10"/>
          </p:nvPr>
        </p:nvSpPr>
        <p:spPr/>
        <p:txBody>
          <a:bodyPr>
            <a:normAutofit/>
          </a:bodyPr>
          <a:lstStyle/>
          <a:p>
            <a:r>
              <a:rPr lang="en-US" dirty="0"/>
              <a:t>Construction Health and Safety Technician</a:t>
            </a:r>
          </a:p>
        </p:txBody>
      </p:sp>
      <p:pic>
        <p:nvPicPr>
          <p:cNvPr id="10" name="Picture 9">
            <a:extLst>
              <a:ext uri="{FF2B5EF4-FFF2-40B4-BE49-F238E27FC236}">
                <a16:creationId xmlns:a16="http://schemas.microsoft.com/office/drawing/2014/main" id="{D23DAC53-9697-449C-92A5-5A4B3C7717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7833" y="4490564"/>
            <a:ext cx="3891079" cy="1346651"/>
          </a:xfrm>
          <a:prstGeom prst="rect">
            <a:avLst/>
          </a:prstGeom>
        </p:spPr>
      </p:pic>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5DC7D595-8271-431A-81B1-9CEA5D4B5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272" y="2351439"/>
            <a:ext cx="11927546" cy="3071567"/>
          </a:xfrm>
          <a:prstGeom prst="rect">
            <a:avLst/>
          </a:prstGeom>
        </p:spPr>
      </p:pic>
      <p:sp>
        <p:nvSpPr>
          <p:cNvPr id="8" name="Text Placeholder 7">
            <a:extLst>
              <a:ext uri="{FF2B5EF4-FFF2-40B4-BE49-F238E27FC236}">
                <a16:creationId xmlns:a16="http://schemas.microsoft.com/office/drawing/2014/main" id="{2730CF06-E78F-4340-B5BF-DD24A99F706D}"/>
              </a:ext>
            </a:extLst>
          </p:cNvPr>
          <p:cNvSpPr>
            <a:spLocks noGrp="1"/>
          </p:cNvSpPr>
          <p:nvPr>
            <p:ph type="body" sz="quarter" idx="10"/>
          </p:nvPr>
        </p:nvSpPr>
        <p:spPr/>
        <p:txBody>
          <a:bodyPr>
            <a:normAutofit fontScale="85000" lnSpcReduction="10000"/>
          </a:bodyPr>
          <a:lstStyle/>
          <a:p>
            <a:r>
              <a:rPr lang="en-US" sz="6000" dirty="0">
                <a:solidFill>
                  <a:schemeClr val="bg1"/>
                </a:solidFill>
              </a:rPr>
              <a:t>The Certification Process</a:t>
            </a:r>
            <a:endParaRPr lang="en-US" sz="6000"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090394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traveling, day&#10;&#10;Description automatically generated">
            <a:extLst>
              <a:ext uri="{FF2B5EF4-FFF2-40B4-BE49-F238E27FC236}">
                <a16:creationId xmlns:a16="http://schemas.microsoft.com/office/drawing/2014/main" id="{3D19FA31-7586-824D-8059-B6B119292FE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287069"/>
          </a:xfrm>
          <a:prstGeom prst="rect">
            <a:avLst/>
          </a:prstGeom>
        </p:spPr>
      </p:pic>
      <p:pic>
        <p:nvPicPr>
          <p:cNvPr id="3" name="Picture 2">
            <a:extLst>
              <a:ext uri="{FF2B5EF4-FFF2-40B4-BE49-F238E27FC236}">
                <a16:creationId xmlns:a16="http://schemas.microsoft.com/office/drawing/2014/main" id="{396DCA39-A53E-431C-AFA0-951FCAC47E6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pic>
        <p:nvPicPr>
          <p:cNvPr id="4" name="Content Placeholder 18" descr="A person holding a banana&#10;&#10;Description automatically generated">
            <a:extLst>
              <a:ext uri="{FF2B5EF4-FFF2-40B4-BE49-F238E27FC236}">
                <a16:creationId xmlns:a16="http://schemas.microsoft.com/office/drawing/2014/main" id="{7B348BB3-5F41-44F2-BE44-69C5AC4C6B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5" name="Rectangle 4">
            <a:extLst>
              <a:ext uri="{FF2B5EF4-FFF2-40B4-BE49-F238E27FC236}">
                <a16:creationId xmlns:a16="http://schemas.microsoft.com/office/drawing/2014/main" id="{3E0A9C6C-AF0B-4CB0-A15F-CC6FBD9F8F4E}"/>
              </a:ext>
            </a:extLst>
          </p:cNvPr>
          <p:cNvSpPr/>
          <p:nvPr/>
        </p:nvSpPr>
        <p:spPr>
          <a:xfrm>
            <a:off x="650199" y="2050613"/>
            <a:ext cx="5958419" cy="2000548"/>
          </a:xfrm>
          <a:prstGeom prst="rect">
            <a:avLst/>
          </a:prstGeom>
        </p:spPr>
        <p:txBody>
          <a:bodyPr wrap="square" anchor="t">
            <a:spAutoFit/>
          </a:bodyPr>
          <a:lstStyle/>
          <a:p>
            <a:pPr marL="365760" indent="-283464">
              <a:lnSpc>
                <a:spcPct val="100000"/>
              </a:lnSpc>
              <a:spcBef>
                <a:spcPts val="0"/>
              </a:spcBef>
              <a:defRPr/>
            </a:pPr>
            <a:r>
              <a:rPr lang="en-US" sz="2200" b="1" dirty="0">
                <a:latin typeface="Arial" panose="020B0604020202020204" pitchFamily="34" charset="0"/>
              </a:rPr>
              <a:t>Experience Requirement </a:t>
            </a:r>
          </a:p>
          <a:p>
            <a:pPr marL="577850" lvl="1" indent="-225425">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Have 3 years of experience with 35% of primary job duties in construction-related safety and health</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a:p>
            <a:pPr marL="365760" indent="-283464">
              <a:lnSpc>
                <a:spcPct val="100000"/>
              </a:lnSpc>
              <a:spcBef>
                <a:spcPts val="0"/>
              </a:spcBef>
              <a:defRPr/>
            </a:pPr>
            <a:r>
              <a:rPr lang="en-US" sz="2200" b="1" dirty="0">
                <a:latin typeface="Arial" panose="020B0604020202020204" pitchFamily="34" charset="0"/>
              </a:rPr>
              <a:t>Ethics</a:t>
            </a:r>
          </a:p>
          <a:p>
            <a:pPr marL="571500" lvl="1" indent="-227013">
              <a:lnSpc>
                <a:spcPct val="100000"/>
              </a:lnSpc>
              <a:spcBef>
                <a:spcPts val="0"/>
              </a:spcBef>
              <a:buFont typeface="Arial" panose="020B0604020202020204" pitchFamily="34" charset="0"/>
              <a:buChar char="•"/>
              <a:defRPr/>
            </a:pPr>
            <a:r>
              <a:rPr lang="en-US" sz="1600" b="1" dirty="0">
                <a:solidFill>
                  <a:schemeClr val="tx1">
                    <a:lumMod val="50000"/>
                    <a:lumOff val="50000"/>
                  </a:schemeClr>
                </a:solidFill>
                <a:latin typeface="Arial" panose="020B0604020202020204" pitchFamily="34" charset="0"/>
              </a:rPr>
              <a:t>Commitment to the BCSP Code of Ethics</a:t>
            </a:r>
          </a:p>
          <a:p>
            <a:pPr marL="577850" lvl="1" indent="-225425">
              <a:buFont typeface="Arial" panose="020B0604020202020204" pitchFamily="34" charset="0"/>
              <a:buChar char="•"/>
              <a:defRPr/>
            </a:pPr>
            <a:endParaRPr lang="en-US" sz="1600" b="1" dirty="0">
              <a:solidFill>
                <a:schemeClr val="tx1">
                  <a:lumMod val="50000"/>
                  <a:lumOff val="50000"/>
                </a:schemeClr>
              </a:solidFill>
              <a:latin typeface="Arial" panose="020B0604020202020204" pitchFamily="34" charset="0"/>
            </a:endParaRPr>
          </a:p>
        </p:txBody>
      </p:sp>
      <p:sp>
        <p:nvSpPr>
          <p:cNvPr id="7" name="Title 1">
            <a:extLst>
              <a:ext uri="{FF2B5EF4-FFF2-40B4-BE49-F238E27FC236}">
                <a16:creationId xmlns:a16="http://schemas.microsoft.com/office/drawing/2014/main" id="{3B54C837-576F-48EE-BCFF-F0ED87C96450}"/>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chemeClr val="accent1">
                    <a:lumMod val="75000"/>
                  </a:schemeClr>
                </a:solidFill>
              </a:rPr>
              <a:t>Eligibility Requirements </a:t>
            </a:r>
          </a:p>
        </p:txBody>
      </p:sp>
      <p:pic>
        <p:nvPicPr>
          <p:cNvPr id="8" name="Picture 7">
            <a:extLst>
              <a:ext uri="{FF2B5EF4-FFF2-40B4-BE49-F238E27FC236}">
                <a16:creationId xmlns:a16="http://schemas.microsoft.com/office/drawing/2014/main" id="{AC53D419-2005-4198-B18D-6B9CF46C029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312802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B45CE6D-414F-8C43-996E-A6A3E2990950}"/>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B0CB8363-3E69-9443-99D7-7E7C94FCA07E}"/>
              </a:ext>
            </a:extLst>
          </p:cNvPr>
          <p:cNvSpPr txBox="1">
            <a:spLocks/>
          </p:cNvSpPr>
          <p:nvPr/>
        </p:nvSpPr>
        <p:spPr>
          <a:xfrm>
            <a:off x="618523" y="2031406"/>
            <a:ext cx="6449066" cy="2294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Exams are taken at Pearson VUE’s test centers located around the world </a:t>
            </a:r>
            <a:r>
              <a:rPr lang="en-US" sz="2400" dirty="0">
                <a:hlinkClick r:id="rId3"/>
              </a:rPr>
              <a:t>http://www.vue.com/bcsp/</a:t>
            </a:r>
            <a:endParaRPr lang="en-US" sz="2400" b="1"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Four-hour exam with 200 multiple                                                choice questions</a:t>
            </a:r>
          </a:p>
          <a:p>
            <a:r>
              <a:rPr lang="en-US" b="1" dirty="0">
                <a:latin typeface="Arial" panose="020B0604020202020204" pitchFamily="34" charset="0"/>
                <a:cs typeface="Arial" panose="020B0604020202020204" pitchFamily="34" charset="0"/>
              </a:rPr>
              <a:t>Fees</a:t>
            </a:r>
          </a:p>
          <a:p>
            <a:pPr lvl="1"/>
            <a:r>
              <a:rPr lang="en-US" dirty="0">
                <a:latin typeface="Arial" panose="020B0604020202020204" pitchFamily="34" charset="0"/>
                <a:cs typeface="Arial" panose="020B0604020202020204" pitchFamily="34" charset="0"/>
              </a:rPr>
              <a:t>Application fee </a:t>
            </a:r>
          </a:p>
          <a:p>
            <a:pPr lvl="1"/>
            <a:r>
              <a:rPr lang="en-US" dirty="0">
                <a:latin typeface="Arial" panose="020B0604020202020204" pitchFamily="34" charset="0"/>
                <a:cs typeface="Arial" panose="020B0604020202020204" pitchFamily="34" charset="0"/>
              </a:rPr>
              <a:t>Exam fee </a:t>
            </a:r>
          </a:p>
          <a:p>
            <a:pPr lvl="1"/>
            <a:r>
              <a:rPr lang="en-US" dirty="0">
                <a:latin typeface="Arial" panose="020B0604020202020204" pitchFamily="34" charset="0"/>
                <a:cs typeface="Arial" panose="020B0604020202020204" pitchFamily="34" charset="0"/>
              </a:rPr>
              <a:t>Annual renewal </a:t>
            </a:r>
          </a:p>
          <a:p>
            <a:endParaRPr lang="en-US" sz="2400" b="1" dirty="0">
              <a:latin typeface="Arial" panose="020B0604020202020204" pitchFamily="34" charset="0"/>
              <a:cs typeface="Arial" panose="020B0604020202020204" pitchFamily="34" charset="0"/>
            </a:endParaRPr>
          </a:p>
          <a:p>
            <a:pPr marL="0" indent="0">
              <a:buNone/>
            </a:pPr>
            <a:endParaRPr lang="en-US" sz="2400" dirty="0"/>
          </a:p>
        </p:txBody>
      </p:sp>
      <p:pic>
        <p:nvPicPr>
          <p:cNvPr id="6" name="Picture 5">
            <a:extLst>
              <a:ext uri="{FF2B5EF4-FFF2-40B4-BE49-F238E27FC236}">
                <a16:creationId xmlns:a16="http://schemas.microsoft.com/office/drawing/2014/main" id="{F04ED446-CD26-E742-8E2A-0E41F3FC0F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4379" y="867574"/>
            <a:ext cx="6449067" cy="5426414"/>
          </a:xfrm>
          <a:prstGeom prst="rect">
            <a:avLst/>
          </a:prstGeom>
          <a:effectLst>
            <a:softEdge rad="1077366"/>
          </a:effectLst>
        </p:spPr>
      </p:pic>
      <p:sp>
        <p:nvSpPr>
          <p:cNvPr id="3" name="Text Placeholder 11">
            <a:extLst>
              <a:ext uri="{FF2B5EF4-FFF2-40B4-BE49-F238E27FC236}">
                <a16:creationId xmlns:a16="http://schemas.microsoft.com/office/drawing/2014/main" id="{A554FB6E-E0C8-9A47-872B-642F8E25970A}"/>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Examination and Fees</a:t>
            </a:r>
          </a:p>
        </p:txBody>
      </p:sp>
    </p:spTree>
    <p:extLst>
      <p:ext uri="{BB962C8B-B14F-4D97-AF65-F5344CB8AC3E}">
        <p14:creationId xmlns:p14="http://schemas.microsoft.com/office/powerpoint/2010/main" val="528964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6B4778-5430-FE47-829A-3FE7053A1233}"/>
              </a:ext>
            </a:extLst>
          </p:cNvPr>
          <p:cNvSpPr/>
          <p:nvPr/>
        </p:nvSpPr>
        <p:spPr>
          <a:xfrm>
            <a:off x="-1" y="2731358"/>
            <a:ext cx="12220230" cy="21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BC1B08-6CB9-4C91-973E-9EE4C2A47B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3677" y="5232436"/>
            <a:ext cx="4059873" cy="1068353"/>
          </a:xfrm>
          <a:prstGeom prst="rect">
            <a:avLst/>
          </a:prstGeom>
        </p:spPr>
      </p:pic>
      <p:sp>
        <p:nvSpPr>
          <p:cNvPr id="7" name="TextBox 6">
            <a:extLst>
              <a:ext uri="{FF2B5EF4-FFF2-40B4-BE49-F238E27FC236}">
                <a16:creationId xmlns:a16="http://schemas.microsoft.com/office/drawing/2014/main" id="{263069F9-7895-4D85-9CA8-5546611C9C8B}"/>
              </a:ext>
            </a:extLst>
          </p:cNvPr>
          <p:cNvSpPr txBox="1"/>
          <p:nvPr/>
        </p:nvSpPr>
        <p:spPr>
          <a:xfrm>
            <a:off x="2064123" y="4861488"/>
            <a:ext cx="2649315" cy="584775"/>
          </a:xfrm>
          <a:prstGeom prst="rect">
            <a:avLst/>
          </a:prstGeom>
          <a:noFill/>
        </p:spPr>
        <p:txBody>
          <a:bodyPr wrap="none" rtlCol="0">
            <a:spAutoFit/>
          </a:bodyPr>
          <a:lstStyle/>
          <a:p>
            <a:r>
              <a:rPr lang="en-US" sz="2400" b="1"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D6CFC37E-3771-4812-B83F-9A3343000B1D}"/>
              </a:ext>
            </a:extLst>
          </p:cNvPr>
          <p:cNvSpPr txBox="1">
            <a:spLocks/>
          </p:cNvSpPr>
          <p:nvPr/>
        </p:nvSpPr>
        <p:spPr>
          <a:xfrm>
            <a:off x="514132" y="385729"/>
            <a:ext cx="5891646"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sp>
        <p:nvSpPr>
          <p:cNvPr id="4" name="TextBox 3">
            <a:extLst>
              <a:ext uri="{FF2B5EF4-FFF2-40B4-BE49-F238E27FC236}">
                <a16:creationId xmlns:a16="http://schemas.microsoft.com/office/drawing/2014/main" id="{385FF185-50F5-42AF-AA59-11A3B44DC76C}"/>
              </a:ext>
            </a:extLst>
          </p:cNvPr>
          <p:cNvSpPr txBox="1"/>
          <p:nvPr/>
        </p:nvSpPr>
        <p:spPr>
          <a:xfrm>
            <a:off x="641716" y="1568412"/>
            <a:ext cx="5636479" cy="1138773"/>
          </a:xfrm>
          <a:prstGeom prst="rect">
            <a:avLst/>
          </a:prstGeom>
          <a:noFill/>
        </p:spPr>
        <p:txBody>
          <a:bodyPr wrap="none" rtlCol="0">
            <a:spAutoFit/>
          </a:bodyPr>
          <a:lstStyle/>
          <a:p>
            <a:pPr algn="ctr"/>
            <a:r>
              <a:rPr lang="en-US" sz="4400" b="1" dirty="0">
                <a:latin typeface="Arial Black"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5" name="TextBox 4">
            <a:extLst>
              <a:ext uri="{FF2B5EF4-FFF2-40B4-BE49-F238E27FC236}">
                <a16:creationId xmlns:a16="http://schemas.microsoft.com/office/drawing/2014/main" id="{D876F802-4B20-41F4-B996-D709DE7E120A}"/>
              </a:ext>
            </a:extLst>
          </p:cNvPr>
          <p:cNvSpPr txBox="1"/>
          <p:nvPr/>
        </p:nvSpPr>
        <p:spPr>
          <a:xfrm>
            <a:off x="823912" y="2961776"/>
            <a:ext cx="5272088" cy="1785104"/>
          </a:xfrm>
          <a:prstGeom prst="rect">
            <a:avLst/>
          </a:prstGeom>
          <a:no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Exam bundles include an examination authorization, an online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self-assessment, and a second exam attempt if the first is unsuccessful for one reduced price. </a:t>
            </a:r>
          </a:p>
        </p:txBody>
      </p:sp>
      <p:pic>
        <p:nvPicPr>
          <p:cNvPr id="12" name="Picture 11" descr="A picture containing arrow&#10;&#10;Description automatically generated">
            <a:extLst>
              <a:ext uri="{FF2B5EF4-FFF2-40B4-BE49-F238E27FC236}">
                <a16:creationId xmlns:a16="http://schemas.microsoft.com/office/drawing/2014/main" id="{9CBC6F2D-D1A4-1C47-B513-9B3EF46DD2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709276">
            <a:off x="6123877" y="132969"/>
            <a:ext cx="6068476" cy="6277734"/>
          </a:xfrm>
          <a:prstGeom prst="rect">
            <a:avLst/>
          </a:prstGeom>
          <a:effectLst/>
        </p:spPr>
      </p:pic>
    </p:spTree>
    <p:extLst>
      <p:ext uri="{BB962C8B-B14F-4D97-AF65-F5344CB8AC3E}">
        <p14:creationId xmlns:p14="http://schemas.microsoft.com/office/powerpoint/2010/main" val="3854906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D961377-0CDB-2545-A3D1-FBA6FE3C4EC5}"/>
              </a:ext>
            </a:extLst>
          </p:cNvPr>
          <p:cNvSpPr txBox="1">
            <a:spLocks/>
          </p:cNvSpPr>
          <p:nvPr/>
        </p:nvSpPr>
        <p:spPr>
          <a:xfrm>
            <a:off x="906441" y="211223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83464"/>
            <a:r>
              <a:rPr lang="en-US" sz="2400" b="1" dirty="0">
                <a:latin typeface="Arial" panose="020B0604020202020204" pitchFamily="34" charset="0"/>
                <a:cs typeface="Arial" panose="020B0604020202020204" pitchFamily="34" charset="0"/>
              </a:rPr>
              <a:t>20 points every 5 years</a:t>
            </a:r>
          </a:p>
          <a:p>
            <a:pPr marL="365760" indent="-283464">
              <a:spcAft>
                <a:spcPts val="1200"/>
              </a:spcAft>
            </a:pPr>
            <a:r>
              <a:rPr lang="en-US" sz="2400" b="1" dirty="0">
                <a:latin typeface="Arial" panose="020B0604020202020204" pitchFamily="34" charset="0"/>
                <a:cs typeface="Arial" panose="020B0604020202020204" pitchFamily="34" charset="0"/>
              </a:rPr>
              <a:t>10</a:t>
            </a:r>
            <a:r>
              <a:rPr lang="en-US" sz="2400" b="1" dirty="0">
                <a:solidFill>
                  <a:srgbClr val="FF000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point categories (some with point limitations) </a:t>
            </a:r>
          </a:p>
          <a:p>
            <a:pPr marL="649224" lvl="1">
              <a:lnSpc>
                <a:spcPct val="140000"/>
              </a:lnSpc>
              <a:spcBef>
                <a:spcPts val="0"/>
              </a:spcBef>
              <a:spcAft>
                <a:spcPts val="600"/>
              </a:spcAft>
            </a:pPr>
            <a:r>
              <a:rPr lang="en-US" sz="2000" dirty="0">
                <a:latin typeface="Arial" panose="020B0604020202020204" pitchFamily="34" charset="0"/>
                <a:cs typeface="Arial" panose="020B0604020202020204" pitchFamily="34" charset="0"/>
              </a:rPr>
              <a:t>Professional Safety Practice</a:t>
            </a:r>
          </a:p>
          <a:p>
            <a:pPr marL="649224" lvl="1">
              <a:spcBef>
                <a:spcPts val="0"/>
              </a:spcBef>
              <a:spcAft>
                <a:spcPts val="600"/>
              </a:spcAft>
            </a:pPr>
            <a:r>
              <a:rPr lang="en-US" sz="2000" dirty="0">
                <a:latin typeface="Arial" panose="020B0604020202020204" pitchFamily="34" charset="0"/>
                <a:cs typeface="Arial" panose="020B0604020202020204" pitchFamily="34" charset="0"/>
              </a:rPr>
              <a:t>Membership in Safety Organizations</a:t>
            </a:r>
          </a:p>
          <a:p>
            <a:pPr marL="649224" lvl="1">
              <a:spcBef>
                <a:spcPts val="0"/>
              </a:spcBef>
              <a:spcAft>
                <a:spcPts val="600"/>
              </a:spcAft>
            </a:pPr>
            <a:r>
              <a:rPr lang="en-US" sz="2000" dirty="0">
                <a:latin typeface="Arial" panose="020B0604020202020204" pitchFamily="34" charset="0"/>
                <a:cs typeface="Arial" panose="020B0604020202020204" pitchFamily="34" charset="0"/>
              </a:rPr>
              <a:t>Organizational Service</a:t>
            </a:r>
          </a:p>
          <a:p>
            <a:pPr marL="649224" lvl="1">
              <a:spcBef>
                <a:spcPts val="0"/>
              </a:spcBef>
              <a:spcAft>
                <a:spcPts val="600"/>
              </a:spcAft>
            </a:pPr>
            <a:r>
              <a:rPr lang="en-US" sz="2000" dirty="0">
                <a:latin typeface="Arial" panose="020B0604020202020204" pitchFamily="34" charset="0"/>
                <a:cs typeface="Arial" panose="020B0604020202020204" pitchFamily="34" charset="0"/>
              </a:rPr>
              <a:t>Publications, Conference Presentations,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Patents</a:t>
            </a:r>
          </a:p>
          <a:p>
            <a:pPr marL="649224" lvl="1">
              <a:spcBef>
                <a:spcPts val="0"/>
              </a:spcBef>
              <a:spcAft>
                <a:spcPts val="600"/>
              </a:spcAft>
            </a:pPr>
            <a:r>
              <a:rPr lang="en-US" sz="2000" dirty="0">
                <a:latin typeface="Arial" panose="020B0604020202020204" pitchFamily="34" charset="0"/>
                <a:cs typeface="Arial" panose="020B0604020202020204" pitchFamily="34" charset="0"/>
              </a:rPr>
              <a:t>Service to BCSP</a:t>
            </a:r>
          </a:p>
          <a:p>
            <a:pPr marL="649224" lvl="1">
              <a:spcBef>
                <a:spcPts val="0"/>
              </a:spcBef>
              <a:spcAft>
                <a:spcPts val="600"/>
              </a:spcAft>
            </a:pPr>
            <a:r>
              <a:rPr lang="en-US" sz="2000" dirty="0">
                <a:latin typeface="Arial" panose="020B0604020202020204" pitchFamily="34" charset="0"/>
                <a:cs typeface="Arial" panose="020B0604020202020204" pitchFamily="34" charset="0"/>
              </a:rPr>
              <a:t>Professional Development Conferences </a:t>
            </a:r>
          </a:p>
          <a:p>
            <a:endParaRPr lang="en-US" dirty="0"/>
          </a:p>
        </p:txBody>
      </p:sp>
      <p:sp>
        <p:nvSpPr>
          <p:cNvPr id="9" name="Text Placeholder 5">
            <a:extLst>
              <a:ext uri="{FF2B5EF4-FFF2-40B4-BE49-F238E27FC236}">
                <a16:creationId xmlns:a16="http://schemas.microsoft.com/office/drawing/2014/main" id="{49351779-CA23-8C41-80E7-7A56F3D05B28}"/>
              </a:ext>
            </a:extLst>
          </p:cNvPr>
          <p:cNvSpPr txBox="1">
            <a:spLocks/>
          </p:cNvSpPr>
          <p:nvPr/>
        </p:nvSpPr>
        <p:spPr>
          <a:xfrm>
            <a:off x="6251780" y="3124212"/>
            <a:ext cx="5539886" cy="287818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Safety-related Course or Seminar,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Other Educational Program, Certificates, Readership Quiz Program, and BCSP Online Quiz</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College or University Courses</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Advanced Degree</a:t>
            </a:r>
          </a:p>
          <a:p>
            <a:pPr marL="706374" lvl="1" indent="-342900">
              <a:spcBef>
                <a:spcPts val="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Additional Certification or License</a:t>
            </a:r>
          </a:p>
        </p:txBody>
      </p:sp>
      <p:pic>
        <p:nvPicPr>
          <p:cNvPr id="13" name="Picture 12">
            <a:extLst>
              <a:ext uri="{FF2B5EF4-FFF2-40B4-BE49-F238E27FC236}">
                <a16:creationId xmlns:a16="http://schemas.microsoft.com/office/drawing/2014/main" id="{67B85F63-1CBE-2542-8F6C-BE746EE99D7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544410" y="482524"/>
            <a:ext cx="8647590" cy="812800"/>
          </a:xfrm>
          <a:prstGeom prst="rect">
            <a:avLst/>
          </a:prstGeom>
          <a:effectLst/>
        </p:spPr>
      </p:pic>
      <p:sp>
        <p:nvSpPr>
          <p:cNvPr id="14" name="Title 1">
            <a:extLst>
              <a:ext uri="{FF2B5EF4-FFF2-40B4-BE49-F238E27FC236}">
                <a16:creationId xmlns:a16="http://schemas.microsoft.com/office/drawing/2014/main" id="{669A9094-DA22-C84E-AA5F-23D0157F8E7A}"/>
              </a:ext>
            </a:extLst>
          </p:cNvPr>
          <p:cNvSpPr txBox="1">
            <a:spLocks/>
          </p:cNvSpPr>
          <p:nvPr/>
        </p:nvSpPr>
        <p:spPr>
          <a:xfrm>
            <a:off x="1590095"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chemeClr val="accent1">
                    <a:lumMod val="75000"/>
                  </a:schemeClr>
                </a:solidFill>
              </a:rPr>
              <a:t>Recertification Requirements </a:t>
            </a:r>
          </a:p>
        </p:txBody>
      </p:sp>
      <p:pic>
        <p:nvPicPr>
          <p:cNvPr id="15" name="Picture 14">
            <a:extLst>
              <a:ext uri="{FF2B5EF4-FFF2-40B4-BE49-F238E27FC236}">
                <a16:creationId xmlns:a16="http://schemas.microsoft.com/office/drawing/2014/main" id="{2CCA773D-336B-A541-9863-2399F78285E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04249" y="496159"/>
            <a:ext cx="3210911" cy="1111253"/>
          </a:xfrm>
          <a:prstGeom prst="rect">
            <a:avLst/>
          </a:prstGeom>
        </p:spPr>
      </p:pic>
    </p:spTree>
    <p:extLst>
      <p:ext uri="{BB962C8B-B14F-4D97-AF65-F5344CB8AC3E}">
        <p14:creationId xmlns:p14="http://schemas.microsoft.com/office/powerpoint/2010/main" val="323521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0ACD5EC-F9A2-E747-B2DF-6270B27AB399}"/>
              </a:ext>
            </a:extLst>
          </p:cNvPr>
          <p:cNvSpPr/>
          <p:nvPr/>
        </p:nvSpPr>
        <p:spPr>
          <a:xfrm>
            <a:off x="0" y="4064844"/>
            <a:ext cx="12220230" cy="89979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852178-FDCE-4458-B045-B7FE2DD1FDF8}"/>
              </a:ext>
            </a:extLst>
          </p:cNvPr>
          <p:cNvSpPr txBox="1">
            <a:spLocks/>
          </p:cNvSpPr>
          <p:nvPr/>
        </p:nvSpPr>
        <p:spPr>
          <a:xfrm>
            <a:off x="-691028" y="4022282"/>
            <a:ext cx="8738886" cy="9848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Arial" panose="020B0604020202020204" pitchFamily="34" charset="0"/>
              </a:rPr>
              <a:t>An online platform for certification </a:t>
            </a:r>
            <a:br>
              <a:rPr lang="en-US" b="1" dirty="0">
                <a:solidFill>
                  <a:schemeClr val="bg1"/>
                </a:solidFill>
                <a:latin typeface="Arial" panose="020B0604020202020204" pitchFamily="34" charset="0"/>
              </a:rPr>
            </a:br>
            <a:r>
              <a:rPr lang="en-US" b="1" dirty="0">
                <a:solidFill>
                  <a:schemeClr val="bg1"/>
                </a:solidFill>
                <a:latin typeface="Arial" panose="020B0604020202020204" pitchFamily="34" charset="0"/>
              </a:rPr>
              <a:t>holders to earn recertification points!</a:t>
            </a:r>
          </a:p>
        </p:txBody>
      </p:sp>
      <p:sp>
        <p:nvSpPr>
          <p:cNvPr id="9" name="TextBox 8">
            <a:extLst>
              <a:ext uri="{FF2B5EF4-FFF2-40B4-BE49-F238E27FC236}">
                <a16:creationId xmlns:a16="http://schemas.microsoft.com/office/drawing/2014/main" id="{34427B6E-FA33-C943-9239-D69BBC3C7834}"/>
              </a:ext>
            </a:extLst>
          </p:cNvPr>
          <p:cNvSpPr txBox="1"/>
          <p:nvPr/>
        </p:nvSpPr>
        <p:spPr>
          <a:xfrm>
            <a:off x="1391653" y="5150698"/>
            <a:ext cx="4267200" cy="984885"/>
          </a:xfrm>
          <a:prstGeom prst="rect">
            <a:avLst/>
          </a:prstGeom>
          <a:noFill/>
        </p:spPr>
        <p:txBody>
          <a:bodyPr wrap="square" rtlCol="0">
            <a:spAutoFit/>
          </a:bodyPr>
          <a:lstStyle/>
          <a:p>
            <a:pPr algn="ctr"/>
            <a:r>
              <a:rPr lang="en-US" sz="4000" b="1" dirty="0" err="1">
                <a:solidFill>
                  <a:srgbClr val="92D050"/>
                </a:solidFill>
              </a:rPr>
              <a:t>recertPRO.COM</a:t>
            </a:r>
            <a:endParaRPr lang="en-US" sz="4000" dirty="0">
              <a:solidFill>
                <a:srgbClr val="92D050"/>
              </a:solidFill>
            </a:endParaRPr>
          </a:p>
          <a:p>
            <a:pPr algn="ctr"/>
            <a:endParaRPr lang="en-US" dirty="0"/>
          </a:p>
        </p:txBody>
      </p:sp>
      <p:pic>
        <p:nvPicPr>
          <p:cNvPr id="11" name="Picture 10" descr="A picture containing person, computer&#10;&#10;Description automatically generated">
            <a:extLst>
              <a:ext uri="{FF2B5EF4-FFF2-40B4-BE49-F238E27FC236}">
                <a16:creationId xmlns:a16="http://schemas.microsoft.com/office/drawing/2014/main" id="{5EF8C114-EB28-C64F-BB5B-9BDE3AAE3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9849" y="0"/>
            <a:ext cx="6972151" cy="6288505"/>
          </a:xfrm>
          <a:prstGeom prst="rect">
            <a:avLst/>
          </a:prstGeom>
          <a:effectLst/>
        </p:spPr>
      </p:pic>
      <p:pic>
        <p:nvPicPr>
          <p:cNvPr id="15" name="Picture 14" descr="Logo&#10;&#10;Description automatically generated">
            <a:extLst>
              <a:ext uri="{FF2B5EF4-FFF2-40B4-BE49-F238E27FC236}">
                <a16:creationId xmlns:a16="http://schemas.microsoft.com/office/drawing/2014/main" id="{8E2783AB-6143-CE45-B682-C80237C0F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301" y="765558"/>
            <a:ext cx="4905407" cy="2875583"/>
          </a:xfrm>
          <a:prstGeom prst="rect">
            <a:avLst/>
          </a:prstGeom>
        </p:spPr>
      </p:pic>
    </p:spTree>
    <p:extLst>
      <p:ext uri="{BB962C8B-B14F-4D97-AF65-F5344CB8AC3E}">
        <p14:creationId xmlns:p14="http://schemas.microsoft.com/office/powerpoint/2010/main" val="293710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FE11129-28F4-6F4B-9C15-82C2757ACC56}"/>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018B80F8-794B-9C45-99CE-1207798003F5}"/>
              </a:ext>
            </a:extLst>
          </p:cNvPr>
          <p:cNvSpPr txBox="1">
            <a:spLocks/>
          </p:cNvSpPr>
          <p:nvPr/>
        </p:nvSpPr>
        <p:spPr>
          <a:xfrm>
            <a:off x="639766" y="867373"/>
            <a:ext cx="10770356" cy="1584881"/>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About BCSP: </a:t>
            </a:r>
            <a:br>
              <a:rPr lang="en-US" dirty="0">
                <a:solidFill>
                  <a:schemeClr val="bg1"/>
                </a:solidFill>
              </a:rPr>
            </a:br>
            <a:r>
              <a:rPr lang="en-US" sz="4000" dirty="0">
                <a:solidFill>
                  <a:schemeClr val="bg1"/>
                </a:solidFill>
              </a:rPr>
              <a:t>Credentialing Leader</a:t>
            </a:r>
          </a:p>
        </p:txBody>
      </p:sp>
      <p:sp>
        <p:nvSpPr>
          <p:cNvPr id="4" name="Text Placeholder 2">
            <a:extLst>
              <a:ext uri="{FF2B5EF4-FFF2-40B4-BE49-F238E27FC236}">
                <a16:creationId xmlns:a16="http://schemas.microsoft.com/office/drawing/2014/main" id="{6259E11E-4679-564F-875B-39D8589F2B78}"/>
              </a:ext>
            </a:extLst>
          </p:cNvPr>
          <p:cNvSpPr txBox="1">
            <a:spLocks/>
          </p:cNvSpPr>
          <p:nvPr/>
        </p:nvSpPr>
        <p:spPr>
          <a:xfrm>
            <a:off x="639763" y="2563090"/>
            <a:ext cx="11004550" cy="335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History of excellence</a:t>
            </a:r>
          </a:p>
          <a:p>
            <a:r>
              <a:rPr lang="en-US" dirty="0">
                <a:solidFill>
                  <a:schemeClr val="bg1"/>
                </a:solidFill>
                <a:latin typeface="Arial" panose="020B0604020202020204" pitchFamily="34" charset="0"/>
                <a:cs typeface="Arial" panose="020B0604020202020204" pitchFamily="34" charset="0"/>
              </a:rPr>
              <a:t>Exceptional standards of governance</a:t>
            </a:r>
          </a:p>
          <a:p>
            <a:r>
              <a:rPr lang="en-US" dirty="0">
                <a:solidFill>
                  <a:schemeClr val="bg1"/>
                </a:solidFill>
                <a:latin typeface="Arial" panose="020B0604020202020204" pitchFamily="34" charset="0"/>
                <a:cs typeface="Arial" panose="020B0604020202020204" pitchFamily="34" charset="0"/>
              </a:rPr>
              <a:t>Integrity in exam process</a:t>
            </a:r>
          </a:p>
          <a:p>
            <a:r>
              <a:rPr lang="en-US" dirty="0">
                <a:solidFill>
                  <a:schemeClr val="bg1"/>
                </a:solidFill>
                <a:latin typeface="Arial" panose="020B0604020202020204" pitchFamily="34" charset="0"/>
                <a:cs typeface="Arial" panose="020B0604020202020204" pitchFamily="34" charset="0"/>
              </a:rPr>
              <a:t>International recognition</a:t>
            </a:r>
          </a:p>
          <a:p>
            <a:r>
              <a:rPr lang="en-US" dirty="0">
                <a:solidFill>
                  <a:schemeClr val="bg1"/>
                </a:solidFill>
                <a:latin typeface="Arial" panose="020B0604020202020204" pitchFamily="34" charset="0"/>
                <a:cs typeface="Arial" panose="020B0604020202020204" pitchFamily="34" charset="0"/>
              </a:rPr>
              <a:t>Maintains highest standards of accreditation</a:t>
            </a:r>
          </a:p>
          <a:p>
            <a:r>
              <a:rPr lang="en-US" dirty="0">
                <a:solidFill>
                  <a:schemeClr val="bg1"/>
                </a:solidFill>
                <a:latin typeface="Arial" panose="020B0604020202020204" pitchFamily="34" charset="0"/>
                <a:cs typeface="Arial" panose="020B0604020202020204" pitchFamily="34" charset="0"/>
              </a:rPr>
              <a:t>50,000+ active certifications/designations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in 108 countries</a:t>
            </a:r>
          </a:p>
          <a:p>
            <a:endParaRPr lang="en-US"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8F008A7-E32E-A94D-9B73-7A2FEA096267}"/>
              </a:ext>
            </a:extLst>
          </p:cNvPr>
          <p:cNvPicPr>
            <a:picLocks noChangeAspect="1"/>
          </p:cNvPicPr>
          <p:nvPr/>
        </p:nvPicPr>
        <p:blipFill rotWithShape="1">
          <a:blip r:embed="rId3" cstate="email">
            <a:alphaModFix amt="40000"/>
            <a:extLst>
              <a:ext uri="{28A0092B-C50C-407E-A947-70E740481C1C}">
                <a14:useLocalDpi xmlns:a14="http://schemas.microsoft.com/office/drawing/2010/main"/>
              </a:ext>
            </a:extLst>
          </a:blip>
          <a:srcRect/>
          <a:stretch/>
        </p:blipFill>
        <p:spPr>
          <a:xfrm>
            <a:off x="5186879" y="3656874"/>
            <a:ext cx="7005121" cy="812800"/>
          </a:xfrm>
          <a:prstGeom prst="rect">
            <a:avLst/>
          </a:prstGeom>
          <a:effectLst/>
        </p:spPr>
      </p:pic>
      <p:pic>
        <p:nvPicPr>
          <p:cNvPr id="6" name="Picture 5" descr="A picture containing person, standing, posing&#10;&#10;Description automatically generated">
            <a:extLst>
              <a:ext uri="{FF2B5EF4-FFF2-40B4-BE49-F238E27FC236}">
                <a16:creationId xmlns:a16="http://schemas.microsoft.com/office/drawing/2014/main" id="{8CB6E00A-76DC-A647-BCC8-BF9B55FA0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8096" y="-224749"/>
            <a:ext cx="3803904" cy="6542714"/>
          </a:xfrm>
          <a:prstGeom prst="rect">
            <a:avLst/>
          </a:prstGeom>
          <a:effectLst/>
        </p:spPr>
      </p:pic>
    </p:spTree>
    <p:extLst>
      <p:ext uri="{BB962C8B-B14F-4D97-AF65-F5344CB8AC3E}">
        <p14:creationId xmlns:p14="http://schemas.microsoft.com/office/powerpoint/2010/main" val="406875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A24E846-3F97-354E-9FAE-02B79D00464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DACFC136-C065-924E-8514-06FF97A67047}"/>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4" name="Text Placeholder 2">
            <a:extLst>
              <a:ext uri="{FF2B5EF4-FFF2-40B4-BE49-F238E27FC236}">
                <a16:creationId xmlns:a16="http://schemas.microsoft.com/office/drawing/2014/main" id="{DAE7ADCE-FCC6-3542-9D38-1EB2FD6209E3}"/>
              </a:ext>
            </a:extLst>
          </p:cNvPr>
          <p:cNvSpPr txBox="1">
            <a:spLocks/>
          </p:cNvSpPr>
          <p:nvPr/>
        </p:nvSpPr>
        <p:spPr>
          <a:xfrm>
            <a:off x="639766" y="2268262"/>
            <a:ext cx="11004550" cy="381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Arial" panose="020B0604020202020204" pitchFamily="34" charset="0"/>
                <a:cs typeface="Arial" panose="020B0604020202020204" pitchFamily="34" charset="0"/>
              </a:rPr>
              <a:t>Established in 1969</a:t>
            </a:r>
          </a:p>
          <a:p>
            <a:r>
              <a:rPr lang="en-US" sz="2600" dirty="0">
                <a:latin typeface="Arial" panose="020B0604020202020204" pitchFamily="34" charset="0"/>
                <a:cs typeface="Arial" panose="020B0604020202020204" pitchFamily="34" charset="0"/>
              </a:rPr>
              <a:t>Not-For-Profit —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headquartered in Indianapolis, IN</a:t>
            </a:r>
          </a:p>
          <a:p>
            <a:r>
              <a:rPr lang="en-US" sz="2600" dirty="0">
                <a:latin typeface="Arial" panose="020B0604020202020204" pitchFamily="34" charset="0"/>
                <a:cs typeface="Arial" panose="020B0604020202020204" pitchFamily="34" charset="0"/>
              </a:rPr>
              <a:t>9 – 14 Directors on the Board</a:t>
            </a:r>
            <a:endParaRPr lang="en-US" sz="2600" strike="sngStrike"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Not a membership organization</a:t>
            </a:r>
          </a:p>
          <a:p>
            <a:r>
              <a:rPr lang="en-US" sz="2600" dirty="0">
                <a:latin typeface="Arial" panose="020B0604020202020204" pitchFamily="34" charset="0"/>
                <a:cs typeface="Arial" panose="020B0604020202020204" pitchFamily="34" charset="0"/>
              </a:rPr>
              <a:t>Internationally Recognized 	</a:t>
            </a:r>
          </a:p>
        </p:txBody>
      </p:sp>
      <p:sp>
        <p:nvSpPr>
          <p:cNvPr id="8" name="Rectangle 7">
            <a:extLst>
              <a:ext uri="{FF2B5EF4-FFF2-40B4-BE49-F238E27FC236}">
                <a16:creationId xmlns:a16="http://schemas.microsoft.com/office/drawing/2014/main" id="{26331FB4-3998-2743-8627-2B7937F9E4D5}"/>
              </a:ext>
            </a:extLst>
          </p:cNvPr>
          <p:cNvSpPr/>
          <p:nvPr/>
        </p:nvSpPr>
        <p:spPr>
          <a:xfrm>
            <a:off x="4206240" y="0"/>
            <a:ext cx="7985760" cy="6327648"/>
          </a:xfrm>
          <a:custGeom>
            <a:avLst/>
            <a:gdLst>
              <a:gd name="connsiteX0" fmla="*/ 0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0 w 5900928"/>
              <a:gd name="connsiteY4" fmla="*/ 0 h 6291071"/>
              <a:gd name="connsiteX0" fmla="*/ 2292096 w 5900928"/>
              <a:gd name="connsiteY0" fmla="*/ 0 h 6291071"/>
              <a:gd name="connsiteX1" fmla="*/ 5900928 w 5900928"/>
              <a:gd name="connsiteY1" fmla="*/ 0 h 6291071"/>
              <a:gd name="connsiteX2" fmla="*/ 5900928 w 5900928"/>
              <a:gd name="connsiteY2" fmla="*/ 6291071 h 6291071"/>
              <a:gd name="connsiteX3" fmla="*/ 0 w 5900928"/>
              <a:gd name="connsiteY3" fmla="*/ 6291071 h 6291071"/>
              <a:gd name="connsiteX4" fmla="*/ 2292096 w 5900928"/>
              <a:gd name="connsiteY4" fmla="*/ 0 h 6291071"/>
              <a:gd name="connsiteX0" fmla="*/ 4632960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4632960 w 8241792"/>
              <a:gd name="connsiteY4" fmla="*/ 0 h 6291071"/>
              <a:gd name="connsiteX0" fmla="*/ 4937760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37760 w 8241792"/>
              <a:gd name="connsiteY4" fmla="*/ 12192 h 6291071"/>
              <a:gd name="connsiteX0" fmla="*/ 4913376 w 8241792"/>
              <a:gd name="connsiteY0" fmla="*/ 12192 h 6291071"/>
              <a:gd name="connsiteX1" fmla="*/ 8241792 w 8241792"/>
              <a:gd name="connsiteY1" fmla="*/ 0 h 6291071"/>
              <a:gd name="connsiteX2" fmla="*/ 8241792 w 8241792"/>
              <a:gd name="connsiteY2" fmla="*/ 6291071 h 6291071"/>
              <a:gd name="connsiteX3" fmla="*/ 0 w 8241792"/>
              <a:gd name="connsiteY3" fmla="*/ 6278879 h 6291071"/>
              <a:gd name="connsiteX4" fmla="*/ 4913376 w 8241792"/>
              <a:gd name="connsiteY4" fmla="*/ 12192 h 6291071"/>
              <a:gd name="connsiteX0" fmla="*/ 5106514 w 8241792"/>
              <a:gd name="connsiteY0" fmla="*/ 24384 h 6291071"/>
              <a:gd name="connsiteX1" fmla="*/ 8241792 w 8241792"/>
              <a:gd name="connsiteY1" fmla="*/ 0 h 6291071"/>
              <a:gd name="connsiteX2" fmla="*/ 8241792 w 8241792"/>
              <a:gd name="connsiteY2" fmla="*/ 6291071 h 6291071"/>
              <a:gd name="connsiteX3" fmla="*/ 0 w 8241792"/>
              <a:gd name="connsiteY3" fmla="*/ 6278879 h 6291071"/>
              <a:gd name="connsiteX4" fmla="*/ 5106514 w 8241792"/>
              <a:gd name="connsiteY4" fmla="*/ 24384 h 6291071"/>
              <a:gd name="connsiteX0" fmla="*/ 5209521 w 8241792"/>
              <a:gd name="connsiteY0" fmla="*/ 36576 h 6291071"/>
              <a:gd name="connsiteX1" fmla="*/ 8241792 w 8241792"/>
              <a:gd name="connsiteY1" fmla="*/ 0 h 6291071"/>
              <a:gd name="connsiteX2" fmla="*/ 8241792 w 8241792"/>
              <a:gd name="connsiteY2" fmla="*/ 6291071 h 6291071"/>
              <a:gd name="connsiteX3" fmla="*/ 0 w 8241792"/>
              <a:gd name="connsiteY3" fmla="*/ 6278879 h 6291071"/>
              <a:gd name="connsiteX4" fmla="*/ 5209521 w 8241792"/>
              <a:gd name="connsiteY4" fmla="*/ 36576 h 6291071"/>
              <a:gd name="connsiteX0" fmla="*/ 5222397 w 8241792"/>
              <a:gd name="connsiteY0" fmla="*/ 0 h 6291071"/>
              <a:gd name="connsiteX1" fmla="*/ 8241792 w 8241792"/>
              <a:gd name="connsiteY1" fmla="*/ 0 h 6291071"/>
              <a:gd name="connsiteX2" fmla="*/ 8241792 w 8241792"/>
              <a:gd name="connsiteY2" fmla="*/ 6291071 h 6291071"/>
              <a:gd name="connsiteX3" fmla="*/ 0 w 8241792"/>
              <a:gd name="connsiteY3" fmla="*/ 6278879 h 6291071"/>
              <a:gd name="connsiteX4" fmla="*/ 5222397 w 8241792"/>
              <a:gd name="connsiteY4" fmla="*/ 0 h 629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1792" h="6291071">
                <a:moveTo>
                  <a:pt x="5222397" y="0"/>
                </a:moveTo>
                <a:lnTo>
                  <a:pt x="8241792" y="0"/>
                </a:lnTo>
                <a:lnTo>
                  <a:pt x="8241792" y="6291071"/>
                </a:lnTo>
                <a:lnTo>
                  <a:pt x="0" y="6278879"/>
                </a:lnTo>
                <a:lnTo>
                  <a:pt x="5222397" y="0"/>
                </a:lnTo>
                <a:close/>
              </a:path>
            </a:pathLst>
          </a:custGeom>
          <a:blipFill>
            <a:blip r:embed="rId3" cstate="email">
              <a:extLst>
                <a:ext uri="{28A0092B-C50C-407E-A947-70E740481C1C}">
                  <a14:useLocalDpi xmlns:a14="http://schemas.microsoft.com/office/drawing/2010/main"/>
                </a:ext>
              </a:extLst>
            </a:blip>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2C872A6-9F13-9D48-80E6-0B2D452BF1F0}"/>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13913" b="3724"/>
          <a:stretch/>
        </p:blipFill>
        <p:spPr>
          <a:xfrm>
            <a:off x="3405681" y="1"/>
            <a:ext cx="8786320" cy="779738"/>
          </a:xfrm>
          <a:prstGeom prst="rect">
            <a:avLst/>
          </a:prstGeom>
          <a:effectLst/>
        </p:spPr>
      </p:pic>
    </p:spTree>
    <p:extLst>
      <p:ext uri="{BB962C8B-B14F-4D97-AF65-F5344CB8AC3E}">
        <p14:creationId xmlns:p14="http://schemas.microsoft.com/office/powerpoint/2010/main" val="3311410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C39131-2B24-AD4A-9C88-F4929B144A72}"/>
              </a:ext>
            </a:extLst>
          </p:cNvPr>
          <p:cNvSpPr/>
          <p:nvPr/>
        </p:nvSpPr>
        <p:spPr>
          <a:xfrm>
            <a:off x="0" y="1884121"/>
            <a:ext cx="10363200"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53137A-AFF5-3140-9499-C013C9ADA868}"/>
              </a:ext>
            </a:extLst>
          </p:cNvPr>
          <p:cNvSpPr/>
          <p:nvPr/>
        </p:nvSpPr>
        <p:spPr>
          <a:xfrm>
            <a:off x="718582" y="3542233"/>
            <a:ext cx="9644617"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9DC05-9DB3-9F43-81A3-737BA5818BB4}"/>
              </a:ext>
            </a:extLst>
          </p:cNvPr>
          <p:cNvSpPr/>
          <p:nvPr/>
        </p:nvSpPr>
        <p:spPr>
          <a:xfrm>
            <a:off x="718582" y="5148931"/>
            <a:ext cx="11595338" cy="45816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E8D7D37-7083-6A49-9BCC-274981FABBBC}"/>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8F968B4-3B21-774D-A33D-F76B6DA0E95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About BCSP</a:t>
            </a:r>
          </a:p>
        </p:txBody>
      </p:sp>
      <p:sp>
        <p:nvSpPr>
          <p:cNvPr id="5" name="Text Placeholder 2">
            <a:extLst>
              <a:ext uri="{FF2B5EF4-FFF2-40B4-BE49-F238E27FC236}">
                <a16:creationId xmlns:a16="http://schemas.microsoft.com/office/drawing/2014/main" id="{03D3B19F-78E4-3245-8DD2-954F50DEACB0}"/>
              </a:ext>
            </a:extLst>
          </p:cNvPr>
          <p:cNvSpPr txBox="1">
            <a:spLocks/>
          </p:cNvSpPr>
          <p:nvPr/>
        </p:nvSpPr>
        <p:spPr>
          <a:xfrm>
            <a:off x="5066097" y="3554307"/>
            <a:ext cx="6650723"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92D050"/>
                </a:solidFill>
                <a:latin typeface="Arial" panose="020B0604020202020204" pitchFamily="34" charset="0"/>
                <a:cs typeface="Arial" panose="020B0604020202020204" pitchFamily="34" charset="0"/>
              </a:rPr>
              <a:t>VISION</a:t>
            </a:r>
          </a:p>
          <a:p>
            <a:pPr marL="0" indent="0">
              <a:spcAft>
                <a:spcPts val="1200"/>
              </a:spcAft>
              <a:buFont typeface="Arial" panose="020B0604020202020204" pitchFamily="34" charset="0"/>
              <a:buNone/>
            </a:pPr>
            <a:r>
              <a:rPr lang="en-US" sz="2000" dirty="0">
                <a:latin typeface="Arial" panose="020B0604020202020204" pitchFamily="34" charset="0"/>
                <a:cs typeface="Arial" panose="020B0604020202020204" pitchFamily="34" charset="0"/>
              </a:rPr>
              <a:t>A safer world through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safety, health, and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environmental leadership.</a:t>
            </a:r>
          </a:p>
          <a:p>
            <a:pPr marL="0" indent="0">
              <a:buNone/>
            </a:pPr>
            <a:r>
              <a:rPr lang="en-US" b="1" dirty="0">
                <a:solidFill>
                  <a:srgbClr val="92D050"/>
                </a:solidFill>
                <a:latin typeface="Arial" panose="020B0604020202020204" pitchFamily="34" charset="0"/>
                <a:cs typeface="Arial" panose="020B0604020202020204" pitchFamily="34" charset="0"/>
              </a:rPr>
              <a:t>CORE VALUES</a:t>
            </a:r>
          </a:p>
          <a:p>
            <a:pPr marL="0" indent="0">
              <a:buFont typeface="Arial" panose="020B0604020202020204" pitchFamily="34" charset="0"/>
              <a:buNone/>
            </a:pPr>
            <a:r>
              <a:rPr lang="en-US" sz="2000" b="1" dirty="0">
                <a:latin typeface="Arial Black" panose="020B0604020202020204" pitchFamily="34" charset="0"/>
                <a:cs typeface="Arial Black" panose="020B0604020202020204" pitchFamily="34" charset="0"/>
              </a:rPr>
              <a:t>BCSP</a:t>
            </a:r>
            <a:r>
              <a:rPr lang="en-US" sz="2000" dirty="0"/>
              <a:t> – </a:t>
            </a:r>
            <a:r>
              <a:rPr lang="en-US" sz="2000" b="1" dirty="0"/>
              <a:t>B</a:t>
            </a:r>
            <a:r>
              <a:rPr lang="en-US" sz="2000" dirty="0"/>
              <a:t>e respectful, </a:t>
            </a:r>
            <a:r>
              <a:rPr lang="en-US" sz="2000" b="1" dirty="0"/>
              <a:t>C</a:t>
            </a:r>
            <a:r>
              <a:rPr lang="en-US" sz="2000" dirty="0"/>
              <a:t>reate positive cultures, </a:t>
            </a:r>
            <a:br>
              <a:rPr lang="en-US" sz="2000" dirty="0"/>
            </a:br>
            <a:r>
              <a:rPr lang="en-US" sz="2000" dirty="0"/>
              <a:t>	  </a:t>
            </a:r>
            <a:r>
              <a:rPr lang="en-US" sz="2000" b="1" dirty="0"/>
              <a:t>S</a:t>
            </a:r>
            <a:r>
              <a:rPr lang="en-US" sz="2000" dirty="0"/>
              <a:t>erve as leaders, </a:t>
            </a:r>
            <a:r>
              <a:rPr lang="en-US" sz="2000" b="1" dirty="0"/>
              <a:t>P</a:t>
            </a:r>
            <a:r>
              <a:rPr lang="en-US" sz="2000" dirty="0"/>
              <a:t>rotect others</a:t>
            </a:r>
          </a:p>
        </p:txBody>
      </p:sp>
      <p:sp>
        <p:nvSpPr>
          <p:cNvPr id="7" name="TextBox 6">
            <a:extLst>
              <a:ext uri="{FF2B5EF4-FFF2-40B4-BE49-F238E27FC236}">
                <a16:creationId xmlns:a16="http://schemas.microsoft.com/office/drawing/2014/main" id="{5C33AF68-E67E-C24B-B58A-1DBB9CC25446}"/>
              </a:ext>
            </a:extLst>
          </p:cNvPr>
          <p:cNvSpPr txBox="1"/>
          <p:nvPr/>
        </p:nvSpPr>
        <p:spPr>
          <a:xfrm>
            <a:off x="639766" y="1721129"/>
            <a:ext cx="10543099" cy="1938992"/>
          </a:xfrm>
          <a:prstGeom prst="rect">
            <a:avLst/>
          </a:prstGeom>
          <a:noFill/>
        </p:spPr>
        <p:txBody>
          <a:bodyPr wrap="square" rtlCol="0">
            <a:spAutoFit/>
          </a:bodyPr>
          <a:lstStyle/>
          <a:p>
            <a:pPr>
              <a:lnSpc>
                <a:spcPct val="150000"/>
              </a:lnSpc>
              <a:spcBef>
                <a:spcPts val="600"/>
              </a:spcBef>
            </a:pPr>
            <a:r>
              <a:rPr lang="en-US" sz="2800" b="1" dirty="0">
                <a:solidFill>
                  <a:srgbClr val="92D050"/>
                </a:solidFill>
                <a:latin typeface="Arial" panose="020B0604020202020204" pitchFamily="34" charset="0"/>
                <a:cs typeface="Arial" panose="020B0604020202020204" pitchFamily="34" charset="0"/>
              </a:rPr>
              <a:t>MISSION</a:t>
            </a:r>
          </a:p>
          <a:p>
            <a:r>
              <a:rPr lang="en-US" sz="2000" dirty="0">
                <a:latin typeface="Arial" panose="020B0604020202020204" pitchFamily="34" charset="0"/>
                <a:cs typeface="Arial" panose="020B0604020202020204" pitchFamily="34" charset="0"/>
              </a:rPr>
              <a:t>We inspire and develop leaders in, health, and environmental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through globally accredited certification; enhancing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careers, advancing the profession, protecting people.</a:t>
            </a:r>
          </a:p>
          <a:p>
            <a:endParaRPr lang="en-US" dirty="0">
              <a:solidFill>
                <a:schemeClr val="bg1"/>
              </a:solidFill>
            </a:endParaRPr>
          </a:p>
        </p:txBody>
      </p:sp>
      <p:sp>
        <p:nvSpPr>
          <p:cNvPr id="8" name="Oval 7">
            <a:extLst>
              <a:ext uri="{FF2B5EF4-FFF2-40B4-BE49-F238E27FC236}">
                <a16:creationId xmlns:a16="http://schemas.microsoft.com/office/drawing/2014/main" id="{07D7499C-4B10-FA4B-80BB-4A736E589945}"/>
              </a:ext>
            </a:extLst>
          </p:cNvPr>
          <p:cNvSpPr>
            <a:spLocks/>
          </p:cNvSpPr>
          <p:nvPr/>
        </p:nvSpPr>
        <p:spPr>
          <a:xfrm>
            <a:off x="7772889" y="161455"/>
            <a:ext cx="4838839" cy="4874243"/>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4A61812F-CD38-7248-906A-929AF7FD50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429000"/>
            <a:ext cx="4838840" cy="2649262"/>
          </a:xfrm>
          <a:prstGeom prst="rect">
            <a:avLst/>
          </a:prstGeom>
        </p:spPr>
      </p:pic>
    </p:spTree>
    <p:extLst>
      <p:ext uri="{BB962C8B-B14F-4D97-AF65-F5344CB8AC3E}">
        <p14:creationId xmlns:p14="http://schemas.microsoft.com/office/powerpoint/2010/main" val="1822250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18F1E-B634-6D45-8CF7-818CC09A5090}"/>
              </a:ext>
            </a:extLst>
          </p:cNvPr>
          <p:cNvSpPr/>
          <p:nvPr/>
        </p:nvSpPr>
        <p:spPr>
          <a:xfrm>
            <a:off x="-28230" y="2503316"/>
            <a:ext cx="12220230" cy="363452"/>
          </a:xfrm>
          <a:prstGeom prst="rect">
            <a:avLst/>
          </a:prstGeom>
          <a:gradFill>
            <a:gsLst>
              <a:gs pos="76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8C6669-CA87-7641-A2F9-7FC4C4A6821F}"/>
              </a:ext>
            </a:extLst>
          </p:cNvPr>
          <p:cNvSpPr/>
          <p:nvPr/>
        </p:nvSpPr>
        <p:spPr>
          <a:xfrm>
            <a:off x="-28230" y="2960516"/>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95CBAAB-98EC-BF4D-BDC7-59C33B7B12E8}"/>
              </a:ext>
            </a:extLst>
          </p:cNvPr>
          <p:cNvSpPr/>
          <p:nvPr/>
        </p:nvSpPr>
        <p:spPr>
          <a:xfrm>
            <a:off x="-28230" y="3430073"/>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F91B53-861F-7A49-8467-7366F28F8D95}"/>
              </a:ext>
            </a:extLst>
          </p:cNvPr>
          <p:cNvSpPr/>
          <p:nvPr/>
        </p:nvSpPr>
        <p:spPr>
          <a:xfrm>
            <a:off x="-28230" y="38996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C69C83-8C9E-2342-8D29-AF74740D4A94}"/>
              </a:ext>
            </a:extLst>
          </p:cNvPr>
          <p:cNvSpPr/>
          <p:nvPr/>
        </p:nvSpPr>
        <p:spPr>
          <a:xfrm>
            <a:off x="-28230" y="4356830"/>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315484-A142-8747-8838-0B48772B88CB}"/>
              </a:ext>
            </a:extLst>
          </p:cNvPr>
          <p:cNvSpPr/>
          <p:nvPr/>
        </p:nvSpPr>
        <p:spPr>
          <a:xfrm>
            <a:off x="-28230" y="4802764"/>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554CD-E670-0E42-B16C-6AE8C9336850}"/>
              </a:ext>
            </a:extLst>
          </p:cNvPr>
          <p:cNvSpPr/>
          <p:nvPr/>
        </p:nvSpPr>
        <p:spPr>
          <a:xfrm>
            <a:off x="-28230" y="5271231"/>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E17017-D589-F64B-AA3F-82EADF5A0467}"/>
              </a:ext>
            </a:extLst>
          </p:cNvPr>
          <p:cNvSpPr/>
          <p:nvPr/>
        </p:nvSpPr>
        <p:spPr>
          <a:xfrm>
            <a:off x="-28230" y="5740788"/>
            <a:ext cx="12220230" cy="363452"/>
          </a:xfrm>
          <a:prstGeom prst="rect">
            <a:avLst/>
          </a:prstGeom>
          <a:gradFill>
            <a:gsLst>
              <a:gs pos="77000">
                <a:schemeClr val="bg1">
                  <a:alpha val="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762368-0CF3-AC47-A63C-B79C48CA73FB}"/>
              </a:ext>
            </a:extLst>
          </p:cNvPr>
          <p:cNvSpPr>
            <a:spLocks noGrp="1"/>
          </p:cNvSpPr>
          <p:nvPr>
            <p:ph type="body" sz="quarter" idx="10"/>
          </p:nvPr>
        </p:nvSpPr>
        <p:spPr>
          <a:xfrm>
            <a:off x="639766" y="940526"/>
            <a:ext cx="11284504" cy="1011980"/>
          </a:xfrm>
        </p:spPr>
        <p:txBody>
          <a:bodyPr/>
          <a:lstStyle/>
          <a:p>
            <a:r>
              <a:rPr lang="en-US" dirty="0"/>
              <a:t>About BCSP: </a:t>
            </a:r>
            <a:br>
              <a:rPr lang="en-US" dirty="0"/>
            </a:br>
            <a:r>
              <a:rPr lang="en-US" sz="4000" dirty="0"/>
              <a:t>8 Endorsing Organizations</a:t>
            </a:r>
          </a:p>
        </p:txBody>
      </p:sp>
      <p:sp>
        <p:nvSpPr>
          <p:cNvPr id="3" name="Text Placeholder 2">
            <a:extLst>
              <a:ext uri="{FF2B5EF4-FFF2-40B4-BE49-F238E27FC236}">
                <a16:creationId xmlns:a16="http://schemas.microsoft.com/office/drawing/2014/main" id="{954C708C-5C1B-0B4D-8FBF-81C469D2168B}"/>
              </a:ext>
            </a:extLst>
          </p:cNvPr>
          <p:cNvSpPr>
            <a:spLocks noGrp="1"/>
          </p:cNvSpPr>
          <p:nvPr>
            <p:ph type="body" sz="quarter" idx="11"/>
          </p:nvPr>
        </p:nvSpPr>
        <p:spPr>
          <a:xfrm>
            <a:off x="639763" y="2503316"/>
            <a:ext cx="11004550" cy="3810000"/>
          </a:xfrm>
        </p:spPr>
        <p:txBody>
          <a:bodyPr>
            <a:noAutofit/>
          </a:bodyPr>
          <a:lstStyle/>
          <a:p>
            <a:pPr marL="457200" indent="-457200">
              <a:spcAft>
                <a:spcPts val="1200"/>
              </a:spcAft>
              <a:buFont typeface="+mj-lt"/>
              <a:buAutoNum type="arabicPeriod"/>
            </a:pPr>
            <a:r>
              <a:rPr lang="en-US" sz="2000" b="1" dirty="0"/>
              <a:t>AIHA</a:t>
            </a:r>
            <a:r>
              <a:rPr lang="en-US" sz="2000" b="1" baseline="30000" dirty="0"/>
              <a:t>®</a:t>
            </a:r>
            <a:r>
              <a:rPr lang="en-US" sz="2000" b="1" dirty="0"/>
              <a:t> </a:t>
            </a:r>
            <a:r>
              <a:rPr lang="en-US" sz="2000" dirty="0"/>
              <a:t>- American Industrial Hygiene Association</a:t>
            </a:r>
            <a:r>
              <a:rPr lang="en-US" sz="2000" baseline="30000" dirty="0">
                <a:latin typeface="Museo Sans 300" panose="02000000000000000000" pitchFamily="50" charset="0"/>
              </a:rPr>
              <a:t>®</a:t>
            </a:r>
            <a:r>
              <a:rPr lang="en-US" sz="2000" dirty="0"/>
              <a:t> (1974)</a:t>
            </a:r>
          </a:p>
          <a:p>
            <a:pPr marL="457200" indent="-457200">
              <a:spcAft>
                <a:spcPts val="1200"/>
              </a:spcAft>
              <a:buFont typeface="+mj-lt"/>
              <a:buAutoNum type="arabicPeriod"/>
            </a:pPr>
            <a:r>
              <a:rPr lang="en-US" sz="2000" b="1" dirty="0"/>
              <a:t>ASSP</a:t>
            </a:r>
            <a:r>
              <a:rPr lang="en-US" sz="2000" dirty="0"/>
              <a:t> - American Society of Safety Professionals (1974)</a:t>
            </a:r>
          </a:p>
          <a:p>
            <a:pPr marL="457200" indent="-457200">
              <a:spcAft>
                <a:spcPts val="1200"/>
              </a:spcAft>
              <a:buFont typeface="+mj-lt"/>
              <a:buAutoNum type="arabicPeriod"/>
            </a:pPr>
            <a:r>
              <a:rPr lang="en-US" sz="2000" b="1" dirty="0"/>
              <a:t>IISE - </a:t>
            </a:r>
            <a:r>
              <a:rPr lang="en-US" sz="2000" dirty="0"/>
              <a:t>Institute of Industrial and Systems Engineers (1994)</a:t>
            </a:r>
          </a:p>
          <a:p>
            <a:pPr marL="457200" indent="-457200">
              <a:spcAft>
                <a:spcPts val="1200"/>
              </a:spcAft>
              <a:buFont typeface="+mj-lt"/>
              <a:buAutoNum type="arabicPeriod"/>
            </a:pPr>
            <a:r>
              <a:rPr lang="en-US" sz="2000" b="1" dirty="0"/>
              <a:t>ISSS - </a:t>
            </a:r>
            <a:r>
              <a:rPr lang="en-US" sz="2000" dirty="0"/>
              <a:t>International System Safety Society (1977)</a:t>
            </a:r>
          </a:p>
          <a:p>
            <a:pPr marL="457200" indent="-457200">
              <a:spcAft>
                <a:spcPts val="1200"/>
              </a:spcAft>
              <a:buFont typeface="+mj-lt"/>
              <a:buAutoNum type="arabicPeriod"/>
            </a:pPr>
            <a:r>
              <a:rPr lang="en-US" sz="2000" b="1" dirty="0"/>
              <a:t>NESHTA - </a:t>
            </a:r>
            <a:r>
              <a:rPr lang="en-US" sz="2000" dirty="0"/>
              <a:t>National Environmental, Safety and Health Training Association (2012)</a:t>
            </a:r>
          </a:p>
          <a:p>
            <a:pPr marL="457200" indent="-457200">
              <a:spcAft>
                <a:spcPts val="1200"/>
              </a:spcAft>
              <a:buFont typeface="+mj-lt"/>
              <a:buAutoNum type="arabicPeriod"/>
            </a:pPr>
            <a:r>
              <a:rPr lang="en-US" sz="2000" b="1" dirty="0"/>
              <a:t>NFPA - </a:t>
            </a:r>
            <a:r>
              <a:rPr lang="en-US" sz="2000" dirty="0"/>
              <a:t>National Fire Protection Association (2007)</a:t>
            </a:r>
          </a:p>
          <a:p>
            <a:pPr marL="457200" indent="-457200">
              <a:spcAft>
                <a:spcPts val="1200"/>
              </a:spcAft>
              <a:buFont typeface="+mj-lt"/>
              <a:buAutoNum type="arabicPeriod"/>
            </a:pPr>
            <a:r>
              <a:rPr lang="en-US" sz="2000" b="1" dirty="0"/>
              <a:t>NSC - </a:t>
            </a:r>
            <a:r>
              <a:rPr lang="en-US" sz="2000" dirty="0"/>
              <a:t>National Safety Council (1994) </a:t>
            </a:r>
          </a:p>
          <a:p>
            <a:pPr marL="457200" indent="-457200">
              <a:spcAft>
                <a:spcPts val="1200"/>
              </a:spcAft>
              <a:buFont typeface="+mj-lt"/>
              <a:buAutoNum type="arabicPeriod"/>
            </a:pPr>
            <a:r>
              <a:rPr lang="en-US" sz="2000" b="1" dirty="0"/>
              <a:t>SFPE - </a:t>
            </a:r>
            <a:r>
              <a:rPr lang="en-US" sz="2000" dirty="0"/>
              <a:t>Society of Fire Protection Engineers (1984)</a:t>
            </a:r>
          </a:p>
          <a:p>
            <a:pPr>
              <a:spcAft>
                <a:spcPts val="1200"/>
              </a:spcAft>
            </a:pPr>
            <a:endParaRPr lang="en-US" sz="2000" dirty="0"/>
          </a:p>
        </p:txBody>
      </p:sp>
    </p:spTree>
    <p:extLst>
      <p:ext uri="{BB962C8B-B14F-4D97-AF65-F5344CB8AC3E}">
        <p14:creationId xmlns:p14="http://schemas.microsoft.com/office/powerpoint/2010/main" val="204786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B3CCAAD4-6202-4E43-9BB1-75B9E5F0256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299458"/>
          </a:xfrm>
          <a:prstGeom prst="rect">
            <a:avLst/>
          </a:prstGeom>
        </p:spPr>
      </p:pic>
      <p:sp>
        <p:nvSpPr>
          <p:cNvPr id="2" name="Oval 1">
            <a:extLst>
              <a:ext uri="{FF2B5EF4-FFF2-40B4-BE49-F238E27FC236}">
                <a16:creationId xmlns:a16="http://schemas.microsoft.com/office/drawing/2014/main" id="{6DDA85F5-4734-024D-9443-8726B21A94BF}"/>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AA536040-ECA4-EF4A-9B0B-FFF5D1F3DD49}"/>
              </a:ext>
            </a:extLst>
          </p:cNvPr>
          <p:cNvSpPr txBox="1">
            <a:spLocks/>
          </p:cNvSpPr>
          <p:nvPr/>
        </p:nvSpPr>
        <p:spPr>
          <a:xfrm>
            <a:off x="639766" y="899582"/>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4" name="Picture 3">
            <a:extLst>
              <a:ext uri="{FF2B5EF4-FFF2-40B4-BE49-F238E27FC236}">
                <a16:creationId xmlns:a16="http://schemas.microsoft.com/office/drawing/2014/main" id="{EC8ED2A0-018A-894F-9078-8F2847063A8A}"/>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Content Placeholder 4">
            <a:extLst>
              <a:ext uri="{FF2B5EF4-FFF2-40B4-BE49-F238E27FC236}">
                <a16:creationId xmlns:a16="http://schemas.microsoft.com/office/drawing/2014/main" id="{E3D36F8F-235B-E645-9332-C5450339FD05}"/>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latin typeface="Arial" panose="020B0604020202020204" pitchFamily="34" charset="0"/>
                <a:cs typeface="Arial" panose="020B0604020202020204" pitchFamily="34" charset="0"/>
              </a:rPr>
              <a:t>About the Construction Health and Safety</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(CHST</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certification</a:t>
            </a:r>
          </a:p>
          <a:p>
            <a:r>
              <a:rPr lang="en-US" sz="2200" b="1" dirty="0">
                <a:latin typeface="Arial" panose="020B0604020202020204" pitchFamily="34" charset="0"/>
                <a:cs typeface="Arial" panose="020B0604020202020204" pitchFamily="34" charset="0"/>
              </a:rPr>
              <a:t>Benefits of BCSP certification</a:t>
            </a:r>
          </a:p>
          <a:p>
            <a:r>
              <a:rPr lang="en-US" sz="2200" b="1" dirty="0">
                <a:latin typeface="Arial" panose="020B0604020202020204" pitchFamily="34" charset="0"/>
                <a:cs typeface="Arial" panose="020B0604020202020204" pitchFamily="34" charset="0"/>
              </a:rPr>
              <a:t>CHST requirements and application process</a:t>
            </a:r>
          </a:p>
          <a:p>
            <a:r>
              <a:rPr lang="en-US" sz="2200" b="1" dirty="0">
                <a:latin typeface="Arial" panose="020B0604020202020204" pitchFamily="34" charset="0"/>
                <a:cs typeface="Arial" panose="020B0604020202020204" pitchFamily="34" charset="0"/>
              </a:rPr>
              <a:t>About the Board of Certified Safety Professionals</a:t>
            </a:r>
            <a:r>
              <a:rPr lang="en-US" sz="2200" b="1" baseline="30000" dirty="0">
                <a:latin typeface="Arial" panose="020B0604020202020204" pitchFamily="34" charset="0"/>
                <a:cs typeface="Arial" panose="020B0604020202020204" pitchFamily="34" charset="0"/>
              </a:rPr>
              <a:t>®</a:t>
            </a:r>
            <a:r>
              <a:rPr lang="en-US" sz="2200" b="1" dirty="0">
                <a:latin typeface="Arial" panose="020B0604020202020204" pitchFamily="34" charset="0"/>
                <a:cs typeface="Arial" panose="020B0604020202020204" pitchFamily="34" charset="0"/>
              </a:rPr>
              <a:t> (BCSP</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sz="2000" dirty="0">
              <a:cs typeface="Arial" panose="020B0604020202020204" pitchFamily="34" charset="0"/>
            </a:endParaRPr>
          </a:p>
        </p:txBody>
      </p:sp>
      <p:pic>
        <p:nvPicPr>
          <p:cNvPr id="11" name="Picture 10" descr="Shape&#10;&#10;Description automatically generated with medium confidence">
            <a:extLst>
              <a:ext uri="{FF2B5EF4-FFF2-40B4-BE49-F238E27FC236}">
                <a16:creationId xmlns:a16="http://schemas.microsoft.com/office/drawing/2014/main" id="{A6393E43-A806-D449-9E89-8E4E14AF65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580" y="5144170"/>
            <a:ext cx="2818804" cy="960027"/>
          </a:xfrm>
          <a:prstGeom prst="rect">
            <a:avLst/>
          </a:prstGeom>
        </p:spPr>
      </p:pic>
    </p:spTree>
    <p:extLst>
      <p:ext uri="{BB962C8B-B14F-4D97-AF65-F5344CB8AC3E}">
        <p14:creationId xmlns:p14="http://schemas.microsoft.com/office/powerpoint/2010/main" val="378023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41411C5-3E9A-4DA0-B4B7-F0DAD2E42046}"/>
              </a:ext>
            </a:extLst>
          </p:cNvPr>
          <p:cNvSpPr>
            <a:spLocks noGrp="1"/>
          </p:cNvSpPr>
          <p:nvPr>
            <p:ph type="body" sz="quarter" idx="12"/>
          </p:nvPr>
        </p:nvSpPr>
        <p:spPr/>
        <p:txBody>
          <a:bodyPr/>
          <a:lstStyle/>
          <a:p>
            <a:r>
              <a:rPr lang="en-US" dirty="0"/>
              <a:t>Presenter:</a:t>
            </a:r>
          </a:p>
          <a:p>
            <a:r>
              <a:rPr lang="en-US" dirty="0"/>
              <a:t>Title:</a:t>
            </a:r>
          </a:p>
          <a:p>
            <a:r>
              <a:rPr lang="en-US" dirty="0"/>
              <a:t>Company:</a:t>
            </a:r>
          </a:p>
        </p:txBody>
      </p:sp>
      <p:sp>
        <p:nvSpPr>
          <p:cNvPr id="15" name="Text Placeholder 14">
            <a:extLst>
              <a:ext uri="{FF2B5EF4-FFF2-40B4-BE49-F238E27FC236}">
                <a16:creationId xmlns:a16="http://schemas.microsoft.com/office/drawing/2014/main" id="{E037CE03-F668-4C4B-BED4-0F7E9A92707C}"/>
              </a:ext>
            </a:extLst>
          </p:cNvPr>
          <p:cNvSpPr>
            <a:spLocks noGrp="1"/>
          </p:cNvSpPr>
          <p:nvPr>
            <p:ph type="body" sz="quarter" idx="10"/>
          </p:nvPr>
        </p:nvSpPr>
        <p:spPr/>
        <p:txBody>
          <a:bodyPr/>
          <a:lstStyle/>
          <a:p>
            <a:r>
              <a:rPr lang="en-US" sz="7200" dirty="0">
                <a:solidFill>
                  <a:schemeClr val="bg1"/>
                </a:solidFill>
                <a:cs typeface="Aharoni" panose="02010803020104030203" pitchFamily="2" charset="-79"/>
              </a:rPr>
              <a:t>Thank you!</a:t>
            </a:r>
            <a:endParaRPr lang="en-US" dirty="0"/>
          </a:p>
        </p:txBody>
      </p:sp>
    </p:spTree>
    <p:extLst>
      <p:ext uri="{BB962C8B-B14F-4D97-AF65-F5344CB8AC3E}">
        <p14:creationId xmlns:p14="http://schemas.microsoft.com/office/powerpoint/2010/main" val="186013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A82B99-832E-E946-B3D6-C5633C43DDC3}"/>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4EAE5658-DBAE-D748-86C5-889422FEC5C5}"/>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CHST Certification? </a:t>
            </a:r>
          </a:p>
        </p:txBody>
      </p:sp>
      <p:pic>
        <p:nvPicPr>
          <p:cNvPr id="4" name="Picture 3">
            <a:extLst>
              <a:ext uri="{FF2B5EF4-FFF2-40B4-BE49-F238E27FC236}">
                <a16:creationId xmlns:a16="http://schemas.microsoft.com/office/drawing/2014/main" id="{56F38F46-78AC-8442-B691-7122E54DB866}"/>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38778"/>
          <a:stretch/>
        </p:blipFill>
        <p:spPr>
          <a:xfrm>
            <a:off x="5943515" y="3745436"/>
            <a:ext cx="6248486" cy="809897"/>
          </a:xfrm>
          <a:prstGeom prst="rect">
            <a:avLst/>
          </a:prstGeom>
          <a:effectLst/>
        </p:spPr>
      </p:pic>
      <p:sp>
        <p:nvSpPr>
          <p:cNvPr id="6" name="Content Placeholder 4">
            <a:extLst>
              <a:ext uri="{FF2B5EF4-FFF2-40B4-BE49-F238E27FC236}">
                <a16:creationId xmlns:a16="http://schemas.microsoft.com/office/drawing/2014/main" id="{5CCA95B6-59FF-8147-996F-CD1FF633DC65}"/>
              </a:ext>
            </a:extLst>
          </p:cNvPr>
          <p:cNvSpPr txBox="1">
            <a:spLocks/>
          </p:cNvSpPr>
          <p:nvPr/>
        </p:nvSpPr>
        <p:spPr>
          <a:xfrm>
            <a:off x="618523" y="2842096"/>
            <a:ext cx="6449066" cy="2706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000"/>
              </a:spcAft>
              <a:buNone/>
            </a:pPr>
            <a:r>
              <a:rPr lang="en-US" sz="2200" b="1" dirty="0">
                <a:latin typeface="Arial" panose="020B0604020202020204" pitchFamily="34" charset="0"/>
                <a:cs typeface="Arial" panose="020B0604020202020204" pitchFamily="34" charset="0"/>
              </a:rPr>
              <a:t>Certification for individuals who work in health and safety activities devoted to the prevention of construction illnesses and injuries</a:t>
            </a:r>
          </a:p>
          <a:p>
            <a:pPr lvl="1">
              <a:spcBef>
                <a:spcPts val="0"/>
              </a:spcBef>
              <a:spcAft>
                <a:spcPts val="1000"/>
              </a:spcAft>
            </a:pPr>
            <a:r>
              <a:rPr lang="en-US" sz="2200" dirty="0">
                <a:latin typeface="Arial" panose="020B0604020202020204" pitchFamily="34" charset="0"/>
                <a:cs typeface="Arial" panose="020B0604020202020204" pitchFamily="34" charset="0"/>
              </a:rPr>
              <a:t>Safety and health specialists on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construction job sites</a:t>
            </a:r>
          </a:p>
          <a:p>
            <a:pPr lvl="1">
              <a:spcBef>
                <a:spcPts val="0"/>
              </a:spcBef>
              <a:spcAft>
                <a:spcPts val="1000"/>
              </a:spcAft>
            </a:pPr>
            <a:r>
              <a:rPr lang="en-US" sz="2200" dirty="0">
                <a:latin typeface="Arial" panose="020B0604020202020204" pitchFamily="34" charset="0"/>
                <a:cs typeface="Arial" panose="020B0604020202020204" pitchFamily="34" charset="0"/>
              </a:rPr>
              <a:t>Working on one or more significant construction projects or job sites</a:t>
            </a:r>
          </a:p>
        </p:txBody>
      </p:sp>
      <p:pic>
        <p:nvPicPr>
          <p:cNvPr id="8" name="Picture 7" descr="A person wearing a hard hat&#10;&#10;Description automatically generated with medium confidence">
            <a:extLst>
              <a:ext uri="{FF2B5EF4-FFF2-40B4-BE49-F238E27FC236}">
                <a16:creationId xmlns:a16="http://schemas.microsoft.com/office/drawing/2014/main" id="{F729A3FA-C196-CD47-AD0C-21FD02B240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86260" y="-852404"/>
            <a:ext cx="4901401" cy="7124054"/>
          </a:xfrm>
          <a:prstGeom prst="rect">
            <a:avLst/>
          </a:prstGeom>
          <a:effectLst/>
        </p:spPr>
      </p:pic>
    </p:spTree>
    <p:extLst>
      <p:ext uri="{BB962C8B-B14F-4D97-AF65-F5344CB8AC3E}">
        <p14:creationId xmlns:p14="http://schemas.microsoft.com/office/powerpoint/2010/main" val="51581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E6C48AD-EF10-8D45-B2CF-7BE3E35623AB}"/>
              </a:ext>
            </a:extLst>
          </p:cNvPr>
          <p:cNvSpPr/>
          <p:nvPr/>
        </p:nvSpPr>
        <p:spPr>
          <a:xfrm>
            <a:off x="490691" y="779738"/>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F0C43FF4-9E42-EC44-9CAD-6A997BF336B9}"/>
              </a:ext>
            </a:extLst>
          </p:cNvPr>
          <p:cNvSpPr txBox="1">
            <a:spLocks/>
          </p:cNvSpPr>
          <p:nvPr/>
        </p:nvSpPr>
        <p:spPr>
          <a:xfrm>
            <a:off x="618523" y="89958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is the CHST Certification? </a:t>
            </a:r>
          </a:p>
        </p:txBody>
      </p:sp>
      <p:sp>
        <p:nvSpPr>
          <p:cNvPr id="9" name="Content Placeholder 4">
            <a:extLst>
              <a:ext uri="{FF2B5EF4-FFF2-40B4-BE49-F238E27FC236}">
                <a16:creationId xmlns:a16="http://schemas.microsoft.com/office/drawing/2014/main" id="{60273819-DF62-814F-B6DF-235CE27C5F7C}"/>
              </a:ext>
            </a:extLst>
          </p:cNvPr>
          <p:cNvSpPr txBox="1">
            <a:spLocks/>
          </p:cNvSpPr>
          <p:nvPr/>
        </p:nvSpPr>
        <p:spPr>
          <a:xfrm>
            <a:off x="618523" y="2842096"/>
            <a:ext cx="6449066" cy="32361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200" b="1" dirty="0">
                <a:latin typeface="Arial" panose="020B0604020202020204" pitchFamily="34" charset="0"/>
                <a:cs typeface="Arial" panose="020B0604020202020204" pitchFamily="34" charset="0"/>
              </a:rPr>
              <a:t>Competency assessment focused on: </a:t>
            </a:r>
          </a:p>
          <a:p>
            <a:pPr lvl="1">
              <a:spcAft>
                <a:spcPts val="1000"/>
              </a:spcAft>
            </a:pPr>
            <a:r>
              <a:rPr lang="en-US" sz="2200" dirty="0">
                <a:latin typeface="Arial" panose="020B0604020202020204" pitchFamily="34" charset="0"/>
                <a:cs typeface="Arial" panose="020B0604020202020204" pitchFamily="34" charset="0"/>
              </a:rPr>
              <a:t>Construction health and safety</a:t>
            </a:r>
          </a:p>
          <a:p>
            <a:pPr lvl="1">
              <a:spcAft>
                <a:spcPts val="1000"/>
              </a:spcAft>
            </a:pPr>
            <a:r>
              <a:rPr lang="en-US" sz="2200" dirty="0">
                <a:latin typeface="Arial" panose="020B0604020202020204" pitchFamily="34" charset="0"/>
                <a:cs typeface="Arial" panose="020B0604020202020204" pitchFamily="34" charset="0"/>
              </a:rPr>
              <a:t>Risk management</a:t>
            </a:r>
          </a:p>
          <a:p>
            <a:pPr lvl="1">
              <a:spcAft>
                <a:spcPts val="1000"/>
              </a:spcAft>
            </a:pPr>
            <a:r>
              <a:rPr lang="en-US" sz="2200" dirty="0">
                <a:latin typeface="Arial" panose="020B0604020202020204" pitchFamily="34" charset="0"/>
                <a:cs typeface="Arial" panose="020B0604020202020204" pitchFamily="34" charset="0"/>
              </a:rPr>
              <a:t>SH&amp;E concepts</a:t>
            </a:r>
          </a:p>
          <a:p>
            <a:pPr lvl="1">
              <a:spcAft>
                <a:spcPts val="1000"/>
              </a:spcAft>
            </a:pPr>
            <a:r>
              <a:rPr lang="en-US" sz="2200" dirty="0">
                <a:latin typeface="Arial" panose="020B0604020202020204" pitchFamily="34" charset="0"/>
                <a:cs typeface="Arial" panose="020B0604020202020204" pitchFamily="34" charset="0"/>
              </a:rPr>
              <a:t>Incident investigation and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emergency preparedness</a:t>
            </a:r>
          </a:p>
          <a:p>
            <a:pPr lvl="1">
              <a:spcAft>
                <a:spcPts val="1000"/>
              </a:spcAft>
            </a:pPr>
            <a:r>
              <a:rPr lang="en-US" sz="2200" dirty="0">
                <a:latin typeface="Arial" panose="020B0604020202020204" pitchFamily="34" charset="0"/>
                <a:cs typeface="Arial" panose="020B0604020202020204" pitchFamily="34" charset="0"/>
              </a:rPr>
              <a:t>Business case of safety</a:t>
            </a:r>
          </a:p>
          <a:p>
            <a:pPr marL="0" indent="0">
              <a:buNone/>
            </a:pPr>
            <a:endParaRPr lang="en-US" sz="2400" dirty="0"/>
          </a:p>
        </p:txBody>
      </p:sp>
      <p:sp>
        <p:nvSpPr>
          <p:cNvPr id="17" name="Freeform 16">
            <a:extLst>
              <a:ext uri="{FF2B5EF4-FFF2-40B4-BE49-F238E27FC236}">
                <a16:creationId xmlns:a16="http://schemas.microsoft.com/office/drawing/2014/main" id="{765D37D3-A0AC-4743-B59C-AB55E2561A8C}"/>
              </a:ext>
            </a:extLst>
          </p:cNvPr>
          <p:cNvSpPr>
            <a:spLocks noChangeAspect="1"/>
          </p:cNvSpPr>
          <p:nvPr/>
        </p:nvSpPr>
        <p:spPr>
          <a:xfrm>
            <a:off x="4825695" y="-27297"/>
            <a:ext cx="7366305" cy="6309360"/>
          </a:xfrm>
          <a:custGeom>
            <a:avLst/>
            <a:gdLst>
              <a:gd name="connsiteX0" fmla="*/ 1801504 w 6086901"/>
              <a:gd name="connsiteY0" fmla="*/ 13648 h 6318914"/>
              <a:gd name="connsiteX1" fmla="*/ 0 w 6086901"/>
              <a:gd name="connsiteY1" fmla="*/ 6318914 h 6318914"/>
              <a:gd name="connsiteX2" fmla="*/ 6086901 w 6086901"/>
              <a:gd name="connsiteY2" fmla="*/ 6305266 h 6318914"/>
              <a:gd name="connsiteX3" fmla="*/ 6086901 w 6086901"/>
              <a:gd name="connsiteY3" fmla="*/ 0 h 6318914"/>
              <a:gd name="connsiteX4" fmla="*/ 1801504 w 6086901"/>
              <a:gd name="connsiteY4" fmla="*/ 13648 h 6318914"/>
              <a:gd name="connsiteX0" fmla="*/ 1801504 w 6223379"/>
              <a:gd name="connsiteY0" fmla="*/ 13648 h 6318914"/>
              <a:gd name="connsiteX1" fmla="*/ 0 w 6223379"/>
              <a:gd name="connsiteY1" fmla="*/ 6318914 h 6318914"/>
              <a:gd name="connsiteX2" fmla="*/ 6086901 w 6223379"/>
              <a:gd name="connsiteY2" fmla="*/ 6305266 h 6318914"/>
              <a:gd name="connsiteX3" fmla="*/ 6223379 w 6223379"/>
              <a:gd name="connsiteY3" fmla="*/ 0 h 6318914"/>
              <a:gd name="connsiteX4" fmla="*/ 1801504 w 6223379"/>
              <a:gd name="connsiteY4" fmla="*/ 13648 h 6318914"/>
              <a:gd name="connsiteX0" fmla="*/ 1801504 w 6223379"/>
              <a:gd name="connsiteY0" fmla="*/ 13648 h 6318914"/>
              <a:gd name="connsiteX1" fmla="*/ 0 w 6223379"/>
              <a:gd name="connsiteY1" fmla="*/ 6318914 h 6318914"/>
              <a:gd name="connsiteX2" fmla="*/ 6223379 w 6223379"/>
              <a:gd name="connsiteY2" fmla="*/ 6318914 h 6318914"/>
              <a:gd name="connsiteX3" fmla="*/ 6223379 w 6223379"/>
              <a:gd name="connsiteY3" fmla="*/ 0 h 6318914"/>
              <a:gd name="connsiteX4" fmla="*/ 1801504 w 6223379"/>
              <a:gd name="connsiteY4" fmla="*/ 13648 h 6318914"/>
              <a:gd name="connsiteX0" fmla="*/ 2643211 w 6223379"/>
              <a:gd name="connsiteY0" fmla="*/ 27316 h 6318914"/>
              <a:gd name="connsiteX1" fmla="*/ 0 w 6223379"/>
              <a:gd name="connsiteY1" fmla="*/ 6318914 h 6318914"/>
              <a:gd name="connsiteX2" fmla="*/ 6223379 w 6223379"/>
              <a:gd name="connsiteY2" fmla="*/ 6318914 h 6318914"/>
              <a:gd name="connsiteX3" fmla="*/ 6223379 w 6223379"/>
              <a:gd name="connsiteY3" fmla="*/ 0 h 6318914"/>
              <a:gd name="connsiteX4" fmla="*/ 2643211 w 6223379"/>
              <a:gd name="connsiteY4" fmla="*/ 27316 h 631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6318914">
                <a:moveTo>
                  <a:pt x="2643211" y="27316"/>
                </a:moveTo>
                <a:lnTo>
                  <a:pt x="0" y="6318914"/>
                </a:lnTo>
                <a:lnTo>
                  <a:pt x="6223379" y="6318914"/>
                </a:lnTo>
                <a:lnTo>
                  <a:pt x="6223379" y="0"/>
                </a:lnTo>
                <a:lnTo>
                  <a:pt x="2643211" y="27316"/>
                </a:ln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055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113B816-36F5-9248-BF7B-57A776AB8EE9}"/>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6EBD5524-DFF6-4748-AF3A-2C968E8147F0}"/>
              </a:ext>
            </a:extLst>
          </p:cNvPr>
          <p:cNvSpPr txBox="1">
            <a:spLocks/>
          </p:cNvSpPr>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Job Titles and Duties</a:t>
            </a:r>
          </a:p>
        </p:txBody>
      </p:sp>
      <p:sp>
        <p:nvSpPr>
          <p:cNvPr id="5" name="Content Placeholder 4">
            <a:extLst>
              <a:ext uri="{FF2B5EF4-FFF2-40B4-BE49-F238E27FC236}">
                <a16:creationId xmlns:a16="http://schemas.microsoft.com/office/drawing/2014/main" id="{30874684-895D-344A-889E-BDDD2CAC1D5D}"/>
              </a:ext>
            </a:extLst>
          </p:cNvPr>
          <p:cNvSpPr txBox="1">
            <a:spLocks/>
          </p:cNvSpPr>
          <p:nvPr/>
        </p:nvSpPr>
        <p:spPr>
          <a:xfrm>
            <a:off x="838200" y="2065795"/>
            <a:ext cx="658618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cs typeface="Arial" panose="020B0604020202020204" pitchFamily="34" charset="0"/>
            </a:endParaRPr>
          </a:p>
        </p:txBody>
      </p:sp>
      <p:sp>
        <p:nvSpPr>
          <p:cNvPr id="6" name="Content Placeholder 2">
            <a:extLst>
              <a:ext uri="{FF2B5EF4-FFF2-40B4-BE49-F238E27FC236}">
                <a16:creationId xmlns:a16="http://schemas.microsoft.com/office/drawing/2014/main" id="{0D4B2BAE-66D2-4F49-92CD-9D054158C27A}"/>
              </a:ext>
            </a:extLst>
          </p:cNvPr>
          <p:cNvSpPr txBox="1">
            <a:spLocks/>
          </p:cNvSpPr>
          <p:nvPr/>
        </p:nvSpPr>
        <p:spPr>
          <a:xfrm>
            <a:off x="689957" y="2955878"/>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Manager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Supervisor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SH&amp;E Technician</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Director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Construction Safety Specialist</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Corporate Safety Director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Safety Leader</a:t>
            </a:r>
          </a:p>
          <a:p>
            <a:pPr marL="342900" indent="-342900">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Site Safety Coordinator</a:t>
            </a:r>
          </a:p>
        </p:txBody>
      </p:sp>
      <p:sp>
        <p:nvSpPr>
          <p:cNvPr id="7" name="Content Placeholder 2">
            <a:extLst>
              <a:ext uri="{FF2B5EF4-FFF2-40B4-BE49-F238E27FC236}">
                <a16:creationId xmlns:a16="http://schemas.microsoft.com/office/drawing/2014/main" id="{01A5DBF4-BBC5-9946-AB58-A7D9B2A15440}"/>
              </a:ext>
            </a:extLst>
          </p:cNvPr>
          <p:cNvSpPr txBox="1">
            <a:spLocks/>
          </p:cNvSpPr>
          <p:nvPr/>
        </p:nvSpPr>
        <p:spPr>
          <a:xfrm>
            <a:off x="6035332" y="2917636"/>
            <a:ext cx="54822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600"/>
              </a:spcAft>
            </a:pPr>
            <a:r>
              <a:rPr lang="en-US" sz="2000" b="1" dirty="0">
                <a:solidFill>
                  <a:schemeClr val="bg1"/>
                </a:solidFill>
                <a:latin typeface="Arial" panose="020B0604020202020204" pitchFamily="34" charset="0"/>
                <a:cs typeface="Arial" panose="020B0604020202020204" pitchFamily="34" charset="0"/>
              </a:rPr>
              <a:t>Apply hierarchy of controls to various types of hazards</a:t>
            </a:r>
          </a:p>
          <a:p>
            <a:pPr>
              <a:spcBef>
                <a:spcPts val="0"/>
              </a:spcBef>
              <a:spcAft>
                <a:spcPts val="1000"/>
              </a:spcAft>
            </a:pPr>
            <a:r>
              <a:rPr lang="en-US" sz="2000" b="1" dirty="0">
                <a:solidFill>
                  <a:schemeClr val="bg1"/>
                </a:solidFill>
                <a:latin typeface="Arial" panose="020B0604020202020204" pitchFamily="34" charset="0"/>
                <a:cs typeface="Arial" panose="020B0604020202020204" pitchFamily="34" charset="0"/>
              </a:rPr>
              <a:t>Verify effectiveness in corrective actions</a:t>
            </a:r>
          </a:p>
          <a:p>
            <a:pPr>
              <a:spcAft>
                <a:spcPts val="1000"/>
              </a:spcAft>
            </a:pPr>
            <a:r>
              <a:rPr lang="en-US" sz="2000" b="1" dirty="0">
                <a:solidFill>
                  <a:schemeClr val="bg1"/>
                </a:solidFill>
                <a:latin typeface="Arial" panose="020B0604020202020204" pitchFamily="34" charset="0"/>
                <a:cs typeface="Arial" panose="020B0604020202020204" pitchFamily="34" charset="0"/>
              </a:rPr>
              <a:t>Recognize and address hazards over changing construction site conditions </a:t>
            </a:r>
          </a:p>
          <a:p>
            <a:pPr>
              <a:spcAft>
                <a:spcPts val="1000"/>
              </a:spcAft>
            </a:pPr>
            <a:r>
              <a:rPr lang="en-US" sz="2000" b="1" dirty="0">
                <a:solidFill>
                  <a:schemeClr val="bg1"/>
                </a:solidFill>
                <a:latin typeface="Arial" panose="020B0604020202020204" pitchFamily="34" charset="0"/>
                <a:cs typeface="Arial" panose="020B0604020202020204" pitchFamily="34" charset="0"/>
              </a:rPr>
              <a:t>Develop job/hazard safety analyses</a:t>
            </a:r>
          </a:p>
          <a:p>
            <a:pPr>
              <a:spcAft>
                <a:spcPts val="1000"/>
              </a:spcAft>
            </a:pPr>
            <a:r>
              <a:rPr lang="en-US" sz="2000" b="1" dirty="0">
                <a:solidFill>
                  <a:schemeClr val="bg1"/>
                </a:solidFill>
                <a:latin typeface="Arial" panose="020B0604020202020204" pitchFamily="34" charset="0"/>
                <a:cs typeface="Arial" panose="020B0604020202020204" pitchFamily="34" charset="0"/>
              </a:rPr>
              <a:t>Plan for emergencies</a:t>
            </a:r>
          </a:p>
          <a:p>
            <a:pPr>
              <a:spcAft>
                <a:spcPts val="1000"/>
              </a:spcAft>
            </a:pPr>
            <a:endParaRPr lang="en-US" dirty="0"/>
          </a:p>
        </p:txBody>
      </p:sp>
      <p:sp>
        <p:nvSpPr>
          <p:cNvPr id="8" name="Rectangle 7">
            <a:extLst>
              <a:ext uri="{FF2B5EF4-FFF2-40B4-BE49-F238E27FC236}">
                <a16:creationId xmlns:a16="http://schemas.microsoft.com/office/drawing/2014/main" id="{65624D22-2E2A-234F-B61E-206374A47F1D}"/>
              </a:ext>
            </a:extLst>
          </p:cNvPr>
          <p:cNvSpPr/>
          <p:nvPr/>
        </p:nvSpPr>
        <p:spPr>
          <a:xfrm>
            <a:off x="838200" y="2113294"/>
            <a:ext cx="4620904"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1E4E17-99E7-FE44-8707-E49D83CF347A}"/>
              </a:ext>
            </a:extLst>
          </p:cNvPr>
          <p:cNvSpPr txBox="1"/>
          <p:nvPr/>
        </p:nvSpPr>
        <p:spPr>
          <a:xfrm>
            <a:off x="838200" y="2196603"/>
            <a:ext cx="4620904"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TITLES</a:t>
            </a:r>
          </a:p>
          <a:p>
            <a:pPr algn="ctr"/>
            <a:endParaRPr lang="en-US" dirty="0"/>
          </a:p>
        </p:txBody>
      </p:sp>
      <p:sp>
        <p:nvSpPr>
          <p:cNvPr id="10" name="Rectangle 9">
            <a:extLst>
              <a:ext uri="{FF2B5EF4-FFF2-40B4-BE49-F238E27FC236}">
                <a16:creationId xmlns:a16="http://schemas.microsoft.com/office/drawing/2014/main" id="{CF233A1A-09C5-944E-B3EE-B2E638571656}"/>
              </a:ext>
            </a:extLst>
          </p:cNvPr>
          <p:cNvSpPr/>
          <p:nvPr/>
        </p:nvSpPr>
        <p:spPr>
          <a:xfrm>
            <a:off x="6059612" y="2113294"/>
            <a:ext cx="5090612" cy="6435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450782-51D6-944E-9920-64993644F0B3}"/>
              </a:ext>
            </a:extLst>
          </p:cNvPr>
          <p:cNvSpPr txBox="1"/>
          <p:nvPr/>
        </p:nvSpPr>
        <p:spPr>
          <a:xfrm>
            <a:off x="6059612" y="2210251"/>
            <a:ext cx="509061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JOB DUTIES</a:t>
            </a:r>
          </a:p>
          <a:p>
            <a:pPr algn="ctr"/>
            <a:endParaRPr lang="en-US" dirty="0"/>
          </a:p>
        </p:txBody>
      </p:sp>
    </p:spTree>
    <p:extLst>
      <p:ext uri="{BB962C8B-B14F-4D97-AF65-F5344CB8AC3E}">
        <p14:creationId xmlns:p14="http://schemas.microsoft.com/office/powerpoint/2010/main" val="3453693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C13147-379E-3747-9743-AEB030D1A934}"/>
              </a:ext>
            </a:extLst>
          </p:cNvPr>
          <p:cNvSpPr/>
          <p:nvPr/>
        </p:nvSpPr>
        <p:spPr>
          <a:xfrm>
            <a:off x="0" y="2366266"/>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79FF93-2035-B04B-9EC8-05200B5B3AB2}"/>
              </a:ext>
            </a:extLst>
          </p:cNvPr>
          <p:cNvSpPr/>
          <p:nvPr/>
        </p:nvSpPr>
        <p:spPr>
          <a:xfrm>
            <a:off x="0" y="292582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E0C1F4-6E19-DE46-B986-FFB26CEA4B16}"/>
              </a:ext>
            </a:extLst>
          </p:cNvPr>
          <p:cNvSpPr/>
          <p:nvPr/>
        </p:nvSpPr>
        <p:spPr>
          <a:xfrm>
            <a:off x="0" y="3485382"/>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D86406-AB26-6C41-A787-4D0D1175ABEE}"/>
              </a:ext>
            </a:extLst>
          </p:cNvPr>
          <p:cNvSpPr/>
          <p:nvPr/>
        </p:nvSpPr>
        <p:spPr>
          <a:xfrm>
            <a:off x="0" y="4058588"/>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68C552-CFDC-E340-9898-B614DABAB3BF}"/>
              </a:ext>
            </a:extLst>
          </p:cNvPr>
          <p:cNvSpPr/>
          <p:nvPr/>
        </p:nvSpPr>
        <p:spPr>
          <a:xfrm>
            <a:off x="0" y="4631794"/>
            <a:ext cx="12192000" cy="423080"/>
          </a:xfrm>
          <a:prstGeom prst="rect">
            <a:avLst/>
          </a:prstGeom>
          <a:gradFill>
            <a:gsLst>
              <a:gs pos="31000">
                <a:schemeClr val="accent1">
                  <a:lumMod val="5000"/>
                  <a:lumOff val="95000"/>
                </a:schemeClr>
              </a:gs>
              <a:gs pos="54000">
                <a:schemeClr val="accent1">
                  <a:lumMod val="30000"/>
                  <a:lumOff val="7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47F6A4A-DA83-3E41-ADAA-82C1DEEFDFCB}"/>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2">
            <a:extLst>
              <a:ext uri="{FF2B5EF4-FFF2-40B4-BE49-F238E27FC236}">
                <a16:creationId xmlns:a16="http://schemas.microsoft.com/office/drawing/2014/main" id="{F00B0885-A993-1144-8464-04BF721C4017}"/>
              </a:ext>
            </a:extLst>
          </p:cNvPr>
          <p:cNvSpPr txBox="1">
            <a:spLocks/>
          </p:cNvSpPr>
          <p:nvPr/>
        </p:nvSpPr>
        <p:spPr>
          <a:xfrm>
            <a:off x="639766" y="2366266"/>
            <a:ext cx="1051559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400"/>
              </a:spcAft>
              <a:buNone/>
            </a:pPr>
            <a:r>
              <a:rPr lang="en-US" b="1" dirty="0">
                <a:latin typeface="Arial" panose="020B0604020202020204" pitchFamily="34" charset="0"/>
                <a:cs typeface="Arial" panose="020B0604020202020204" pitchFamily="34" charset="0"/>
              </a:rPr>
              <a:t>ACCOMPLISHMENT</a:t>
            </a:r>
          </a:p>
          <a:p>
            <a:pPr marL="0" indent="0">
              <a:spcBef>
                <a:spcPts val="0"/>
              </a:spcBef>
              <a:spcAft>
                <a:spcPts val="1400"/>
              </a:spcAft>
              <a:buNone/>
            </a:pPr>
            <a:r>
              <a:rPr lang="en-US" b="1" dirty="0">
                <a:latin typeface="Arial" panose="020B0604020202020204" pitchFamily="34" charset="0"/>
                <a:cs typeface="Arial" panose="020B0604020202020204" pitchFamily="34" charset="0"/>
              </a:rPr>
              <a:t>VALIDATION</a:t>
            </a:r>
            <a:endParaRPr lang="en-US" dirty="0">
              <a:latin typeface="Arial" panose="020B0604020202020204" pitchFamily="34" charset="0"/>
              <a:cs typeface="Arial" panose="020B0604020202020204" pitchFamily="34" charset="0"/>
            </a:endParaRPr>
          </a:p>
          <a:p>
            <a:pPr marL="0" indent="0">
              <a:spcBef>
                <a:spcPts val="0"/>
              </a:spcBef>
              <a:spcAft>
                <a:spcPts val="1400"/>
              </a:spcAft>
              <a:buNone/>
            </a:pPr>
            <a:r>
              <a:rPr lang="en-US" b="1" dirty="0">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 </a:t>
            </a:r>
          </a:p>
          <a:p>
            <a:pPr marL="0" indent="0">
              <a:spcBef>
                <a:spcPts val="0"/>
              </a:spcBef>
              <a:spcAft>
                <a:spcPts val="1400"/>
              </a:spcAft>
              <a:buNone/>
            </a:pPr>
            <a:r>
              <a:rPr lang="en-US" b="1" dirty="0">
                <a:latin typeface="Arial" panose="020B0604020202020204" pitchFamily="34" charset="0"/>
                <a:cs typeface="Arial" panose="020B0604020202020204" pitchFamily="34" charset="0"/>
              </a:rPr>
              <a:t>COMPETITION</a:t>
            </a:r>
          </a:p>
          <a:p>
            <a:pPr marL="0" indent="0">
              <a:spcBef>
                <a:spcPts val="0"/>
              </a:spcBef>
              <a:spcAft>
                <a:spcPts val="1400"/>
              </a:spcAft>
              <a:buNone/>
            </a:pPr>
            <a:r>
              <a:rPr lang="en-US" b="1" dirty="0">
                <a:latin typeface="Arial" panose="020B0604020202020204" pitchFamily="34" charset="0"/>
                <a:cs typeface="Arial" panose="020B0604020202020204" pitchFamily="34" charset="0"/>
              </a:rPr>
              <a:t>RECOGNITION</a:t>
            </a:r>
          </a:p>
          <a:p>
            <a:pPr marL="457200" lvl="1" indent="0">
              <a:buFont typeface="Arial" panose="020B0604020202020204" pitchFamily="34" charset="0"/>
              <a:buNone/>
            </a:pPr>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3" name="Picture 12" descr="A picture containing person, outdoor, yellow, player&#10;&#10;Description automatically generated">
            <a:extLst>
              <a:ext uri="{FF2B5EF4-FFF2-40B4-BE49-F238E27FC236}">
                <a16:creationId xmlns:a16="http://schemas.microsoft.com/office/drawing/2014/main" id="{874E7119-ED35-C344-AAC1-64CAE64461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8433" y="804436"/>
            <a:ext cx="7658835" cy="5170824"/>
          </a:xfrm>
          <a:prstGeom prst="rect">
            <a:avLst/>
          </a:prstGeom>
          <a:effectLst>
            <a:softEdge rad="1270000"/>
          </a:effectLst>
        </p:spPr>
      </p:pic>
      <p:sp>
        <p:nvSpPr>
          <p:cNvPr id="12" name="TextBox 11">
            <a:extLst>
              <a:ext uri="{FF2B5EF4-FFF2-40B4-BE49-F238E27FC236}">
                <a16:creationId xmlns:a16="http://schemas.microsoft.com/office/drawing/2014/main" id="{096820E3-CCD2-9247-A4A4-7C86572A821C}"/>
              </a:ext>
            </a:extLst>
          </p:cNvPr>
          <p:cNvSpPr txBox="1"/>
          <p:nvPr/>
        </p:nvSpPr>
        <p:spPr>
          <a:xfrm>
            <a:off x="261581" y="5396072"/>
            <a:ext cx="11586949" cy="1215717"/>
          </a:xfrm>
          <a:prstGeom prst="rect">
            <a:avLst/>
          </a:prstGeom>
          <a:noFill/>
        </p:spPr>
        <p:txBody>
          <a:bodyPr wrap="square" rtlCol="0">
            <a:spAutoFit/>
          </a:bodyPr>
          <a:lstStyle/>
          <a:p>
            <a:pPr algn="ctr">
              <a:lnSpc>
                <a:spcPct val="150000"/>
              </a:lnSpc>
              <a:spcAft>
                <a:spcPts val="1200"/>
              </a:spcAft>
            </a:pPr>
            <a:r>
              <a:rPr lang="en-US" sz="3000" b="1" dirty="0">
                <a:solidFill>
                  <a:schemeClr val="accent4">
                    <a:lumMod val="60000"/>
                    <a:lumOff val="40000"/>
                  </a:schemeClr>
                </a:solidFill>
                <a:latin typeface="Arial Black" panose="020B0604020202020204" pitchFamily="34" charset="0"/>
                <a:cs typeface="Arial Black" panose="020B0604020202020204" pitchFamily="34" charset="0"/>
              </a:rPr>
              <a:t>DEMONSTRATES THAT SAFETY IS EVERYBODY’S JOB</a:t>
            </a:r>
          </a:p>
          <a:p>
            <a:endParaRPr lang="en-US" dirty="0"/>
          </a:p>
        </p:txBody>
      </p:sp>
      <p:sp>
        <p:nvSpPr>
          <p:cNvPr id="4" name="Text Placeholder 11">
            <a:extLst>
              <a:ext uri="{FF2B5EF4-FFF2-40B4-BE49-F238E27FC236}">
                <a16:creationId xmlns:a16="http://schemas.microsoft.com/office/drawing/2014/main" id="{24345D9A-6251-A342-8425-7D42F95DC865}"/>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398363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1FDD8C-4CCD-1B48-9D20-4B209B8B95B0}"/>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a:extLst>
              <a:ext uri="{FF2B5EF4-FFF2-40B4-BE49-F238E27FC236}">
                <a16:creationId xmlns:a16="http://schemas.microsoft.com/office/drawing/2014/main" id="{117DB03F-4E87-2A4B-9D80-14E75B8C65C4}"/>
              </a:ext>
            </a:extLst>
          </p:cNvPr>
          <p:cNvSpPr txBox="1">
            <a:spLocks/>
          </p:cNvSpPr>
          <p:nvPr/>
        </p:nvSpPr>
        <p:spPr>
          <a:xfrm>
            <a:off x="618523" y="2031405"/>
            <a:ext cx="5127184" cy="3755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US" sz="2200" b="1" dirty="0">
                <a:solidFill>
                  <a:schemeClr val="bg1"/>
                </a:solidFill>
                <a:latin typeface="Arial" panose="020B0604020202020204" pitchFamily="34" charset="0"/>
                <a:cs typeface="Arial" panose="020B0604020202020204" pitchFamily="34" charset="0"/>
              </a:rPr>
              <a:t>Employers and Owners</a:t>
            </a:r>
          </a:p>
          <a:p>
            <a:pPr marL="342900" indent="-342900">
              <a:defRPr/>
            </a:pPr>
            <a:r>
              <a:rPr lang="en-US" sz="2000" dirty="0">
                <a:solidFill>
                  <a:schemeClr val="bg1"/>
                </a:solidFill>
                <a:latin typeface="Arial" panose="020B0604020202020204" pitchFamily="34" charset="0"/>
                <a:cs typeface="Arial" panose="020B0604020202020204" pitchFamily="34" charset="0"/>
              </a:rPr>
              <a:t>Helpful in selecting qualified safety professional</a:t>
            </a:r>
          </a:p>
          <a:p>
            <a:pPr marL="342900" indent="-342900">
              <a:defRPr/>
            </a:pPr>
            <a:r>
              <a:rPr lang="en-US" sz="2000" dirty="0">
                <a:solidFill>
                  <a:schemeClr val="bg1"/>
                </a:solidFill>
                <a:latin typeface="Arial" panose="020B0604020202020204" pitchFamily="34" charset="0"/>
                <a:cs typeface="Arial" panose="020B0604020202020204" pitchFamily="34" charset="0"/>
              </a:rPr>
              <a:t>Improves safety in the workplace through increased competence and confidence</a:t>
            </a:r>
          </a:p>
          <a:p>
            <a:pPr marL="342900" indent="-342900">
              <a:defRPr/>
            </a:pPr>
            <a:r>
              <a:rPr lang="en-US" sz="2000" dirty="0">
                <a:solidFill>
                  <a:schemeClr val="bg1"/>
                </a:solidFill>
                <a:latin typeface="Arial" panose="020B0604020202020204" pitchFamily="34" charset="0"/>
                <a:cs typeface="Arial" panose="020B0604020202020204" pitchFamily="34" charset="0"/>
              </a:rPr>
              <a:t>Increases public confidence in the employer’s safety program</a:t>
            </a:r>
          </a:p>
          <a:p>
            <a:pPr marL="342900" indent="-342900">
              <a:defRPr/>
            </a:pPr>
            <a:r>
              <a:rPr lang="en-US" sz="2000" dirty="0">
                <a:solidFill>
                  <a:schemeClr val="bg1"/>
                </a:solidFill>
                <a:latin typeface="Arial" panose="020B0604020202020204" pitchFamily="34" charset="0"/>
                <a:cs typeface="Arial" panose="020B0604020202020204" pitchFamily="34" charset="0"/>
              </a:rPr>
              <a:t>Enhances profitability and quality by reducing accidents, illnesses, and insurance claims</a:t>
            </a:r>
          </a:p>
          <a:p>
            <a:pPr marL="0" indent="0">
              <a:buNone/>
            </a:pPr>
            <a:endParaRPr lang="en-US" sz="2400" dirty="0"/>
          </a:p>
        </p:txBody>
      </p:sp>
      <p:pic>
        <p:nvPicPr>
          <p:cNvPr id="9" name="Picture 8" descr="A picture containing person, outdoor&#10;&#10;Description automatically generated">
            <a:extLst>
              <a:ext uri="{FF2B5EF4-FFF2-40B4-BE49-F238E27FC236}">
                <a16:creationId xmlns:a16="http://schemas.microsoft.com/office/drawing/2014/main" id="{F197D44B-C8E2-2A4A-A392-9C0BEDD869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4491" y="1293328"/>
            <a:ext cx="6815413" cy="4957347"/>
          </a:xfrm>
          <a:prstGeom prst="rect">
            <a:avLst/>
          </a:prstGeom>
          <a:effectLst>
            <a:softEdge rad="859780"/>
          </a:effectLst>
        </p:spPr>
      </p:pic>
      <p:sp>
        <p:nvSpPr>
          <p:cNvPr id="3" name="Text Placeholder 11">
            <a:extLst>
              <a:ext uri="{FF2B5EF4-FFF2-40B4-BE49-F238E27FC236}">
                <a16:creationId xmlns:a16="http://schemas.microsoft.com/office/drawing/2014/main" id="{F84887F6-7D49-A84D-8447-9672A87A9A82}"/>
              </a:ext>
            </a:extLst>
          </p:cNvPr>
          <p:cNvSpPr txBox="1">
            <a:spLocks/>
          </p:cNvSpPr>
          <p:nvPr/>
        </p:nvSpPr>
        <p:spPr>
          <a:xfrm>
            <a:off x="639766" y="899582"/>
            <a:ext cx="11537502"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Benefits of Certification</a:t>
            </a:r>
          </a:p>
        </p:txBody>
      </p:sp>
    </p:spTree>
    <p:extLst>
      <p:ext uri="{BB962C8B-B14F-4D97-AF65-F5344CB8AC3E}">
        <p14:creationId xmlns:p14="http://schemas.microsoft.com/office/powerpoint/2010/main" val="350882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7DBCF0C-867A-0D4D-B510-B44B8605A1CD}"/>
              </a:ext>
            </a:extLst>
          </p:cNvPr>
          <p:cNvSpPr/>
          <p:nvPr/>
        </p:nvSpPr>
        <p:spPr>
          <a:xfrm>
            <a:off x="490691" y="602314"/>
            <a:ext cx="945292" cy="9452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E751B339-0D53-5B41-A7C3-9A3549D6C46C}"/>
              </a:ext>
            </a:extLst>
          </p:cNvPr>
          <p:cNvSpPr txBox="1">
            <a:spLocks/>
          </p:cNvSpPr>
          <p:nvPr/>
        </p:nvSpPr>
        <p:spPr>
          <a:xfrm>
            <a:off x="618523" y="653922"/>
            <a:ext cx="11220138"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CHST Growth</a:t>
            </a:r>
          </a:p>
        </p:txBody>
      </p:sp>
      <p:graphicFrame>
        <p:nvGraphicFramePr>
          <p:cNvPr id="4" name="Chart 3">
            <a:extLst>
              <a:ext uri="{FF2B5EF4-FFF2-40B4-BE49-F238E27FC236}">
                <a16:creationId xmlns:a16="http://schemas.microsoft.com/office/drawing/2014/main" id="{3DA19DA1-87D9-D94B-9B88-1B0FEC04A779}"/>
              </a:ext>
            </a:extLst>
          </p:cNvPr>
          <p:cNvGraphicFramePr>
            <a:graphicFrameLocks/>
          </p:cNvGraphicFramePr>
          <p:nvPr>
            <p:extLst>
              <p:ext uri="{D42A27DB-BD31-4B8C-83A1-F6EECF244321}">
                <p14:modId xmlns:p14="http://schemas.microsoft.com/office/powerpoint/2010/main" val="1552629574"/>
              </p:ext>
            </p:extLst>
          </p:nvPr>
        </p:nvGraphicFramePr>
        <p:xfrm>
          <a:off x="782762" y="1514758"/>
          <a:ext cx="10230982" cy="468932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D9804EC-DD70-4707-BB93-CD5982D3C14D}"/>
              </a:ext>
            </a:extLst>
          </p:cNvPr>
          <p:cNvSpPr txBox="1"/>
          <p:nvPr/>
        </p:nvSpPr>
        <p:spPr>
          <a:xfrm>
            <a:off x="1022714" y="1819668"/>
            <a:ext cx="6563601"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Arial" panose="020B0604020202020204" pitchFamily="34" charset="0"/>
                <a:cs typeface="Arial" panose="020B0604020202020204" pitchFamily="34" charset="0"/>
              </a:rPr>
              <a:t>CHST Certification Holders</a:t>
            </a:r>
          </a:p>
        </p:txBody>
      </p:sp>
    </p:spTree>
    <p:extLst>
      <p:ext uri="{BB962C8B-B14F-4D97-AF65-F5344CB8AC3E}">
        <p14:creationId xmlns:p14="http://schemas.microsoft.com/office/powerpoint/2010/main" val="329308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B33DC-6733-47FF-AA44-5D21C2FA75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261806" y="5087410"/>
            <a:ext cx="6930194" cy="808064"/>
          </a:xfrm>
          <a:prstGeom prst="rect">
            <a:avLst/>
          </a:prstGeom>
          <a:effectLst/>
        </p:spPr>
      </p:pic>
      <p:pic>
        <p:nvPicPr>
          <p:cNvPr id="3" name="Picture 2">
            <a:extLst>
              <a:ext uri="{FF2B5EF4-FFF2-40B4-BE49-F238E27FC236}">
                <a16:creationId xmlns:a16="http://schemas.microsoft.com/office/drawing/2014/main" id="{3486337E-25BD-4019-946B-38F7EF9E09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45925" y="-69604"/>
            <a:ext cx="6381228" cy="6381228"/>
          </a:xfrm>
          <a:prstGeom prst="rect">
            <a:avLst/>
          </a:prstGeom>
        </p:spPr>
      </p:pic>
      <p:sp>
        <p:nvSpPr>
          <p:cNvPr id="4" name="Oval 3">
            <a:extLst>
              <a:ext uri="{FF2B5EF4-FFF2-40B4-BE49-F238E27FC236}">
                <a16:creationId xmlns:a16="http://schemas.microsoft.com/office/drawing/2014/main" id="{2B3BE414-CD86-4BF0-BAFD-16672C1612E2}"/>
              </a:ext>
            </a:extLst>
          </p:cNvPr>
          <p:cNvSpPr/>
          <p:nvPr/>
        </p:nvSpPr>
        <p:spPr>
          <a:xfrm>
            <a:off x="511934" y="710845"/>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E02674A-6C01-48D0-9CE7-B49A0D6BEC8A}"/>
              </a:ext>
            </a:extLst>
          </p:cNvPr>
          <p:cNvSpPr txBox="1">
            <a:spLocks/>
          </p:cNvSpPr>
          <p:nvPr/>
        </p:nvSpPr>
        <p:spPr>
          <a:xfrm>
            <a:off x="639766" y="608162"/>
            <a:ext cx="9580984"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Safety Culture</a:t>
            </a:r>
          </a:p>
        </p:txBody>
      </p:sp>
      <p:sp>
        <p:nvSpPr>
          <p:cNvPr id="6" name="Text Placeholder 7">
            <a:extLst>
              <a:ext uri="{FF2B5EF4-FFF2-40B4-BE49-F238E27FC236}">
                <a16:creationId xmlns:a16="http://schemas.microsoft.com/office/drawing/2014/main" id="{73653730-A49F-4E3C-A1EF-61FCC4AE4C5A}"/>
              </a:ext>
            </a:extLst>
          </p:cNvPr>
          <p:cNvSpPr txBox="1">
            <a:spLocks/>
          </p:cNvSpPr>
          <p:nvPr/>
        </p:nvSpPr>
        <p:spPr>
          <a:xfrm>
            <a:off x="719400" y="1983454"/>
            <a:ext cx="4660983" cy="4032228"/>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0" dirty="0"/>
              <a:t>BCSP fulfills industry and global demand </a:t>
            </a:r>
            <a:br>
              <a:rPr lang="en-US" b="0" dirty="0"/>
            </a:br>
            <a:r>
              <a:rPr lang="en-US" b="0" dirty="0"/>
              <a:t>for validating highly competent safety practitioners with varying amounts of formal education and significant amounts of experience.</a:t>
            </a:r>
            <a:br>
              <a:rPr lang="en-US" b="0" dirty="0"/>
            </a:br>
            <a:endParaRPr lang="en-US" b="0" dirty="0"/>
          </a:p>
          <a:p>
            <a:pPr>
              <a:spcBef>
                <a:spcPts val="600"/>
              </a:spcBef>
            </a:pPr>
            <a:r>
              <a:rPr lang="en-US" b="0" dirty="0"/>
              <a:t>BCSP certifications create a unified safety culture by setting baseline competencies of safety knowledge and skills throughout the organization.</a:t>
            </a:r>
            <a:br>
              <a:rPr lang="en-US" b="0" dirty="0"/>
            </a:br>
            <a:endParaRPr lang="en-US" b="0" dirty="0"/>
          </a:p>
          <a:p>
            <a:pPr>
              <a:spcBef>
                <a:spcPts val="600"/>
              </a:spcBef>
            </a:pPr>
            <a:r>
              <a:rPr lang="en-US" b="0" dirty="0"/>
              <a:t>The best safety cultures require safety competency across the organization and also value safety leadership at all levels.</a:t>
            </a:r>
            <a:endParaRPr lang="en-US" b="0" baseline="30000" dirty="0"/>
          </a:p>
        </p:txBody>
      </p:sp>
    </p:spTree>
    <p:extLst>
      <p:ext uri="{BB962C8B-B14F-4D97-AF65-F5344CB8AC3E}">
        <p14:creationId xmlns:p14="http://schemas.microsoft.com/office/powerpoint/2010/main" val="73599209"/>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2205</TotalTime>
  <Words>3210</Words>
  <Application>Microsoft Office PowerPoint</Application>
  <PresentationFormat>Widescreen</PresentationFormat>
  <Paragraphs>295</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 Light</vt:lpstr>
      <vt:lpstr>Calibri</vt:lpstr>
      <vt:lpstr>Arial Black</vt:lpstr>
      <vt:lpstr>Museo Sans 300</vt:lpstr>
      <vt:lpstr>Museo Sans 700</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192</cp:revision>
  <dcterms:created xsi:type="dcterms:W3CDTF">2017-11-01T12:09:12Z</dcterms:created>
  <dcterms:modified xsi:type="dcterms:W3CDTF">2021-12-20T18:11:06Z</dcterms:modified>
</cp:coreProperties>
</file>