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8"/>
  </p:notesMasterIdLst>
  <p:handoutMasterIdLst>
    <p:handoutMasterId r:id="rId39"/>
  </p:handoutMasterIdLst>
  <p:sldIdLst>
    <p:sldId id="256" r:id="rId2"/>
    <p:sldId id="696" r:id="rId3"/>
    <p:sldId id="704" r:id="rId4"/>
    <p:sldId id="705" r:id="rId5"/>
    <p:sldId id="700" r:id="rId6"/>
    <p:sldId id="709" r:id="rId7"/>
    <p:sldId id="708" r:id="rId8"/>
    <p:sldId id="710" r:id="rId9"/>
    <p:sldId id="711" r:id="rId10"/>
    <p:sldId id="712" r:id="rId11"/>
    <p:sldId id="713" r:id="rId12"/>
    <p:sldId id="714" r:id="rId13"/>
    <p:sldId id="715" r:id="rId14"/>
    <p:sldId id="716" r:id="rId15"/>
    <p:sldId id="717" r:id="rId16"/>
    <p:sldId id="718" r:id="rId17"/>
    <p:sldId id="719" r:id="rId18"/>
    <p:sldId id="720" r:id="rId19"/>
    <p:sldId id="260" r:id="rId20"/>
    <p:sldId id="726" r:id="rId21"/>
    <p:sldId id="611" r:id="rId22"/>
    <p:sldId id="612" r:id="rId23"/>
    <p:sldId id="613" r:id="rId24"/>
    <p:sldId id="732" r:id="rId25"/>
    <p:sldId id="615" r:id="rId26"/>
    <p:sldId id="607" r:id="rId27"/>
    <p:sldId id="721" r:id="rId28"/>
    <p:sldId id="722" r:id="rId29"/>
    <p:sldId id="723" r:id="rId30"/>
    <p:sldId id="724" r:id="rId31"/>
    <p:sldId id="725" r:id="rId32"/>
    <p:sldId id="610" r:id="rId33"/>
    <p:sldId id="608" r:id="rId34"/>
    <p:sldId id="609" r:id="rId35"/>
    <p:sldId id="633" r:id="rId36"/>
    <p:sldId id="60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0787A7"/>
    <a:srgbClr val="8BC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0" autoAdjust="0"/>
    <p:restoredTop sz="69188" autoAdjust="0"/>
  </p:normalViewPr>
  <p:slideViewPr>
    <p:cSldViewPr snapToGrid="0">
      <p:cViewPr varScale="1">
        <p:scale>
          <a:sx n="44" d="100"/>
          <a:sy n="44" d="100"/>
        </p:scale>
        <p:origin x="1424" y="60"/>
      </p:cViewPr>
      <p:guideLst/>
    </p:cSldViewPr>
  </p:slideViewPr>
  <p:notesTextViewPr>
    <p:cViewPr>
      <p:scale>
        <a:sx n="80" d="100"/>
        <a:sy n="80" d="100"/>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D7F77-0278-4AFB-8016-37FADF0068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7FB8BF-887A-42E3-B60A-4C1B5BC8D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E7387-B58F-438E-AAF6-8A772AA8C489}" type="datetimeFigureOut">
              <a:rPr lang="en-US" smtClean="0"/>
              <a:t>12/20/2021</a:t>
            </a:fld>
            <a:endParaRPr lang="en-US" dirty="0"/>
          </a:p>
        </p:txBody>
      </p:sp>
      <p:sp>
        <p:nvSpPr>
          <p:cNvPr id="4" name="Footer Placeholder 3">
            <a:extLst>
              <a:ext uri="{FF2B5EF4-FFF2-40B4-BE49-F238E27FC236}">
                <a16:creationId xmlns:a16="http://schemas.microsoft.com/office/drawing/2014/main" id="{4C35179F-B51C-4BC8-805D-C3960CE103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63F82A-025E-4A15-AD8C-E36EFB20D7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569C3-C086-40AA-B377-708E8DB7F52A}" type="slidenum">
              <a:rPr lang="en-US" smtClean="0"/>
              <a:t>‹#›</a:t>
            </a:fld>
            <a:endParaRPr lang="en-US" dirty="0"/>
          </a:p>
        </p:txBody>
      </p:sp>
    </p:spTree>
    <p:extLst>
      <p:ext uri="{BB962C8B-B14F-4D97-AF65-F5344CB8AC3E}">
        <p14:creationId xmlns:p14="http://schemas.microsoft.com/office/powerpoint/2010/main" val="1731843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39C1-CB27-4A64-957E-4C0F2F4C3016}" type="datetimeFigureOut">
              <a:rPr lang="en-US" smtClean="0"/>
              <a:t>12/20/2021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F52A4-C29C-42AF-AFCB-934C0E59FE0B}" type="slidenum">
              <a:rPr lang="en-US" smtClean="0"/>
              <a:t>‹#›</a:t>
            </a:fld>
            <a:endParaRPr lang="en-US" dirty="0"/>
          </a:p>
        </p:txBody>
      </p:sp>
    </p:spTree>
    <p:extLst>
      <p:ext uri="{BB962C8B-B14F-4D97-AF65-F5344CB8AC3E}">
        <p14:creationId xmlns:p14="http://schemas.microsoft.com/office/powerpoint/2010/main" val="16858278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perspective.org/bcs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78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GENERAL</a:t>
            </a:r>
          </a:p>
          <a:p>
            <a:endParaRPr lang="en-US" sz="1200" b="1" dirty="0">
              <a:latin typeface="+mn-lt"/>
              <a:cs typeface="Arial" panose="020B0604020202020204" pitchFamily="34" charset="0"/>
            </a:endParaRPr>
          </a:p>
          <a:p>
            <a:pPr algn="l" fontAlgn="base"/>
            <a:r>
              <a:rPr lang="en-US" sz="1200" b="1" i="0" dirty="0">
                <a:solidFill>
                  <a:srgbClr val="212529"/>
                </a:solidFill>
                <a:effectLst/>
                <a:latin typeface="+mn-lt"/>
              </a:rPr>
              <a:t>Hiring Preferences and Salary Increases:</a:t>
            </a:r>
            <a:r>
              <a:rPr lang="en-US" sz="1200" b="0" i="0" dirty="0">
                <a:solidFill>
                  <a:srgbClr val="212529"/>
                </a:solidFill>
                <a:effectLst/>
                <a:latin typeface="+mn-lt"/>
              </a:rPr>
              <a:t> Advertisements for safety professionals often identify the CSP certification or other BCSP credentials as a desired or required qualification along with education and experience. Human resource managers and those hiring people for government positions depend on professional certification to ensure candidates have met minimum qualifications.</a:t>
            </a:r>
          </a:p>
          <a:p>
            <a:pPr algn="l" fontAlgn="base"/>
            <a:r>
              <a:rPr lang="en-US" sz="1200" b="1" i="0" dirty="0">
                <a:solidFill>
                  <a:srgbClr val="212529"/>
                </a:solidFill>
                <a:effectLst/>
                <a:latin typeface="+mn-lt"/>
              </a:rPr>
              <a:t>Enhance Your Self-Esteem:</a:t>
            </a:r>
            <a:r>
              <a:rPr lang="en-US" sz="1200" b="0" i="0" dirty="0">
                <a:solidFill>
                  <a:srgbClr val="212529"/>
                </a:solidFill>
                <a:effectLst/>
                <a:latin typeface="+mn-lt"/>
              </a:rPr>
              <a:t> The most frequent reported value derived from achieving a BCSP credential is increased self-esteem and personal satisfaction. Most newly-certified individuals report that achieving their certification increases their personal worth. A major factor is having met standards established by peers for professional safety practice. It indicates that you have risen above the competition because you have been evaluated by professional peers against those standards.</a:t>
            </a:r>
          </a:p>
          <a:p>
            <a:pPr algn="l" fontAlgn="base"/>
            <a:r>
              <a:rPr lang="en-US" sz="1200" b="1" i="0" dirty="0">
                <a:solidFill>
                  <a:srgbClr val="212529"/>
                </a:solidFill>
                <a:effectLst/>
                <a:latin typeface="+mn-lt"/>
              </a:rPr>
              <a:t>Share Your Knowledge for Professional Safety Practice:</a:t>
            </a:r>
            <a:r>
              <a:rPr lang="en-US" sz="1200" b="0" i="0" dirty="0">
                <a:solidFill>
                  <a:srgbClr val="212529"/>
                </a:solidFill>
                <a:effectLst/>
                <a:latin typeface="+mn-lt"/>
              </a:rPr>
              <a:t> Having achieved a certification shows you have mastered the core knowledge required for professional safety practice. The Safety Salary Survey shows that the certification process provided them with appropriate qualifications in the field. The certification did what it is intended to do - ensured the knowledge necessary for practice.</a:t>
            </a:r>
          </a:p>
          <a:p>
            <a:pPr algn="l" fontAlgn="base"/>
            <a:r>
              <a:rPr lang="en-US" sz="1200" b="1" i="0" dirty="0">
                <a:solidFill>
                  <a:srgbClr val="212529"/>
                </a:solidFill>
                <a:effectLst/>
                <a:latin typeface="+mn-lt"/>
              </a:rPr>
              <a:t>Gain an Advantage Over Your Peers:</a:t>
            </a:r>
            <a:r>
              <a:rPr lang="en-US" sz="1200" b="0" i="0" dirty="0">
                <a:solidFill>
                  <a:srgbClr val="212529"/>
                </a:solidFill>
                <a:effectLst/>
                <a:latin typeface="+mn-lt"/>
              </a:rPr>
              <a:t> Due to the high quality of BCSP credentials, as demonstrated by its compliance with national and/or internationally recognized standards for certification of persons, most holding a BCSP credential have created an edge for themselves. As recognition for BCSP credentials grow among employers, government agencies, peers, and the public; those holding one have a competitive advantage for safety positions and assignments.</a:t>
            </a:r>
          </a:p>
          <a:p>
            <a:endParaRPr lang="en-US" sz="1200" b="1" dirty="0">
              <a:latin typeface="+mn-lt"/>
              <a:cs typeface="Arial" panose="020B0604020202020204" pitchFamily="34" charset="0"/>
            </a:endParaRPr>
          </a:p>
          <a:p>
            <a:pPr marL="291179" indent="-291179">
              <a:buFont typeface="Arial" panose="020B0604020202020204" pitchFamily="34" charset="0"/>
              <a:buChar char="•"/>
            </a:pPr>
            <a:r>
              <a:rPr lang="en-US" sz="1200" dirty="0">
                <a:latin typeface="+mn-lt"/>
                <a:cs typeface="Arial" panose="020B0604020202020204" pitchFamily="34" charset="0"/>
              </a:rPr>
              <a:t>Raises Bar</a:t>
            </a:r>
          </a:p>
          <a:p>
            <a:pPr marL="291179" indent="-291179">
              <a:buFont typeface="Arial" panose="020B0604020202020204" pitchFamily="34" charset="0"/>
              <a:buChar char="•"/>
            </a:pPr>
            <a:r>
              <a:rPr lang="en-US" sz="1200" dirty="0">
                <a:latin typeface="+mn-lt"/>
                <a:cs typeface="Arial" panose="020B0604020202020204" pitchFamily="34" charset="0"/>
              </a:rPr>
              <a:t>Levels Playing Field</a:t>
            </a:r>
          </a:p>
          <a:p>
            <a:pPr marL="291179" indent="-291179">
              <a:buFont typeface="Arial" panose="020B0604020202020204" pitchFamily="34" charset="0"/>
              <a:buChar char="•"/>
            </a:pPr>
            <a:r>
              <a:rPr lang="en-US" sz="1200" dirty="0">
                <a:latin typeface="+mn-lt"/>
                <a:cs typeface="Arial" panose="020B0604020202020204" pitchFamily="34" charset="0"/>
              </a:rPr>
              <a:t>Provides Benchmark</a:t>
            </a:r>
            <a:br>
              <a:rPr lang="en-US" sz="1200" dirty="0">
                <a:latin typeface="+mn-lt"/>
                <a:cs typeface="Arial" panose="020B0604020202020204" pitchFamily="34" charset="0"/>
              </a:rPr>
            </a:br>
            <a:endParaRPr lang="en-US" sz="1200" dirty="0">
              <a:latin typeface="+mn-lt"/>
              <a:cs typeface="Arial" panose="020B0604020202020204" pitchFamily="34" charset="0"/>
            </a:endParaRPr>
          </a:p>
          <a:p>
            <a:pPr marL="0" indent="0">
              <a:buFont typeface="Arial" panose="020B0604020202020204" pitchFamily="34" charset="0"/>
              <a:buNone/>
            </a:pPr>
            <a:r>
              <a:rPr lang="en-US" sz="1200" dirty="0">
                <a:latin typeface="+mn-lt"/>
                <a:cs typeface="Arial" panose="020B0604020202020204" pitchFamily="34" charset="0"/>
              </a:rPr>
              <a:t>Benefits for employers: </a:t>
            </a:r>
          </a:p>
          <a:p>
            <a:pPr marL="627062" indent="-342900">
              <a:buSzPct val="50000"/>
              <a:buFont typeface="Arial" panose="020B0604020202020204" pitchFamily="34" charset="0"/>
              <a:buChar char="•"/>
              <a:defRPr/>
            </a:pPr>
            <a:r>
              <a:rPr lang="en-US" sz="1200" dirty="0">
                <a:latin typeface="+mn-lt"/>
              </a:rPr>
              <a:t>Helpful in selecting qualified safety professional</a:t>
            </a:r>
          </a:p>
          <a:p>
            <a:pPr marL="627062" indent="-342900">
              <a:buSzPct val="50000"/>
              <a:buFont typeface="Arial" panose="020B0604020202020204" pitchFamily="34" charset="0"/>
              <a:buChar char="•"/>
              <a:defRPr/>
            </a:pPr>
            <a:r>
              <a:rPr lang="en-US" sz="1200" dirty="0">
                <a:latin typeface="+mn-lt"/>
              </a:rPr>
              <a:t>Improves safety in the workplace through increased competence and confidence</a:t>
            </a:r>
          </a:p>
          <a:p>
            <a:pPr marL="627062" indent="-342900">
              <a:buSzPct val="50000"/>
              <a:buFont typeface="Arial" panose="020B0604020202020204" pitchFamily="34" charset="0"/>
              <a:buChar char="•"/>
              <a:defRPr/>
            </a:pPr>
            <a:r>
              <a:rPr lang="en-US" sz="1200" dirty="0">
                <a:latin typeface="+mn-lt"/>
              </a:rPr>
              <a:t>Increases public confidence in the employer’s safety program</a:t>
            </a:r>
          </a:p>
          <a:p>
            <a:pPr marL="627062" indent="-342900">
              <a:buSzPct val="50000"/>
              <a:buFont typeface="Arial" panose="020B0604020202020204" pitchFamily="34" charset="0"/>
              <a:buChar char="•"/>
              <a:defRPr/>
            </a:pPr>
            <a:r>
              <a:rPr lang="en-US" sz="1200" dirty="0">
                <a:latin typeface="+mn-lt"/>
              </a:rPr>
              <a:t>Enhances profitability and quality by reducing accidents, illnesses, and insurance claims</a:t>
            </a:r>
          </a:p>
          <a:p>
            <a:endParaRPr lang="en-US" dirty="0"/>
          </a:p>
        </p:txBody>
      </p:sp>
    </p:spTree>
    <p:extLst>
      <p:ext uri="{BB962C8B-B14F-4D97-AF65-F5344CB8AC3E}">
        <p14:creationId xmlns:p14="http://schemas.microsoft.com/office/powerpoint/2010/main" val="132549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ASSP conducted a lightening poll of 508 attendees at the ASSP PDC 2019 in New Orleans, LA in June. </a:t>
            </a:r>
          </a:p>
          <a:p>
            <a:endParaRPr lang="en-US" dirty="0"/>
          </a:p>
          <a:p>
            <a:r>
              <a:rPr lang="en-US" dirty="0"/>
              <a:t>The numbers in parentheses represent the total number of responses. </a:t>
            </a:r>
          </a:p>
          <a:p>
            <a:endParaRPr lang="en-US" dirty="0"/>
          </a:p>
          <a:p>
            <a:endParaRPr lang="en-US" dirty="0"/>
          </a:p>
        </p:txBody>
      </p:sp>
    </p:spTree>
    <p:extLst>
      <p:ext uri="{BB962C8B-B14F-4D97-AF65-F5344CB8AC3E}">
        <p14:creationId xmlns:p14="http://schemas.microsoft.com/office/powerpoint/2010/main" val="233825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8507">
              <a:buFontTx/>
              <a:buChar char="-"/>
              <a:defRPr/>
            </a:pPr>
            <a:r>
              <a:rPr lang="en-US" dirty="0"/>
              <a:t>The sample represented 42,753 BCSP active certification holders and 20,311 NSC members;</a:t>
            </a:r>
            <a:r>
              <a:rPr lang="en-US" baseline="0" dirty="0"/>
              <a:t> response rate was 15% (total responses= 9,225)</a:t>
            </a:r>
          </a:p>
          <a:p>
            <a:pPr marL="177845" marR="0" lvl="0" indent="-177845" algn="l" defTabSz="914400" rtl="0" eaLnBrk="1" fontAlgn="auto" latinLnBrk="0" hangingPunct="1">
              <a:lnSpc>
                <a:spcPct val="100000"/>
              </a:lnSpc>
              <a:spcBef>
                <a:spcPts val="0"/>
              </a:spcBef>
              <a:spcAft>
                <a:spcPts val="0"/>
              </a:spcAft>
              <a:buClrTx/>
              <a:buSzTx/>
              <a:buFontTx/>
              <a:buChar char="-"/>
              <a:tabLst/>
              <a:defRPr/>
            </a:pPr>
            <a:r>
              <a:rPr lang="en-US" dirty="0"/>
              <a:t>Full-time SH&amp;E professionals with at least one of the 14 SH&amp;E licenses/certifications included in the survey (ASP, CDGP, CHMM, CHMP, CHST, CIH, CIT, CSP, GSP, OHST, SMS, STSC, STS, and/or TSP) typically earn about $17,700 more per year than those with none of these licenses/certifications. </a:t>
            </a:r>
          </a:p>
          <a:p>
            <a:pPr marL="652099" lvl="1" indent="-177845">
              <a:buFontTx/>
              <a:buChar char="-"/>
            </a:pPr>
            <a:r>
              <a:rPr lang="en-US" dirty="0"/>
              <a:t>CSP certification most positively correlates with salary, adding $27,700 to the median compared with the salaries of those who have none of the 14 licenses/certifications.</a:t>
            </a:r>
          </a:p>
          <a:p>
            <a:endParaRPr lang="en-US" dirty="0"/>
          </a:p>
          <a:p>
            <a:endParaRPr lang="en-US" dirty="0"/>
          </a:p>
        </p:txBody>
      </p:sp>
    </p:spTree>
    <p:extLst>
      <p:ext uri="{BB962C8B-B14F-4D97-AF65-F5344CB8AC3E}">
        <p14:creationId xmlns:p14="http://schemas.microsoft.com/office/powerpoint/2010/main" val="275716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t>Another way of saying this: accredited certifications, and the credentialing organizations that maintain them, consistently meet specific requirements proving their competence, credibility, and impartiality</a:t>
            </a:r>
            <a:r>
              <a:rPr lang="en-US" b="0" i="1" dirty="0"/>
              <a:t>.</a:t>
            </a:r>
          </a:p>
          <a:p>
            <a:pPr defTabSz="931774">
              <a:defRPr/>
            </a:pPr>
            <a:endParaRPr lang="en-US" b="0" i="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In much the same way that certification validates an individual’s technical/professional competencies, accreditation evaluates the competence of a credentialing body to develop and maintain certifications.</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 </a:t>
            </a:r>
            <a:r>
              <a:rPr lang="en-US" baseline="0" dirty="0"/>
              <a:t>https://www.standardsportal.org/usa_en/resources/usaccreditation_bodies.aspx</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b="0" dirty="0"/>
          </a:p>
          <a:p>
            <a:endParaRPr lang="en-US" dirty="0"/>
          </a:p>
          <a:p>
            <a:endParaRPr lang="en-US" dirty="0"/>
          </a:p>
        </p:txBody>
      </p:sp>
    </p:spTree>
    <p:extLst>
      <p:ext uri="{BB962C8B-B14F-4D97-AF65-F5344CB8AC3E}">
        <p14:creationId xmlns:p14="http://schemas.microsoft.com/office/powerpoint/2010/main" val="60672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You cannot simply BUY an accredited credential</a:t>
            </a:r>
          </a:p>
          <a:p>
            <a:pPr marL="174708" indent="-174708">
              <a:buFontTx/>
              <a:buChar char="-"/>
            </a:pPr>
            <a:r>
              <a:rPr lang="en-US" dirty="0"/>
              <a:t>Speaks</a:t>
            </a:r>
            <a:r>
              <a:rPr lang="en-US" baseline="0" dirty="0"/>
              <a:t> to process of accreditation and requirement for continuous improvement (will be discussed later in presentation under “recertification”)</a:t>
            </a:r>
            <a:endParaRPr lang="en-US" dirty="0"/>
          </a:p>
          <a:p>
            <a:endParaRPr lang="en-US" dirty="0"/>
          </a:p>
          <a:p>
            <a:endParaRPr lang="en-US" dirty="0"/>
          </a:p>
        </p:txBody>
      </p:sp>
    </p:spTree>
    <p:extLst>
      <p:ext uri="{BB962C8B-B14F-4D97-AF65-F5344CB8AC3E}">
        <p14:creationId xmlns:p14="http://schemas.microsoft.com/office/powerpoint/2010/main" val="412578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that the following lists refer to accredited certifications; there are many </a:t>
            </a:r>
            <a:r>
              <a:rPr lang="en-US" sz="1200" i="1" dirty="0"/>
              <a:t>thousands</a:t>
            </a:r>
            <a:r>
              <a:rPr lang="en-US" sz="1200" dirty="0"/>
              <a:t> more un-accredited certifications. All information provided valid as of </a:t>
            </a:r>
            <a:r>
              <a:rPr lang="en-US" sz="1200" b="1" dirty="0"/>
              <a:t>November 2021</a:t>
            </a:r>
            <a:r>
              <a:rPr lang="en-US" sz="1200" dirty="0"/>
              <a:t>:</a:t>
            </a:r>
          </a:p>
          <a:p>
            <a:endParaRPr lang="en-US" sz="1200" dirty="0"/>
          </a:p>
          <a:p>
            <a:r>
              <a:rPr lang="en-US" sz="1200" u="sng" dirty="0"/>
              <a:t>ANAB</a:t>
            </a:r>
            <a:r>
              <a:rPr lang="en-US" sz="1200" dirty="0"/>
              <a:t>: https://anabpd.ansi.org/Accreditation/credentialing/personnel-certification/ALLdirectoryListing?menuID=2&amp;prgID=201&amp;statusID=4</a:t>
            </a:r>
          </a:p>
          <a:p>
            <a:r>
              <a:rPr lang="en-US" sz="1200" dirty="0"/>
              <a:t>- 219 accredited certifications from 72 certification bodies</a:t>
            </a:r>
          </a:p>
          <a:p>
            <a:r>
              <a:rPr lang="en-US" sz="1200" u="sng" dirty="0"/>
              <a:t>The 17 safety certifications accredited by ANAB are:</a:t>
            </a:r>
          </a:p>
          <a:p>
            <a:pPr marL="232943" indent="-232943">
              <a:buAutoNum type="arabicParenR"/>
            </a:pPr>
            <a:r>
              <a:rPr lang="en-US" sz="1200" dirty="0"/>
              <a:t>ASP</a:t>
            </a:r>
          </a:p>
          <a:p>
            <a:pPr marL="232943" indent="-232943">
              <a:buAutoNum type="arabicParenR"/>
            </a:pPr>
            <a:r>
              <a:rPr lang="en-US" sz="1200" dirty="0"/>
              <a:t>CSP</a:t>
            </a:r>
          </a:p>
          <a:p>
            <a:pPr marL="232943" indent="-232943">
              <a:buAutoNum type="arabicParenR"/>
            </a:pPr>
            <a:r>
              <a:rPr lang="en-US" sz="1200" dirty="0"/>
              <a:t>SMS</a:t>
            </a:r>
          </a:p>
          <a:p>
            <a:pPr marL="232943" indent="-232943">
              <a:buAutoNum type="arabicParenR"/>
            </a:pPr>
            <a:r>
              <a:rPr lang="en-US" sz="1200" dirty="0"/>
              <a:t>OHST</a:t>
            </a:r>
          </a:p>
          <a:p>
            <a:pPr marL="232943" indent="-232943">
              <a:buAutoNum type="arabicParenR"/>
            </a:pPr>
            <a:r>
              <a:rPr lang="en-US" sz="1200" dirty="0"/>
              <a:t>CHST</a:t>
            </a:r>
          </a:p>
          <a:p>
            <a:pPr marL="232943" indent="-232943">
              <a:buAutoNum type="arabicParenR"/>
            </a:pPr>
            <a:r>
              <a:rPr lang="en-US" sz="1200" dirty="0"/>
              <a:t>STS</a:t>
            </a:r>
          </a:p>
          <a:p>
            <a:pPr marL="232943" indent="-232943">
              <a:buAutoNum type="arabicParenR"/>
            </a:pPr>
            <a:r>
              <a:rPr lang="en-US" sz="1200" dirty="0"/>
              <a:t>STSC</a:t>
            </a:r>
          </a:p>
          <a:p>
            <a:pPr marL="232943" indent="-232943">
              <a:buAutoNum type="arabicParenR"/>
            </a:pPr>
            <a:r>
              <a:rPr lang="en-US" sz="1200" dirty="0"/>
              <a:t>CIT</a:t>
            </a:r>
          </a:p>
          <a:p>
            <a:pPr marL="232943" indent="-232943">
              <a:buAutoNum type="arabicParenR"/>
            </a:pPr>
            <a:r>
              <a:rPr lang="en-US" sz="1200" dirty="0"/>
              <a:t>Certified Industrial Hygienist (CIH)- American Board of Industrial Hygiene (ABIH)</a:t>
            </a:r>
          </a:p>
          <a:p>
            <a:pPr marL="232943" indent="-232943">
              <a:buAutoNum type="arabicParenR"/>
            </a:pPr>
            <a:r>
              <a:rPr lang="en-US" sz="1200" dirty="0"/>
              <a:t>Certified Dangerous Goods Professional (CDGP)- Institute of Hazardous Materials Management (IHMM)</a:t>
            </a:r>
          </a:p>
          <a:p>
            <a:pPr marL="232943" indent="-232943">
              <a:buAutoNum type="arabicParenR"/>
            </a:pPr>
            <a:r>
              <a:rPr lang="en-US" sz="1200" dirty="0"/>
              <a:t>Certified Hazardous Materials Manager (CHMM)- IHMM</a:t>
            </a:r>
          </a:p>
          <a:p>
            <a:pPr marL="232943" indent="-232943">
              <a:buAutoNum type="arabicParenR"/>
            </a:pPr>
            <a:r>
              <a:rPr lang="en-US" sz="1200" dirty="0"/>
              <a:t>Certified Hazardous Materials Practitioner (CHMP)- IHMM</a:t>
            </a:r>
          </a:p>
          <a:p>
            <a:pPr marL="232943" indent="-232943">
              <a:buAutoNum type="arabicParenR"/>
            </a:pPr>
            <a:r>
              <a:rPr lang="en-US" sz="1200" dirty="0"/>
              <a:t>Certified Safety Director (CSD) –NASP/IASP, Inc.</a:t>
            </a:r>
          </a:p>
          <a:p>
            <a:pPr marL="232943" indent="-232943">
              <a:buAutoNum type="arabicParenR"/>
            </a:pPr>
            <a:r>
              <a:rPr lang="en-US" sz="1200" dirty="0"/>
              <a:t>Master Safety Professional (MSP) – NASP/IASP, Inc.</a:t>
            </a:r>
          </a:p>
          <a:p>
            <a:pPr marL="232943" indent="-232943">
              <a:buAutoNum type="arabicParenR"/>
            </a:pPr>
            <a:r>
              <a:rPr lang="en-US" sz="1200" dirty="0"/>
              <a:t>Certified Fire Protection Specialist (CFPS)- National Fire Protection Association</a:t>
            </a:r>
          </a:p>
          <a:p>
            <a:pPr marL="232943" indent="-232943">
              <a:buAutoNum type="arabicParenR"/>
            </a:pPr>
            <a:r>
              <a:rPr lang="en-US" sz="1200" kern="1200" dirty="0">
                <a:solidFill>
                  <a:schemeClr val="tx1"/>
                </a:solidFill>
                <a:effectLst/>
                <a:latin typeface="+mn-lt"/>
                <a:ea typeface="+mn-ea"/>
                <a:cs typeface="+mn-cs"/>
              </a:rPr>
              <a:t>Certified Risk Management Professional (CRMP)- Risk and Insurance Management Society (RIMS)</a:t>
            </a:r>
            <a:endParaRPr lang="en-US" sz="1200" dirty="0"/>
          </a:p>
          <a:p>
            <a:pPr marL="232943" indent="-232943">
              <a:buAutoNum type="arabicParenR"/>
            </a:pPr>
            <a:r>
              <a:rPr lang="en-US" sz="1200" dirty="0"/>
              <a:t>Safety Certification for Transportation Project Professional (SCTPP)- American Road &amp; Transportation Builders Association</a:t>
            </a:r>
          </a:p>
          <a:p>
            <a:endParaRPr lang="en-US" sz="1200" dirty="0"/>
          </a:p>
          <a:p>
            <a:r>
              <a:rPr lang="en-US" sz="1200" u="sng" dirty="0"/>
              <a:t>Commonly-sited international accreditation bodies</a:t>
            </a:r>
            <a:r>
              <a:rPr lang="en-US" sz="1200" dirty="0"/>
              <a:t>: </a:t>
            </a:r>
          </a:p>
          <a:p>
            <a:pPr marL="349415" indent="-349415">
              <a:buFontTx/>
              <a:buChar char="-"/>
            </a:pPr>
            <a:r>
              <a:rPr lang="en-US" sz="1200" dirty="0"/>
              <a:t>Standards Council of Canada (SCC): 4 accredited bodies for personnel certification; 6 accredited certification programs</a:t>
            </a:r>
          </a:p>
          <a:p>
            <a:pPr marL="815302" lvl="1" indent="-349415">
              <a:buFontTx/>
              <a:buChar char="-"/>
            </a:pPr>
            <a:r>
              <a:rPr lang="en-US" sz="1200" dirty="0"/>
              <a:t>only 1 related to SH&amp;E: Canadian Registered Safety Professional (CRSP) from BCRSP, with whom BCSP has a MOU reciprocal agreement</a:t>
            </a:r>
          </a:p>
          <a:p>
            <a:pPr marL="349415" indent="-349415">
              <a:buFontTx/>
              <a:buChar char="-"/>
            </a:pPr>
            <a:r>
              <a:rPr lang="en-US" sz="1200" dirty="0"/>
              <a:t>Joint Accreditation System of Australia and New Zealand (JAZ-ANZ): only 5 bodies accredited for personnel certification, 5 certifications; none related to safety </a:t>
            </a:r>
          </a:p>
          <a:p>
            <a:pPr marL="349415" indent="-349415">
              <a:buFontTx/>
              <a:buChar char="-"/>
            </a:pPr>
            <a:r>
              <a:rPr lang="en-US" sz="1200" dirty="0"/>
              <a:t>United Kingdom Accreditation Services (UKAS)- accredits to ISO standards (including 17024) and EU standards</a:t>
            </a:r>
          </a:p>
          <a:p>
            <a:pPr marL="349415" indent="-349415">
              <a:buFontTx/>
              <a:buChar char="-"/>
            </a:pPr>
            <a:r>
              <a:rPr lang="en-US" sz="1200" dirty="0"/>
              <a:t>National Accreditation Board for Certification Bodies (NABCB), India- accredits to the ISO/IEC 17024 Standard</a:t>
            </a:r>
          </a:p>
          <a:p>
            <a:pPr marL="815302" lvl="1" indent="-349415">
              <a:buFontTx/>
              <a:buChar char="-"/>
            </a:pPr>
            <a:r>
              <a:rPr lang="en-US" sz="1200" dirty="0"/>
              <a:t>No accredited personnel certification bodies currently listed on the NABCB website; so safety professionals in India will need to look for certifications accredited to ISO standards by accreditation bodies in other countries (i.e.: ANAB)</a:t>
            </a:r>
          </a:p>
          <a:p>
            <a:endParaRPr lang="en-US" sz="1200" dirty="0"/>
          </a:p>
          <a:p>
            <a:endParaRPr lang="en-US" dirty="0"/>
          </a:p>
        </p:txBody>
      </p:sp>
    </p:spTree>
    <p:extLst>
      <p:ext uri="{BB962C8B-B14F-4D97-AF65-F5344CB8AC3E}">
        <p14:creationId xmlns:p14="http://schemas.microsoft.com/office/powerpoint/2010/main" val="93777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b="0" i="0" dirty="0">
                <a:solidFill>
                  <a:srgbClr val="212529"/>
                </a:solidFill>
                <a:effectLst/>
                <a:latin typeface="+mn-lt"/>
              </a:rPr>
              <a:t>No other safety certification (CSP) holds the same level of demand by employers and government agencies.</a:t>
            </a:r>
          </a:p>
          <a:p>
            <a:pPr algn="l" fontAlgn="base">
              <a:buFont typeface="Arial" panose="020B0604020202020204" pitchFamily="34" charset="0"/>
              <a:buNone/>
            </a:pPr>
            <a:r>
              <a:rPr lang="en-US" b="0" i="0" dirty="0">
                <a:solidFill>
                  <a:srgbClr val="212529"/>
                </a:solidFill>
                <a:effectLst/>
                <a:latin typeface="+mn-lt"/>
              </a:rPr>
              <a:t>No other safety credential has the same impact on salary.</a:t>
            </a:r>
          </a:p>
          <a:p>
            <a:pPr algn="l" fontAlgn="base">
              <a:buFont typeface="Arial" panose="020B0604020202020204" pitchFamily="34" charset="0"/>
              <a:buNone/>
            </a:pPr>
            <a:endParaRPr lang="en-US" b="0" i="0" dirty="0">
              <a:solidFill>
                <a:srgbClr val="212529"/>
              </a:solidFill>
              <a:effectLst/>
              <a:latin typeface="+mn-lt"/>
            </a:endParaRPr>
          </a:p>
          <a:p>
            <a:pPr algn="l" fontAlgn="base"/>
            <a:r>
              <a:rPr lang="en-US" b="0" i="0" dirty="0">
                <a:solidFill>
                  <a:srgbClr val="212529"/>
                </a:solidFill>
                <a:effectLst/>
                <a:latin typeface="+mn-lt"/>
              </a:rPr>
              <a:t>The CSP and ASP certifications' educational requirements can only be met by educational institutions that hold institutional accreditation. There are two organizations that set standards for accrediting bodies. One is the U.S. Department of Education. The other is the Council for Higher Education Accreditation (CHEA).</a:t>
            </a:r>
          </a:p>
          <a:p>
            <a:pPr algn="l" fontAlgn="base"/>
            <a:r>
              <a:rPr lang="en-US" b="0" i="0" dirty="0">
                <a:solidFill>
                  <a:srgbClr val="212529"/>
                </a:solidFill>
                <a:effectLst/>
                <a:latin typeface="+mn-lt"/>
              </a:rPr>
              <a:t>To ensure this standard, BCSP requires that degrees from colleges and universities outside the United States </a:t>
            </a:r>
            <a:r>
              <a:rPr lang="en-US" b="0" i="0" dirty="0">
                <a:solidFill>
                  <a:srgbClr val="004990"/>
                </a:solidFill>
                <a:effectLst/>
                <a:latin typeface="+mn-lt"/>
                <a:hlinkClick r:id="rId3"/>
              </a:rPr>
              <a:t>be evaluated for U.S. equivalency</a:t>
            </a:r>
            <a:endParaRPr lang="en-US" b="0" i="0" dirty="0">
              <a:solidFill>
                <a:srgbClr val="212529"/>
              </a:solidFill>
              <a:effectLst/>
              <a:latin typeface="+mn-lt"/>
            </a:endParaRPr>
          </a:p>
          <a:p>
            <a:endParaRPr lang="en-US" dirty="0"/>
          </a:p>
        </p:txBody>
      </p:sp>
    </p:spTree>
    <p:extLst>
      <p:ext uri="{BB962C8B-B14F-4D97-AF65-F5344CB8AC3E}">
        <p14:creationId xmlns:p14="http://schemas.microsoft.com/office/powerpoint/2010/main" val="278512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other 9 accredited safety certifications available</a:t>
            </a:r>
          </a:p>
          <a:p>
            <a:pPr marL="232943" indent="-232943">
              <a:buAutoNum type="arabicParenR"/>
            </a:pPr>
            <a:r>
              <a:rPr lang="en-US" sz="1200" dirty="0"/>
              <a:t>Certified Safety Director (CSD) –NASP/IASP, Inc.</a:t>
            </a:r>
          </a:p>
          <a:p>
            <a:pPr marL="232943" indent="-232943">
              <a:buAutoNum type="arabicParenR"/>
            </a:pPr>
            <a:r>
              <a:rPr lang="en-US" sz="1200" dirty="0"/>
              <a:t>Master Safety Professional (MSP) – NASP/IASP, Inc.</a:t>
            </a:r>
          </a:p>
          <a:p>
            <a:endParaRPr lang="en-US" dirty="0"/>
          </a:p>
        </p:txBody>
      </p:sp>
    </p:spTree>
    <p:extLst>
      <p:ext uri="{BB962C8B-B14F-4D97-AF65-F5344CB8AC3E}">
        <p14:creationId xmlns:p14="http://schemas.microsoft.com/office/powerpoint/2010/main" val="2366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sz="1200" dirty="0">
              <a:solidFill>
                <a:srgbClr val="FF0000"/>
              </a:solidFill>
            </a:endParaRPr>
          </a:p>
          <a:p>
            <a:r>
              <a:rPr lang="en-US" sz="1200"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a:p>
            <a:endParaRPr lang="en-US" sz="1200" dirty="0"/>
          </a:p>
        </p:txBody>
      </p:sp>
    </p:spTree>
    <p:extLst>
      <p:ext uri="{BB962C8B-B14F-4D97-AF65-F5344CB8AC3E}">
        <p14:creationId xmlns:p14="http://schemas.microsoft.com/office/powerpoint/2010/main" val="406415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How do I know if there is a BCSP credential that is right for me?</a:t>
            </a:r>
          </a:p>
          <a:p>
            <a:pPr marL="349415" indent="-349415">
              <a:buFont typeface="Arial" panose="020B0604020202020204" pitchFamily="34" charset="0"/>
              <a:buChar char="•"/>
            </a:pPr>
            <a:r>
              <a:rPr lang="en-US" b="0" dirty="0"/>
              <a:t>Each certification is designed for a specific job level/role across all the different levels and specialties of safety practice. </a:t>
            </a:r>
          </a:p>
          <a:p>
            <a:pPr marL="349415" indent="-349415">
              <a:buFont typeface="Arial" panose="020B0604020202020204" pitchFamily="34" charset="0"/>
              <a:buChar char="•"/>
            </a:pPr>
            <a:r>
              <a:rPr lang="en-US" b="0" dirty="0"/>
              <a:t>BCSP certifications can be earned with varying levels of experience and/or education. </a:t>
            </a:r>
          </a:p>
          <a:p>
            <a:pPr marL="349415" indent="-349415">
              <a:buFont typeface="Arial" panose="020B0604020202020204" pitchFamily="34" charset="0"/>
              <a:buChar char="•"/>
            </a:pPr>
            <a:r>
              <a:rPr lang="en-US" b="0" dirty="0"/>
              <a:t>No matter where you are in your SH&amp;E journey, there’s a BCSP credential right for you!</a:t>
            </a:r>
          </a:p>
          <a:p>
            <a:pPr marL="349415" indent="-349415">
              <a:buFont typeface="Arial" panose="020B0604020202020204" pitchFamily="34" charset="0"/>
              <a:buChar char="•"/>
            </a:pPr>
            <a:endParaRPr lang="en-US" b="0" dirty="0"/>
          </a:p>
          <a:p>
            <a:pPr marL="0" indent="0">
              <a:buFont typeface="Arial" panose="020B0604020202020204" pitchFamily="34" charset="0"/>
              <a:buNone/>
            </a:pPr>
            <a:r>
              <a:rPr lang="en-US" b="0" dirty="0"/>
              <a:t>Benefits of earning a BCSP certification</a:t>
            </a:r>
          </a:p>
          <a:p>
            <a:pPr marL="349415" indent="-349415">
              <a:buFont typeface="Arial" panose="020B0604020202020204" pitchFamily="34" charset="0"/>
              <a:buChar char="•"/>
            </a:pPr>
            <a:r>
              <a:rPr lang="en-US" b="0" dirty="0"/>
              <a:t>Certifications can be used as a pathway for career advancement. </a:t>
            </a:r>
            <a:endParaRPr lang="en-US" b="0" strike="sngStrike" dirty="0"/>
          </a:p>
          <a:p>
            <a:pPr marL="349415" indent="-349415">
              <a:buFont typeface="Arial" panose="020B0604020202020204" pitchFamily="34" charset="0"/>
              <a:buChar char="•"/>
            </a:pPr>
            <a:r>
              <a:rPr lang="en-US" b="0" dirty="0"/>
              <a:t>BCSP certification can lead to promotions and higher earnings (safety salary survey https://www.bcsp.org/resources/salary-survey)</a:t>
            </a:r>
          </a:p>
          <a:p>
            <a:pPr marL="349415" indent="-349415">
              <a:buFont typeface="Arial" panose="020B0604020202020204" pitchFamily="34" charset="0"/>
              <a:buChar char="•"/>
            </a:pPr>
            <a:r>
              <a:rPr lang="en-US" b="0" dirty="0"/>
              <a:t>All certifications are designed for </a:t>
            </a:r>
            <a:r>
              <a:rPr lang="en-US" b="0" dirty="0">
                <a:solidFill>
                  <a:srgbClr val="FF0000"/>
                </a:solidFill>
              </a:rPr>
              <a:t>SH&amp;E </a:t>
            </a:r>
            <a:r>
              <a:rPr lang="en-US" b="0" dirty="0"/>
              <a:t>practitioners</a:t>
            </a:r>
          </a:p>
          <a:p>
            <a:endParaRPr lang="en-US" sz="1200" dirty="0"/>
          </a:p>
        </p:txBody>
      </p:sp>
    </p:spTree>
    <p:extLst>
      <p:ext uri="{BB962C8B-B14F-4D97-AF65-F5344CB8AC3E}">
        <p14:creationId xmlns:p14="http://schemas.microsoft.com/office/powerpoint/2010/main" val="199891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0553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solidFill>
                  <a:prstClr val="black"/>
                </a:solidFill>
                <a:latin typeface="+mn-lt"/>
              </a:rPr>
              <a:t>The Certified Safety Professional </a:t>
            </a:r>
            <a:r>
              <a:rPr lang="en-US" sz="1200" b="0" dirty="0">
                <a:solidFill>
                  <a:prstClr val="black"/>
                </a:solidFill>
                <a:latin typeface="+mn-lt"/>
              </a:rPr>
              <a:t>(CSP) is the “Gold Standard” of safety certification and has been in operation for 50 years with over 40,000 CSPs certified during that time. The CSP is BCSP’s foundational certification and holds the highest esteem amongst the SH&amp;E community. </a:t>
            </a:r>
          </a:p>
          <a:p>
            <a:pPr defTabSz="931774">
              <a:defRPr/>
            </a:pPr>
            <a:endParaRPr lang="en-US" sz="1200" dirty="0">
              <a:solidFill>
                <a:prstClr val="black"/>
              </a:solidFill>
              <a:latin typeface="+mn-lt"/>
            </a:endParaRPr>
          </a:p>
          <a:p>
            <a:pPr marL="0" indent="0">
              <a:buFontTx/>
              <a:buNone/>
            </a:pPr>
            <a:r>
              <a:rPr lang="en-US" sz="1200" dirty="0">
                <a:solidFill>
                  <a:prstClr val="black"/>
                </a:solidFill>
                <a:latin typeface="+mn-lt"/>
              </a:rPr>
              <a:t>As of November 30, 2021:</a:t>
            </a:r>
          </a:p>
          <a:p>
            <a:r>
              <a:rPr lang="en-US" sz="1200" dirty="0">
                <a:latin typeface="+mn-lt"/>
              </a:rPr>
              <a:t>-21,584 people hold the CSP worldwide</a:t>
            </a:r>
          </a:p>
          <a:p>
            <a:pPr marL="0" indent="0">
              <a:buFontTx/>
              <a:buNone/>
            </a:pPr>
            <a:r>
              <a:rPr lang="en-US" sz="1200" dirty="0">
                <a:latin typeface="+mn-lt"/>
              </a:rPr>
              <a:t>-6,671 people hold the ASP worldwide</a:t>
            </a:r>
          </a:p>
          <a:p>
            <a:pPr marL="0" indent="0">
              <a:buFontTx/>
              <a:buNone/>
            </a:pPr>
            <a:r>
              <a:rPr lang="en-US" sz="1200" dirty="0">
                <a:latin typeface="+mn-lt"/>
              </a:rPr>
              <a:t>-6,876 people hold the GSP</a:t>
            </a:r>
          </a:p>
          <a:p>
            <a:pPr marL="0" indent="0">
              <a:buFontTx/>
              <a:buNone/>
            </a:pPr>
            <a:r>
              <a:rPr lang="en-US" sz="1200" dirty="0">
                <a:solidFill>
                  <a:prstClr val="black"/>
                </a:solidFill>
                <a:latin typeface="+mn-lt"/>
              </a:rPr>
              <a:t>-781 people hold the TSP</a:t>
            </a:r>
          </a:p>
          <a:p>
            <a:endParaRPr lang="en-US" sz="1200" dirty="0">
              <a:latin typeface="+mn-lt"/>
            </a:endParaRPr>
          </a:p>
          <a:p>
            <a:r>
              <a:rPr lang="en-US" sz="1200" dirty="0">
                <a:latin typeface="+mn-lt"/>
              </a:rPr>
              <a:t>Professional safety experience differs from general safety experience in the degree of responsibility.</a:t>
            </a:r>
          </a:p>
          <a:p>
            <a:pPr marL="174708" indent="-174708">
              <a:buFontTx/>
              <a:buChar char="-"/>
            </a:pPr>
            <a:r>
              <a:rPr lang="en-US" sz="1200" dirty="0">
                <a:latin typeface="+mn-lt"/>
              </a:rPr>
              <a:t>Professionals must typically defend methods used to identify, control and manage risk.</a:t>
            </a:r>
          </a:p>
          <a:p>
            <a:pPr marL="174708" indent="-174708">
              <a:buFontTx/>
              <a:buChar char="-"/>
            </a:pPr>
            <a:r>
              <a:rPr lang="en-US" sz="1200" dirty="0">
                <a:latin typeface="+mn-lt"/>
              </a:rPr>
              <a:t>Typically, company and department leaders rely on their analysis and recommendations relating to safety and health issues.</a:t>
            </a:r>
          </a:p>
          <a:p>
            <a:pPr marL="174708" indent="-174708">
              <a:buFontTx/>
              <a:buChar char="-"/>
            </a:pPr>
            <a:r>
              <a:rPr lang="en-US" sz="1200" dirty="0">
                <a:latin typeface="+mn-lt"/>
              </a:rPr>
              <a:t>Many in professional positions supervise others involved in safety and health programs.</a:t>
            </a:r>
          </a:p>
          <a:p>
            <a:pPr marL="174708" indent="-174708">
              <a:buFontTx/>
              <a:buChar char="-"/>
            </a:pPr>
            <a:r>
              <a:rPr lang="en-US" sz="1200" dirty="0">
                <a:latin typeface="+mn-lt"/>
              </a:rPr>
              <a:t>Responsibilities often involve planning, organizing, and budgeting for safety and health programs and overseeing their implementation. </a:t>
            </a:r>
          </a:p>
          <a:p>
            <a:pPr marL="640594" lvl="1" indent="-174708">
              <a:buFontTx/>
              <a:buChar char="-"/>
            </a:pPr>
            <a:r>
              <a:rPr lang="en-US" sz="1200" dirty="0">
                <a:latin typeface="+mn-lt"/>
              </a:rPr>
              <a:t>Responsibilities extend well beyond compliance with safety and health regulations and standards, and often involve incorporating safety in company cultures, work practices, and profits. </a:t>
            </a:r>
          </a:p>
          <a:p>
            <a:endParaRPr lang="en-US" sz="1200" dirty="0">
              <a:latin typeface="+mn-lt"/>
            </a:endParaRPr>
          </a:p>
          <a:p>
            <a:r>
              <a:rPr lang="en-US" sz="1200" dirty="0">
                <a:latin typeface="+mn-lt"/>
              </a:rPr>
              <a:t>Differences between each: </a:t>
            </a:r>
          </a:p>
          <a:p>
            <a:pPr marL="174708" indent="-174708">
              <a:buFontTx/>
              <a:buChar char="-"/>
            </a:pPr>
            <a:r>
              <a:rPr lang="en-US" sz="1200" dirty="0">
                <a:latin typeface="+mn-lt"/>
              </a:rPr>
              <a:t>The Graduate Safety Practitioner (GSP) is a designation available to safety degree graduates from degree programs which meet BCSP Qualified Academic Program (QAP) standards. The GSP program is an alternate path to the Certified Safety Professional (CSP) and does not replace other paths. The GSP is not a certification.</a:t>
            </a:r>
          </a:p>
          <a:p>
            <a:pPr marL="174708" marR="0" lvl="0" indent="-174708" algn="l" defTabSz="914400" rtl="0" eaLnBrk="1" fontAlgn="auto" latinLnBrk="0" hangingPunct="1">
              <a:lnSpc>
                <a:spcPct val="100000"/>
              </a:lnSpc>
              <a:spcBef>
                <a:spcPts val="0"/>
              </a:spcBef>
              <a:spcAft>
                <a:spcPts val="0"/>
              </a:spcAft>
              <a:buClrTx/>
              <a:buSzTx/>
              <a:buFontTx/>
              <a:buChar char="-"/>
              <a:tabLst/>
              <a:defRPr/>
            </a:pPr>
            <a:endParaRPr lang="en-US" sz="1200" dirty="0">
              <a:latin typeface="+mn-lt"/>
            </a:endParaRP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The Transitional Safety Practitioner (TSP) is a designation available to individuals who complete a program which meets BCSP Qualified Equivalent Program (QEP) standards. The TSP is an alternate path to the CSP and does not replace other paths. The TSP is not a certification.</a:t>
            </a:r>
          </a:p>
          <a:p>
            <a:pPr marL="174708" marR="0" lvl="0" indent="-174708" algn="l" defTabSz="914400" rtl="0" eaLnBrk="1" fontAlgn="auto" latinLnBrk="0" hangingPunct="1">
              <a:lnSpc>
                <a:spcPct val="100000"/>
              </a:lnSpc>
              <a:spcBef>
                <a:spcPts val="0"/>
              </a:spcBef>
              <a:spcAft>
                <a:spcPts val="0"/>
              </a:spcAft>
              <a:buClrTx/>
              <a:buSzTx/>
              <a:buFontTx/>
              <a:buChar char="-"/>
              <a:tabLst/>
              <a:defRPr/>
            </a:pPr>
            <a:endParaRPr lang="en-US" sz="1200" dirty="0">
              <a:latin typeface="+mn-lt"/>
            </a:endParaRPr>
          </a:p>
          <a:p>
            <a:pPr marL="174708" indent="-174708">
              <a:buFontTx/>
              <a:buChar char="-"/>
            </a:pPr>
            <a:r>
              <a:rPr lang="en-US" sz="1200" dirty="0">
                <a:latin typeface="+mn-lt"/>
              </a:rPr>
              <a:t>The primary difference between the ASP and CSP is the experience requirement: CSP candidates must have at least four years of substantive experience performing SH&amp;E, while the ASP requires 1. The ASP is a “stepping-stone” to the CSP. </a:t>
            </a:r>
          </a:p>
          <a:p>
            <a:endParaRPr lang="en-US" sz="1200" dirty="0">
              <a:latin typeface="+mn-lt"/>
            </a:endParaRPr>
          </a:p>
        </p:txBody>
      </p:sp>
    </p:spTree>
    <p:extLst>
      <p:ext uri="{BB962C8B-B14F-4D97-AF65-F5344CB8AC3E}">
        <p14:creationId xmlns:p14="http://schemas.microsoft.com/office/powerpoint/2010/main" val="1093344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1,584 </a:t>
            </a:r>
            <a:r>
              <a:rPr lang="en-US" sz="1200" b="0" dirty="0">
                <a:latin typeface="+mn-lt"/>
              </a:rPr>
              <a:t>people have successfully obtained the SMS certification (as of </a:t>
            </a:r>
            <a:r>
              <a:rPr lang="en-US" sz="1200" b="0" dirty="0">
                <a:solidFill>
                  <a:prstClr val="black"/>
                </a:solidFill>
                <a:latin typeface="+mn-lt"/>
              </a:rPr>
              <a:t>November 30, 2021</a:t>
            </a:r>
            <a:r>
              <a:rPr lang="en-US" sz="1200" b="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This certification is for individuals with management skills required for a business’s safe operation, such as defining and utilizing an organization’s safety management systems and identifying the business case for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r>
              <a:rPr lang="en-US" sz="1200" b="0" dirty="0">
                <a:latin typeface="+mn-lt"/>
              </a:rPr>
              <a:t>The primary qualification is linked to experience, with or without a college-level degree. </a:t>
            </a:r>
          </a:p>
          <a:p>
            <a:pPr marL="171450" indent="-171450">
              <a:buFontTx/>
              <a:buChar char="-"/>
            </a:pPr>
            <a:r>
              <a:rPr lang="en-US" sz="1200" b="0" dirty="0">
                <a:latin typeface="+mn-lt"/>
              </a:rPr>
              <a:t>The exam for this certification tests skills at a different level (than say ASP or CSP)</a:t>
            </a:r>
          </a:p>
          <a:p>
            <a:pPr marL="628650" lvl="1" indent="-171450">
              <a:buFontTx/>
              <a:buChar char="-"/>
            </a:pPr>
            <a:r>
              <a:rPr lang="en-US" sz="1200" b="0" dirty="0">
                <a:latin typeface="+mn-lt"/>
              </a:rPr>
              <a:t>SMS is at a higher management level: more emphasis on the breadth of responsibilities related to effective safety management, less emphasis on technical safety competencies</a:t>
            </a:r>
          </a:p>
          <a:p>
            <a:pPr marL="1085850" lvl="2" indent="-171450">
              <a:buFontTx/>
              <a:buChar char="-"/>
            </a:pPr>
            <a:r>
              <a:rPr lang="en-US" sz="1200" b="0" dirty="0">
                <a:latin typeface="+mn-lt"/>
              </a:rPr>
              <a:t>Breadth of responsibilities </a:t>
            </a:r>
          </a:p>
          <a:p>
            <a:pPr marL="1085850" lvl="2" indent="-171450">
              <a:buFontTx/>
              <a:buChar char="-"/>
            </a:pPr>
            <a:r>
              <a:rPr lang="en-US" sz="1200" b="0" dirty="0">
                <a:latin typeface="+mn-lt"/>
              </a:rPr>
              <a:t>Senior managers with safety responsibilities could certainly benefit from this certification)</a:t>
            </a:r>
          </a:p>
          <a:p>
            <a:endParaRPr lang="en-US" sz="1200" b="0" dirty="0">
              <a:latin typeface="+mn-lt"/>
            </a:endParaRPr>
          </a:p>
          <a:p>
            <a:r>
              <a:rPr lang="en-US" sz="1200" b="0" dirty="0">
                <a:latin typeface="+mn-lt"/>
              </a:rPr>
              <a:t>Competency Assessment focused on: </a:t>
            </a:r>
          </a:p>
          <a:p>
            <a:pPr lvl="1"/>
            <a:r>
              <a:rPr lang="en-US" sz="1200" b="0" dirty="0">
                <a:latin typeface="+mn-lt"/>
              </a:rPr>
              <a:t>Safety Management Systems</a:t>
            </a:r>
          </a:p>
          <a:p>
            <a:pPr lvl="1"/>
            <a:r>
              <a:rPr lang="en-US" sz="1200" b="0" dirty="0">
                <a:latin typeface="+mn-lt"/>
              </a:rPr>
              <a:t>Risk Management</a:t>
            </a:r>
          </a:p>
          <a:p>
            <a:pPr lvl="1"/>
            <a:r>
              <a:rPr lang="en-US" sz="1200" b="0" dirty="0">
                <a:latin typeface="+mn-lt"/>
              </a:rPr>
              <a:t>SH&amp;E Concepts</a:t>
            </a:r>
          </a:p>
          <a:p>
            <a:pPr lvl="1"/>
            <a:r>
              <a:rPr lang="en-US" sz="1200" b="0" dirty="0">
                <a:latin typeface="+mn-lt"/>
              </a:rPr>
              <a:t>Incident Investigation and Emergency Preparedness</a:t>
            </a:r>
          </a:p>
          <a:p>
            <a:pPr lvl="1"/>
            <a:r>
              <a:rPr lang="en-US" sz="1200" b="0" dirty="0">
                <a:latin typeface="+mn-lt"/>
              </a:rPr>
              <a:t>Business Case of Safety</a:t>
            </a:r>
          </a:p>
        </p:txBody>
      </p:sp>
    </p:spTree>
    <p:extLst>
      <p:ext uri="{BB962C8B-B14F-4D97-AF65-F5344CB8AC3E}">
        <p14:creationId xmlns:p14="http://schemas.microsoft.com/office/powerpoint/2010/main" val="230569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mn-lt"/>
              </a:rPr>
              <a:t>BCSP awards technician and supervisory SH&amp;E certifications that provide career paths for safety practitioners.</a:t>
            </a:r>
          </a:p>
          <a:p>
            <a:pPr defTabSz="931774">
              <a:defRPr/>
            </a:pPr>
            <a:endParaRPr lang="en-US" dirty="0">
              <a:latin typeface="+mn-lt"/>
            </a:endParaRPr>
          </a:p>
          <a:p>
            <a:r>
              <a:rPr lang="en-US" dirty="0">
                <a:latin typeface="+mn-lt"/>
              </a:rPr>
              <a:t>As of </a:t>
            </a:r>
            <a:r>
              <a:rPr lang="en-US" b="0" dirty="0">
                <a:solidFill>
                  <a:prstClr val="black"/>
                </a:solidFill>
                <a:latin typeface="+mn-lt"/>
              </a:rPr>
              <a:t>November 30, 2021</a:t>
            </a:r>
            <a:r>
              <a:rPr lang="en-US" dirty="0">
                <a:latin typeface="+mn-lt"/>
              </a:rPr>
              <a:t>:</a:t>
            </a:r>
          </a:p>
          <a:p>
            <a:pPr marL="174708" indent="-174708">
              <a:buFontTx/>
              <a:buChar char="-"/>
            </a:pPr>
            <a:r>
              <a:rPr lang="en-US" dirty="0">
                <a:latin typeface="+mn-lt"/>
              </a:rPr>
              <a:t>CHST: 9,214</a:t>
            </a:r>
          </a:p>
          <a:p>
            <a:pPr marL="174708" indent="-174708">
              <a:buFontTx/>
              <a:buChar char="-"/>
            </a:pPr>
            <a:r>
              <a:rPr lang="en-US" dirty="0">
                <a:latin typeface="+mn-lt"/>
              </a:rPr>
              <a:t>OHST: 1,972</a:t>
            </a:r>
          </a:p>
          <a:p>
            <a:pPr marL="174708" indent="-174708">
              <a:buFontTx/>
              <a:buChar char="-"/>
            </a:pPr>
            <a:r>
              <a:rPr lang="en-US" dirty="0">
                <a:latin typeface="+mn-lt"/>
              </a:rPr>
              <a:t>STS: 2,224</a:t>
            </a:r>
          </a:p>
          <a:p>
            <a:pPr marL="174708" indent="-174708">
              <a:buFontTx/>
              <a:buChar char="-"/>
            </a:pPr>
            <a:r>
              <a:rPr lang="en-US" dirty="0">
                <a:latin typeface="+mn-lt"/>
              </a:rPr>
              <a:t>STSC: 6,623</a:t>
            </a:r>
          </a:p>
          <a:p>
            <a:pPr defTabSz="931774">
              <a:defRPr/>
            </a:pPr>
            <a:endParaRPr lang="en-US" dirty="0">
              <a:latin typeface="+mn-lt"/>
            </a:endParaRPr>
          </a:p>
          <a:p>
            <a:pPr defTabSz="931774">
              <a:defRPr/>
            </a:pPr>
            <a:r>
              <a:rPr lang="en-US" dirty="0">
                <a:latin typeface="+mn-lt"/>
              </a:rPr>
              <a:t>People at the technical level: </a:t>
            </a:r>
          </a:p>
          <a:p>
            <a:pPr marL="174708" indent="-174708" defTabSz="931774">
              <a:buFontTx/>
              <a:buChar char="-"/>
              <a:defRPr/>
            </a:pPr>
            <a:r>
              <a:rPr lang="en-US" dirty="0">
                <a:latin typeface="+mn-lt"/>
              </a:rPr>
              <a:t>Typically have either considerable safety and health training through a series of courses or have an associate degree or higher.</a:t>
            </a:r>
          </a:p>
          <a:p>
            <a:pPr marL="174708" indent="-174708" defTabSz="931774">
              <a:buFontTx/>
              <a:buChar char="-"/>
              <a:defRPr/>
            </a:pPr>
            <a:r>
              <a:rPr lang="en-US" dirty="0">
                <a:latin typeface="+mn-lt"/>
              </a:rPr>
              <a:t>May have part-time or full-time safety and health responsibilities. </a:t>
            </a:r>
          </a:p>
          <a:p>
            <a:pPr marL="640594" lvl="1" indent="-174708" defTabSz="931774">
              <a:buFontTx/>
              <a:buChar char="-"/>
              <a:defRPr/>
            </a:pPr>
            <a:r>
              <a:rPr lang="en-US" dirty="0">
                <a:latin typeface="+mn-lt"/>
              </a:rPr>
              <a:t>For small companies, safety is often assigned to an employee who also has other job functions for the company or within a work unit. </a:t>
            </a:r>
          </a:p>
          <a:p>
            <a:pPr marL="174708" indent="-174708" defTabSz="931774">
              <a:buFontTx/>
              <a:buChar char="-"/>
              <a:defRPr/>
            </a:pPr>
            <a:r>
              <a:rPr lang="en-US" dirty="0">
                <a:latin typeface="+mn-lt"/>
              </a:rPr>
              <a:t>They are making work site assessments to determine risk, identifying potential hazards and recommending controls, evaluating risks and hazard control measures, investigating accidents, maintaining and evaluating incident and loss records, and preparing emergency response plans.</a:t>
            </a:r>
          </a:p>
          <a:p>
            <a:pPr marL="174708" indent="-174708" defTabSz="931774">
              <a:buFontTx/>
              <a:buChar char="-"/>
              <a:defRPr/>
            </a:pPr>
            <a:r>
              <a:rPr lang="en-US" dirty="0">
                <a:latin typeface="+mn-lt"/>
              </a:rPr>
              <a:t>Typically conduct safety, health and environmental training for employees.</a:t>
            </a:r>
          </a:p>
          <a:p>
            <a:pPr marL="174708" indent="-174708" defTabSz="931774">
              <a:buFontTx/>
              <a:buChar char="-"/>
              <a:defRPr/>
            </a:pPr>
            <a:endParaRPr lang="en-US" dirty="0">
              <a:latin typeface="+mn-lt"/>
            </a:endParaRPr>
          </a:p>
          <a:p>
            <a:pPr defTabSz="931774">
              <a:defRPr/>
            </a:pPr>
            <a:r>
              <a:rPr lang="en-US" dirty="0">
                <a:latin typeface="+mn-lt"/>
              </a:rPr>
              <a:t>People at the supervisory level: </a:t>
            </a:r>
          </a:p>
          <a:p>
            <a:pPr marL="174708" indent="-174708" defTabSz="931774">
              <a:buFontTx/>
              <a:buChar char="-"/>
              <a:defRPr/>
            </a:pPr>
            <a:r>
              <a:rPr lang="en-US" dirty="0">
                <a:latin typeface="+mn-lt"/>
              </a:rPr>
              <a:t>Receive training through employer-sponsored or supported courses. </a:t>
            </a:r>
          </a:p>
          <a:p>
            <a:pPr marL="640594" lvl="1" indent="-174708" defTabSz="931774">
              <a:buFontTx/>
              <a:buChar char="-"/>
              <a:defRPr/>
            </a:pPr>
            <a:r>
              <a:rPr lang="en-US" dirty="0">
                <a:latin typeface="+mn-lt"/>
              </a:rPr>
              <a:t>This training typically extends beyond the safety of a particular craft or job function to more general safety or workplaces, conditions and practices. </a:t>
            </a:r>
          </a:p>
          <a:p>
            <a:pPr marL="174708" indent="-174708" defTabSz="931774">
              <a:buFontTx/>
              <a:buChar char="-"/>
              <a:defRPr/>
            </a:pPr>
            <a:r>
              <a:rPr lang="en-US" dirty="0">
                <a:latin typeface="+mn-lt"/>
              </a:rPr>
              <a:t>Are often involved in safety and health activities by serving on department, plant, or union-safety committees. </a:t>
            </a:r>
          </a:p>
          <a:p>
            <a:pPr marL="174708" indent="-174708" defTabSz="931774">
              <a:buFontTx/>
              <a:buChar char="-"/>
              <a:defRPr/>
            </a:pPr>
            <a:r>
              <a:rPr lang="en-US" dirty="0">
                <a:latin typeface="+mn-lt"/>
              </a:rPr>
              <a:t>Have responsibility for coworkers under their direct supervision. </a:t>
            </a:r>
          </a:p>
          <a:p>
            <a:endParaRPr lang="en-US" dirty="0">
              <a:latin typeface="+mn-lt"/>
            </a:endParaRPr>
          </a:p>
          <a:p>
            <a:pPr marL="174708" indent="-174708">
              <a:buFontTx/>
              <a:buChar char="-"/>
            </a:pPr>
            <a:r>
              <a:rPr lang="en-US" dirty="0">
                <a:latin typeface="+mn-lt"/>
              </a:rPr>
              <a:t>Only one other accredited certification exists for SH&amp;E practitioners at the technologist, technician and supervisory levels through ANAB and ICE. </a:t>
            </a:r>
          </a:p>
        </p:txBody>
      </p:sp>
    </p:spTree>
    <p:extLst>
      <p:ext uri="{BB962C8B-B14F-4D97-AF65-F5344CB8AC3E}">
        <p14:creationId xmlns:p14="http://schemas.microsoft.com/office/powerpoint/2010/main" val="1904451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cs typeface="Arial" panose="020B0604020202020204" pitchFamily="34" charset="0"/>
              </a:rPr>
              <a:t>967 individuals currently hold the CIT certification (a</a:t>
            </a:r>
            <a:r>
              <a:rPr lang="en-US" b="0" dirty="0">
                <a:latin typeface="+mn-lt"/>
              </a:rPr>
              <a:t>s of </a:t>
            </a:r>
            <a:r>
              <a:rPr lang="en-US" b="0" dirty="0">
                <a:solidFill>
                  <a:prstClr val="black"/>
                </a:solidFill>
                <a:latin typeface="+mn-lt"/>
              </a:rPr>
              <a:t>November 30, 2021</a:t>
            </a:r>
            <a:r>
              <a:rPr lang="en-US" b="0" dirty="0">
                <a:latin typeface="+mn-lt"/>
                <a:cs typeface="Arial" panose="020B0604020202020204" pitchFamily="34" charset="0"/>
              </a:rPr>
              <a:t>)</a:t>
            </a:r>
            <a:r>
              <a:rPr lang="en-US" b="1" dirty="0">
                <a:latin typeface="+mn-lt"/>
                <a:cs typeface="Arial" panose="020B0604020202020204" pitchFamily="34" charset="0"/>
              </a:rPr>
              <a:t>.</a:t>
            </a:r>
          </a:p>
          <a:p>
            <a:endParaRPr lang="en-US" dirty="0">
              <a:latin typeface="+mn-lt"/>
            </a:endParaRPr>
          </a:p>
          <a:p>
            <a:r>
              <a:rPr lang="en-US" dirty="0">
                <a:latin typeface="+mn-lt"/>
              </a:rPr>
              <a:t>The CIT is held by those with experience and expertise in developing, designing, and delivering SH&amp;E training. </a:t>
            </a:r>
          </a:p>
          <a:p>
            <a:endParaRPr lang="en-US" dirty="0">
              <a:latin typeface="+mn-lt"/>
            </a:endParaRPr>
          </a:p>
          <a:p>
            <a:r>
              <a:rPr lang="en-US" dirty="0">
                <a:latin typeface="+mn-lt"/>
              </a:rPr>
              <a:t>Apart from formal education, trainers generally possess-whether from education, training or aptitude- a talent for imparting knowledge and skills to others. </a:t>
            </a:r>
          </a:p>
          <a:p>
            <a:r>
              <a:rPr lang="en-US" dirty="0">
                <a:latin typeface="+mn-lt"/>
              </a:rPr>
              <a:t>- Those interested in becoming a competent trainer must learn the theory and practice of adult education (instructional technology). </a:t>
            </a:r>
          </a:p>
          <a:p>
            <a:endParaRPr lang="en-US" dirty="0">
              <a:latin typeface="+mn-lt"/>
            </a:endParaRPr>
          </a:p>
          <a:p>
            <a:r>
              <a:rPr lang="en-US" dirty="0">
                <a:latin typeface="+mn-lt"/>
              </a:rPr>
              <a:t>Trainers must be thoroughly experienced and knowledgeable in the technical or scientific areas in which they teach. SH&amp;E knowledge provides credibility and the advanced knowledge needed to understand and answer questions by those they teach- who often have years of experience in the field themselves. </a:t>
            </a:r>
          </a:p>
          <a:p>
            <a:endParaRPr lang="en-US" dirty="0">
              <a:latin typeface="+mn-lt"/>
            </a:endParaRPr>
          </a:p>
        </p:txBody>
      </p:sp>
    </p:spTree>
    <p:extLst>
      <p:ext uri="{BB962C8B-B14F-4D97-AF65-F5344CB8AC3E}">
        <p14:creationId xmlns:p14="http://schemas.microsoft.com/office/powerpoint/2010/main" val="216329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Total Certifications/Designations: 58,496</a:t>
            </a:r>
          </a:p>
          <a:p>
            <a:endParaRPr lang="en-US" dirty="0">
              <a:latin typeface="+mn-lt"/>
            </a:endParaRPr>
          </a:p>
          <a:p>
            <a:r>
              <a:rPr lang="en-US" dirty="0">
                <a:latin typeface="+mn-lt"/>
              </a:rPr>
              <a:t> *Numbers are as of </a:t>
            </a:r>
            <a:r>
              <a:rPr lang="en-US" b="0" dirty="0">
                <a:solidFill>
                  <a:prstClr val="black"/>
                </a:solidFill>
                <a:latin typeface="+mn-lt"/>
              </a:rPr>
              <a:t>November 30, 2021</a:t>
            </a:r>
            <a:endParaRPr lang="en-US" b="0" dirty="0">
              <a:latin typeface="+mn-lt"/>
            </a:endParaRPr>
          </a:p>
          <a:p>
            <a:endParaRPr lang="en-US" dirty="0">
              <a:latin typeface="+mn-lt"/>
            </a:endParaRPr>
          </a:p>
        </p:txBody>
      </p:sp>
    </p:spTree>
    <p:extLst>
      <p:ext uri="{BB962C8B-B14F-4D97-AF65-F5344CB8AC3E}">
        <p14:creationId xmlns:p14="http://schemas.microsoft.com/office/powerpoint/2010/main" val="169632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BCSP Safety Certification Continuum</a:t>
            </a:r>
          </a:p>
          <a:p>
            <a:endParaRPr lang="en-US" b="0" dirty="0"/>
          </a:p>
          <a:p>
            <a:r>
              <a:rPr lang="en-US" b="0" strike="noStrike" dirty="0"/>
              <a:t>This graphic is a good way to convey the differences between BCSP’s certifications. It shows the correlation between each and in which fields the credentials are most useful. </a:t>
            </a:r>
          </a:p>
          <a:p>
            <a:endParaRPr lang="en-US" b="0" strike="noStrike" dirty="0"/>
          </a:p>
          <a:p>
            <a:r>
              <a:rPr lang="en-US" b="0" strike="noStrike" dirty="0"/>
              <a:t>BCSP credentials create a unified safety culture by setting baseline competencies of safety knowledge and skills throughout organizations. </a:t>
            </a:r>
          </a:p>
          <a:p>
            <a:endParaRPr lang="en-US" b="0" dirty="0"/>
          </a:p>
          <a:p>
            <a:r>
              <a:rPr lang="en-US" b="0" dirty="0"/>
              <a:t>The need for safety exists at all levels of an organization. The best safety cultures require safety competency across the organization and value safety leadership at all levels. </a:t>
            </a:r>
          </a:p>
        </p:txBody>
      </p:sp>
    </p:spTree>
    <p:extLst>
      <p:ext uri="{BB962C8B-B14F-4D97-AF65-F5344CB8AC3E}">
        <p14:creationId xmlns:p14="http://schemas.microsoft.com/office/powerpoint/2010/main" val="3250638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Find all the information you’ll need on our App Fee Waiver pamphlet: https://www.bcsp.org/Portals/0/Assets/DocumentLibrary/App-Fee-Waiver.pdf</a:t>
            </a:r>
          </a:p>
          <a:p>
            <a:endParaRPr lang="en-US" dirty="0"/>
          </a:p>
        </p:txBody>
      </p:sp>
    </p:spTree>
    <p:extLst>
      <p:ext uri="{BB962C8B-B14F-4D97-AF65-F5344CB8AC3E}">
        <p14:creationId xmlns:p14="http://schemas.microsoft.com/office/powerpoint/2010/main" val="754293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Find all the information you’ll need on our App Fee Waiver pamphlet: https://www.bcsp.org/Portals/0/Assets/DocumentLibrary/App-Fee-Waiver.pdf</a:t>
            </a:r>
          </a:p>
          <a:p>
            <a:endParaRPr lang="en-US" dirty="0"/>
          </a:p>
          <a:p>
            <a:endParaRPr lang="en-US" dirty="0"/>
          </a:p>
        </p:txBody>
      </p:sp>
    </p:spTree>
    <p:extLst>
      <p:ext uri="{BB962C8B-B14F-4D97-AF65-F5344CB8AC3E}">
        <p14:creationId xmlns:p14="http://schemas.microsoft.com/office/powerpoint/2010/main" val="313110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military/veteran brochure is located at: https://www.bcsp.org/Portals/0/Assets/DocumentLibrary/LC_brochure.pdf</a:t>
            </a:r>
          </a:p>
          <a:p>
            <a:endParaRPr lang="en-US" dirty="0"/>
          </a:p>
        </p:txBody>
      </p:sp>
    </p:spTree>
    <p:extLst>
      <p:ext uri="{BB962C8B-B14F-4D97-AF65-F5344CB8AC3E}">
        <p14:creationId xmlns:p14="http://schemas.microsoft.com/office/powerpoint/2010/main" val="2826237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information on these programs can be found at bcsp.org.</a:t>
            </a:r>
          </a:p>
          <a:p>
            <a:endParaRPr lang="en-US" dirty="0"/>
          </a:p>
        </p:txBody>
      </p:sp>
    </p:spTree>
    <p:extLst>
      <p:ext uri="{BB962C8B-B14F-4D97-AF65-F5344CB8AC3E}">
        <p14:creationId xmlns:p14="http://schemas.microsoft.com/office/powerpoint/2010/main" val="410866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dirty="0">
              <a:solidFill>
                <a:srgbClr val="FF0000"/>
              </a:solidFill>
            </a:endParaRPr>
          </a:p>
          <a:p>
            <a:r>
              <a:rPr lang="en-US"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p:txBody>
      </p:sp>
    </p:spTree>
    <p:extLst>
      <p:ext uri="{BB962C8B-B14F-4D97-AF65-F5344CB8AC3E}">
        <p14:creationId xmlns:p14="http://schemas.microsoft.com/office/powerpoint/2010/main" val="4095621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Breakdown of 2020 giving:</a:t>
            </a:r>
          </a:p>
          <a:p>
            <a:pPr marL="171450" indent="-171450">
              <a:buFontTx/>
              <a:buChar char="-"/>
            </a:pPr>
            <a:r>
              <a:rPr lang="en-US" dirty="0">
                <a:effectLst/>
              </a:rPr>
              <a:t>27, $5,000 student scholarship awards</a:t>
            </a:r>
          </a:p>
          <a:p>
            <a:pPr marL="171450" indent="-171450">
              <a:buFontTx/>
              <a:buChar char="-"/>
            </a:pPr>
            <a:r>
              <a:rPr lang="en-US" dirty="0">
                <a:effectLst/>
              </a:rPr>
              <a:t>6, Accreditation Assistance gifts (to those QAPs seeking accreditation or going through re-accreditation) totaling $28,352.50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2/$5,000 scholarships each to ASSP, AIHA, and AGC</a:t>
            </a:r>
          </a:p>
          <a:p>
            <a:pPr marL="0" indent="0">
              <a:buFontTx/>
              <a:buNone/>
            </a:pPr>
            <a:endParaRPr lang="en-US" dirty="0">
              <a:effectLst/>
            </a:endParaRPr>
          </a:p>
          <a:p>
            <a:endParaRPr lang="en-US" dirty="0"/>
          </a:p>
        </p:txBody>
      </p:sp>
    </p:spTree>
    <p:extLst>
      <p:ext uri="{BB962C8B-B14F-4D97-AF65-F5344CB8AC3E}">
        <p14:creationId xmlns:p14="http://schemas.microsoft.com/office/powerpoint/2010/main" val="2613555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n-lt"/>
              </a:rPr>
              <a:t>BCSP</a:t>
            </a:r>
            <a:r>
              <a:rPr lang="en-US" b="0" i="0" baseline="30000" dirty="0">
                <a:solidFill>
                  <a:srgbClr val="000000"/>
                </a:solidFill>
                <a:effectLst/>
                <a:latin typeface="+mn-lt"/>
              </a:rPr>
              <a:t> </a:t>
            </a:r>
            <a:r>
              <a:rPr lang="en-US" b="0" i="0" dirty="0" err="1">
                <a:solidFill>
                  <a:srgbClr val="000000"/>
                </a:solidFill>
                <a:effectLst/>
                <a:latin typeface="+mn-lt"/>
              </a:rPr>
              <a:t>recertPRO</a:t>
            </a:r>
            <a:r>
              <a:rPr lang="en-US" b="0" i="0" dirty="0">
                <a:solidFill>
                  <a:srgbClr val="000000"/>
                </a:solidFill>
                <a:effectLst/>
                <a:latin typeface="+mn-lt"/>
              </a:rPr>
              <a:t> is a new, affordable way to earn BCSP</a:t>
            </a:r>
            <a:r>
              <a:rPr lang="en-US" b="0" i="0" baseline="30000" dirty="0">
                <a:solidFill>
                  <a:srgbClr val="000000"/>
                </a:solidFill>
                <a:effectLst/>
                <a:latin typeface="+mn-lt"/>
              </a:rPr>
              <a:t> </a:t>
            </a:r>
            <a:r>
              <a:rPr lang="en-US" b="0" i="0" dirty="0">
                <a:solidFill>
                  <a:srgbClr val="000000"/>
                </a:solidFill>
                <a:effectLst/>
                <a:latin typeface="+mn-lt"/>
              </a:rPr>
              <a:t>recertification points from the convenience of your own computer or mobile device--giving you a convenient way to earn recertification points on your own schedule!</a:t>
            </a:r>
          </a:p>
          <a:p>
            <a:endParaRPr lang="en-US" sz="1200" b="0" i="0" kern="1200" dirty="0">
              <a:solidFill>
                <a:srgbClr val="000000"/>
              </a:solidFill>
              <a:effectLst/>
              <a:latin typeface="+mn-lt"/>
              <a:ea typeface="+mn-ea"/>
              <a:cs typeface="+mn-cs"/>
            </a:endParaRPr>
          </a:p>
          <a:p>
            <a:r>
              <a:rPr lang="en-US" sz="1200" b="0" i="0" kern="1200" dirty="0">
                <a:solidFill>
                  <a:schemeClr val="tx1"/>
                </a:solidFill>
                <a:effectLst/>
                <a:latin typeface="+mn-lt"/>
                <a:ea typeface="+mn-ea"/>
                <a:cs typeface="+mn-cs"/>
              </a:rPr>
              <a:t>BCSP </a:t>
            </a:r>
            <a:r>
              <a:rPr lang="en-US" sz="1200" b="0" i="0" kern="1200" dirty="0" err="1">
                <a:solidFill>
                  <a:schemeClr val="tx1"/>
                </a:solidFill>
                <a:effectLst/>
                <a:latin typeface="+mn-lt"/>
                <a:ea typeface="+mn-ea"/>
                <a:cs typeface="+mn-cs"/>
              </a:rPr>
              <a:t>recertPRO</a:t>
            </a:r>
            <a:r>
              <a:rPr lang="en-US" sz="1200" b="0" i="0" kern="1200" dirty="0">
                <a:solidFill>
                  <a:schemeClr val="tx1"/>
                </a:solidFill>
                <a:effectLst/>
                <a:latin typeface="+mn-lt"/>
                <a:ea typeface="+mn-ea"/>
                <a:cs typeface="+mn-cs"/>
              </a:rPr>
              <a:t> is available for an annual subscription of $499.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BCSP </a:t>
            </a:r>
            <a:r>
              <a:rPr lang="en-US" b="0" i="0" dirty="0" err="1">
                <a:solidFill>
                  <a:srgbClr val="000000"/>
                </a:solidFill>
                <a:effectLst/>
                <a:latin typeface="+mn-lt"/>
              </a:rPr>
              <a:t>recertPRO</a:t>
            </a:r>
            <a:r>
              <a:rPr lang="en-US" b="0" i="0" dirty="0">
                <a:solidFill>
                  <a:srgbClr val="000000"/>
                </a:solidFill>
                <a:effectLst/>
                <a:latin typeface="+mn-lt"/>
              </a:rPr>
              <a:t> combines Challenge Tests, the KSA Quest (Knowledge, Skills, and Abilities Quest), and Journal Quizzes into a responsive website for an opportunity to achieve 6.85 recertification points per year</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0.1 points per Journal Quiz, with 41 available, for 4.1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0.25 points per KSA, with five (5) available, for 1.25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set of 1-point and 0.5-point Challenge Tests, for 1.5 points total.</a:t>
            </a:r>
          </a:p>
          <a:p>
            <a:endParaRPr lang="en-US" dirty="0">
              <a:latin typeface="+mn-lt"/>
            </a:endParaRPr>
          </a:p>
          <a:p>
            <a:endParaRPr lang="en-US" dirty="0"/>
          </a:p>
        </p:txBody>
      </p:sp>
    </p:spTree>
    <p:extLst>
      <p:ext uri="{BB962C8B-B14F-4D97-AF65-F5344CB8AC3E}">
        <p14:creationId xmlns:p14="http://schemas.microsoft.com/office/powerpoint/2010/main" val="3185294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Applicants who are exam-eligible may select "Purchase Exam" and choose to buy an exam bundle.</a:t>
            </a:r>
          </a:p>
          <a:p>
            <a:endParaRPr lang="en-US" dirty="0"/>
          </a:p>
          <a:p>
            <a:r>
              <a:rPr lang="en-US" dirty="0"/>
              <a:t>CSP, SMS, ASP: Exam $350. Bundle $600.</a:t>
            </a:r>
          </a:p>
          <a:p>
            <a:r>
              <a:rPr lang="en-US" dirty="0"/>
              <a:t>OHST, CHST: Exam $300. Bundle $550.</a:t>
            </a:r>
          </a:p>
          <a:p>
            <a:r>
              <a:rPr lang="en-US" dirty="0"/>
              <a:t>STS, STSC: Exam $185. Bundle $325.</a:t>
            </a:r>
          </a:p>
          <a:p>
            <a:r>
              <a:rPr lang="en-US" dirty="0"/>
              <a:t>CIT: Exam $300. Bundle $500</a:t>
            </a:r>
          </a:p>
          <a:p>
            <a:endParaRPr lang="en-US" dirty="0"/>
          </a:p>
          <a:p>
            <a:r>
              <a:rPr lang="en-US" sz="1200" b="0" i="0" kern="1200" dirty="0">
                <a:solidFill>
                  <a:schemeClr val="tx1"/>
                </a:solidFill>
                <a:effectLst/>
                <a:latin typeface="+mn-lt"/>
                <a:ea typeface="+mn-ea"/>
                <a:cs typeface="+mn-cs"/>
              </a:rPr>
              <a:t>-Each examination authorization is good for an exam sitting, is non-transferable and non-refundable.</a:t>
            </a:r>
          </a:p>
          <a:p>
            <a:r>
              <a:rPr lang="en-US" dirty="0"/>
              <a:t>-</a:t>
            </a:r>
            <a:r>
              <a:rPr lang="en-US" sz="1200" b="0" i="0" kern="1200" dirty="0">
                <a:solidFill>
                  <a:schemeClr val="tx1"/>
                </a:solidFill>
                <a:effectLst/>
                <a:latin typeface="+mn-lt"/>
                <a:ea typeface="+mn-ea"/>
                <a:cs typeface="+mn-cs"/>
              </a:rPr>
              <a:t>You must have at least thirteen (13) weeks left on your eligibility time clock to purchase the Exam Bundle. </a:t>
            </a:r>
          </a:p>
          <a:p>
            <a:r>
              <a:rPr lang="en-US" sz="1200" b="0" i="0" kern="1200" dirty="0">
                <a:solidFill>
                  <a:schemeClr val="tx1"/>
                </a:solidFill>
                <a:effectLst/>
                <a:latin typeface="+mn-lt"/>
                <a:ea typeface="+mn-ea"/>
                <a:cs typeface="+mn-cs"/>
              </a:rPr>
              <a:t>-Applicants must wait a six (6) week period between exam attempts if a second attempt is needed. </a:t>
            </a:r>
            <a:endParaRPr lang="en-US" dirty="0"/>
          </a:p>
          <a:p>
            <a:endParaRPr lang="en-US" dirty="0"/>
          </a:p>
        </p:txBody>
      </p:sp>
    </p:spTree>
    <p:extLst>
      <p:ext uri="{BB962C8B-B14F-4D97-AF65-F5344CB8AC3E}">
        <p14:creationId xmlns:p14="http://schemas.microsoft.com/office/powerpoint/2010/main" val="2059793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CSP, SMS, ASP, OHST, and CHST available now.  $999 for 6 months access</a:t>
            </a:r>
          </a:p>
          <a:p>
            <a:r>
              <a:rPr lang="en-US" dirty="0"/>
              <a:t>Each training includes: 40+ subject areas, 1000+ questions</a:t>
            </a:r>
          </a:p>
          <a:p>
            <a:endParaRPr lang="en-US" dirty="0"/>
          </a:p>
          <a:p>
            <a:r>
              <a:rPr lang="en-US" dirty="0"/>
              <a:t>STS and STS available now. $499 for 6 months access.</a:t>
            </a:r>
          </a:p>
          <a:p>
            <a:r>
              <a:rPr lang="en-US" dirty="0"/>
              <a:t>Each training includes: 30+ subject areas, and 500+ questions </a:t>
            </a:r>
          </a:p>
          <a:p>
            <a:endParaRPr lang="en-US" dirty="0"/>
          </a:p>
          <a:p>
            <a:r>
              <a:rPr lang="en-US" dirty="0"/>
              <a:t>CIT available now. $699 for 6 months access.</a:t>
            </a:r>
          </a:p>
          <a:p>
            <a:r>
              <a:rPr lang="en-US" dirty="0"/>
              <a:t>Includes: 30+ subject areas, and 700+ questions</a:t>
            </a:r>
          </a:p>
          <a:p>
            <a:endParaRPr lang="en-US" dirty="0"/>
          </a:p>
          <a:p>
            <a:r>
              <a:rPr lang="en-US" dirty="0"/>
              <a:t>ASP + CSP </a:t>
            </a:r>
            <a:r>
              <a:rPr lang="en-US" dirty="0" err="1"/>
              <a:t>examCORE</a:t>
            </a:r>
            <a:r>
              <a:rPr lang="en-US" dirty="0"/>
              <a:t> Connect gives access to both training courses.  $1,899 for 9 months access.  Connect training includes: 40+ subject areas, 2,000+ questions</a:t>
            </a:r>
          </a:p>
        </p:txBody>
      </p:sp>
    </p:spTree>
    <p:extLst>
      <p:ext uri="{BB962C8B-B14F-4D97-AF65-F5344CB8AC3E}">
        <p14:creationId xmlns:p14="http://schemas.microsoft.com/office/powerpoint/2010/main" val="269765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728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1969, the Board of Certified Safety Professionals (BCSP) has been setting and certifying the technical competency criteria for safety, health, and environmental practitioners.</a:t>
            </a:r>
          </a:p>
          <a:p>
            <a:endParaRPr lang="en-US" dirty="0"/>
          </a:p>
          <a:p>
            <a:r>
              <a:rPr lang="en-US" dirty="0"/>
              <a:t>In that time, many joined us as pioneers, improving safety practice by meeting the challenge of achieving and maintaining quality, accredited safety certification—The Gold Standard.</a:t>
            </a:r>
          </a:p>
          <a:p>
            <a:endParaRPr lang="en-US" dirty="0"/>
          </a:p>
          <a:p>
            <a:r>
              <a:rPr lang="en-US" dirty="0"/>
              <a:t>As BCSP begins the second half of our first century as an organization, what we have built has rewarded us with many new and exciting opportunities to advance safety. As we head into the future, we will ensure no one is left behind. BCSP will continue to create the path forward.</a:t>
            </a:r>
          </a:p>
          <a:p>
            <a:endParaRPr lang="en-US" dirty="0"/>
          </a:p>
          <a:p>
            <a:endParaRPr lang="en-US" dirty="0"/>
          </a:p>
        </p:txBody>
      </p:sp>
    </p:spTree>
    <p:extLst>
      <p:ext uri="{BB962C8B-B14F-4D97-AF65-F5344CB8AC3E}">
        <p14:creationId xmlns:p14="http://schemas.microsoft.com/office/powerpoint/2010/main" val="27119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mn-lt"/>
                <a:cs typeface="Arial" panose="020B0604020202020204" pitchFamily="34" charset="0"/>
              </a:rPr>
              <a:t>These organizations ensure that governance of BCSP includes broad representation from across the safety profession.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cs typeface="Arial" panose="020B0604020202020204" pitchFamily="34" charset="0"/>
            </a:endParaRPr>
          </a:p>
          <a:p>
            <a:pPr algn="l" fontAlgn="base"/>
            <a:r>
              <a:rPr lang="en-US" b="0" i="0" dirty="0">
                <a:solidFill>
                  <a:srgbClr val="212529"/>
                </a:solidFill>
                <a:effectLst/>
                <a:latin typeface="+mn-lt"/>
              </a:rPr>
              <a:t>Affiliated endorsing organizations nominate individuals to serve on the BCSP Board of Directors. These organizations do not provide funding or support to BCSP or its operations. They do provide their members with a variety of member services, including journals, conferences, continuing education courses, books, and many other valuable services for safety professionals.</a:t>
            </a:r>
          </a:p>
          <a:p>
            <a:pPr algn="l" fontAlgn="base"/>
            <a:endParaRPr lang="en-US" b="0" i="0" dirty="0">
              <a:solidFill>
                <a:srgbClr val="212529"/>
              </a:solidFill>
              <a:effectLst/>
              <a:latin typeface="+mn-lt"/>
            </a:endParaRPr>
          </a:p>
          <a:p>
            <a:pPr algn="l" fontAlgn="base"/>
            <a:r>
              <a:rPr lang="en-US" b="0" i="0" dirty="0">
                <a:solidFill>
                  <a:srgbClr val="212529"/>
                </a:solidFill>
                <a:effectLst/>
                <a:latin typeface="+mn-lt"/>
              </a:rPr>
              <a:t>The current affiliated endorsing organizations are listed along with the year in which they began their participation with BCSP. </a:t>
            </a:r>
            <a:endParaRPr lang="en-US" sz="1200" b="0" dirty="0">
              <a:latin typeface="+mn-lt"/>
              <a:cs typeface="Arial" panose="020B0604020202020204" pitchFamily="34" charset="0"/>
            </a:endParaRPr>
          </a:p>
          <a:p>
            <a:pPr marL="0" indent="0">
              <a:buFont typeface="Arial" panose="020B0604020202020204" pitchFamily="34" charset="0"/>
              <a:buNone/>
            </a:pPr>
            <a:endParaRPr lang="en-US" b="0" dirty="0">
              <a:latin typeface="+mn-lt"/>
            </a:endParaRPr>
          </a:p>
          <a:p>
            <a:endParaRPr lang="en-US" dirty="0">
              <a:latin typeface="+mn-lt"/>
            </a:endParaRPr>
          </a:p>
        </p:txBody>
      </p:sp>
    </p:spTree>
    <p:extLst>
      <p:ext uri="{BB962C8B-B14F-4D97-AF65-F5344CB8AC3E}">
        <p14:creationId xmlns:p14="http://schemas.microsoft.com/office/powerpoint/2010/main" val="397449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BCSP is recognized as the leader in high-quality credentialing for safety, health, and environmental practitioners.</a:t>
            </a:r>
          </a:p>
          <a:p>
            <a:endParaRPr lang="en-US" dirty="0"/>
          </a:p>
          <a:p>
            <a:r>
              <a:rPr lang="en-US" dirty="0"/>
              <a:t>BCSP establishes standards for and verifies competency in professional safety practices and evaluates certificants for compliance with recertification requirements.</a:t>
            </a:r>
          </a:p>
          <a:p>
            <a:endParaRPr lang="en-US" dirty="0"/>
          </a:p>
          <a:p>
            <a:r>
              <a:rPr lang="en-US" baseline="0" dirty="0"/>
              <a:t>One of the longest-running professional credentialing bodies for SH&amp;E professionals in the world</a:t>
            </a:r>
          </a:p>
          <a:p>
            <a:pPr marL="640594" lvl="1" indent="-174708">
              <a:buFontTx/>
              <a:buChar char="-"/>
            </a:pPr>
            <a:r>
              <a:rPr lang="en-US" dirty="0"/>
              <a:t>CRSP- 1976</a:t>
            </a:r>
          </a:p>
          <a:p>
            <a:pPr marL="640594" lvl="1" indent="-174708">
              <a:buFontTx/>
              <a:buChar char="-"/>
            </a:pPr>
            <a:r>
              <a:rPr lang="en-US" dirty="0"/>
              <a:t>IOSH didn’t begin issuing Chartered S&amp;H Practitioner Status until 2005</a:t>
            </a:r>
          </a:p>
          <a:p>
            <a:pPr marL="640594" lvl="1" indent="-174708" defTabSz="931774">
              <a:buFontTx/>
              <a:buChar char="-"/>
              <a:defRPr/>
            </a:pPr>
            <a:r>
              <a:rPr lang="en-US" dirty="0"/>
              <a:t>Only ABIH is older than us (first CIHs issued in 1952)</a:t>
            </a:r>
          </a:p>
          <a:p>
            <a:r>
              <a:rPr lang="en-US" u="sng" dirty="0"/>
              <a:t>History</a:t>
            </a:r>
          </a:p>
          <a:p>
            <a:pPr marL="168401" indent="-168401">
              <a:buFontTx/>
              <a:buChar char="-"/>
            </a:pPr>
            <a:r>
              <a:rPr lang="en-US" dirty="0"/>
              <a:t>Established in 1969</a:t>
            </a:r>
          </a:p>
          <a:p>
            <a:pPr marL="617469" lvl="1" indent="-168401" defTabSz="898136">
              <a:buFontTx/>
              <a:buChar char="-"/>
              <a:defRPr/>
            </a:pPr>
            <a:r>
              <a:rPr lang="en-US" dirty="0"/>
              <a:t>More than 58,000 credential holders across 108 countries since 1969 </a:t>
            </a:r>
          </a:p>
          <a:p>
            <a:pPr marL="168401" indent="-168401">
              <a:buFontTx/>
              <a:buChar char="-"/>
            </a:pPr>
            <a:r>
              <a:rPr lang="en-US" dirty="0"/>
              <a:t>Not-For-Profit — headquartered in Indianapolis, IN</a:t>
            </a:r>
          </a:p>
          <a:p>
            <a:pPr marL="617469" lvl="1" indent="-168401" defTabSz="898136">
              <a:buFontTx/>
              <a:buChar char="-"/>
              <a:defRPr/>
            </a:pPr>
            <a:r>
              <a:rPr lang="en-US" dirty="0"/>
              <a:t>Mission-driven: We inspire and develop leaders in safety, health, and environmental practice through globally accredited certification; enhancing careers, advancing the profession, protecting people</a:t>
            </a:r>
          </a:p>
          <a:p>
            <a:pPr marL="617469" lvl="1" indent="-168401" defTabSz="898136">
              <a:buFontTx/>
              <a:buChar char="-"/>
              <a:defRPr/>
            </a:pPr>
            <a:r>
              <a:rPr lang="en-US" dirty="0"/>
              <a:t>Vision: A safer world through safety, health, and environmental leadership.</a:t>
            </a:r>
          </a:p>
          <a:p>
            <a:r>
              <a:rPr lang="en-US" u="sng" dirty="0"/>
              <a:t>Standards of Governance</a:t>
            </a:r>
          </a:p>
          <a:p>
            <a:pPr marL="168401" indent="-168401">
              <a:buFontTx/>
              <a:buChar char="-"/>
            </a:pPr>
            <a:r>
              <a:rPr lang="en-US" dirty="0"/>
              <a:t>9 - 14 Member Board of Directors</a:t>
            </a:r>
          </a:p>
          <a:p>
            <a:pPr marL="168401" indent="-168401">
              <a:buFontTx/>
              <a:buChar char="-"/>
            </a:pPr>
            <a:r>
              <a:rPr lang="en-US" dirty="0"/>
              <a:t>8 Sponsorship Organizations to ensure governance of BCSP includes broad representation from across the safety profession</a:t>
            </a:r>
          </a:p>
          <a:p>
            <a:pPr marL="617469" lvl="1" indent="-168401">
              <a:buFontTx/>
              <a:buChar char="-"/>
            </a:pPr>
            <a:r>
              <a:rPr lang="en-US" dirty="0"/>
              <a:t>AIHA, ASSP, NSC, NFPA, SFPE (Society of Fire Protection Engineers), IISE, ISSS, NESHTA</a:t>
            </a:r>
          </a:p>
          <a:p>
            <a:endParaRPr lang="en-US" dirty="0"/>
          </a:p>
          <a:p>
            <a:r>
              <a:rPr lang="en-US" u="sng" dirty="0"/>
              <a:t>Integrity in Exam Process</a:t>
            </a:r>
          </a:p>
          <a:p>
            <a:pPr marL="168401" indent="-168401" defTabSz="898136">
              <a:buFontTx/>
              <a:buChar char="-"/>
              <a:defRPr/>
            </a:pPr>
            <a:r>
              <a:rPr lang="en-US" dirty="0"/>
              <a:t>Psychometric process: </a:t>
            </a:r>
          </a:p>
          <a:p>
            <a:pPr marL="617469" lvl="1" indent="-168401" defTabSz="898136">
              <a:buFontTx/>
              <a:buChar char="-"/>
              <a:defRPr/>
            </a:pPr>
            <a:r>
              <a:rPr lang="en-US" dirty="0"/>
              <a:t>Ensures all exams meet the highest standards when it comes to accurately reflecting the most relevant tasks, knowledge and skills required for </a:t>
            </a:r>
            <a:r>
              <a:rPr lang="en-US" u="sng" dirty="0"/>
              <a:t>current</a:t>
            </a:r>
            <a:r>
              <a:rPr lang="en-US" dirty="0"/>
              <a:t> professional safety practice; </a:t>
            </a:r>
          </a:p>
          <a:p>
            <a:pPr marL="617469" lvl="1" indent="-168401">
              <a:buFontTx/>
              <a:buChar char="-"/>
            </a:pPr>
            <a:r>
              <a:rPr lang="en-US" dirty="0">
                <a:solidFill>
                  <a:prstClr val="black"/>
                </a:solidFill>
                <a:cs typeface="Arial" panose="020B0604020202020204" pitchFamily="34" charset="0"/>
              </a:rPr>
              <a:t>Ensures items are well-written, extensively reviewed, are reliable and valid</a:t>
            </a:r>
          </a:p>
          <a:p>
            <a:pPr marL="617469" lvl="1" indent="-168401">
              <a:buFontTx/>
              <a:buChar char="-"/>
            </a:pPr>
            <a:r>
              <a:rPr lang="en-US" dirty="0">
                <a:solidFill>
                  <a:prstClr val="black"/>
                </a:solidFill>
                <a:cs typeface="Arial" panose="020B0604020202020204" pitchFamily="34" charset="0"/>
              </a:rPr>
              <a:t>Ensures regular review occurs (revalidation)- occurs every 4-5 years</a:t>
            </a:r>
          </a:p>
          <a:p>
            <a:pPr marL="898136" lvl="2"/>
            <a:endParaRPr lang="en-US" dirty="0"/>
          </a:p>
          <a:p>
            <a:r>
              <a:rPr lang="en-US" u="sng" dirty="0"/>
              <a:t>Widespread recognition</a:t>
            </a:r>
          </a:p>
          <a:p>
            <a:pPr marL="168401" indent="-168401">
              <a:buFontTx/>
              <a:buChar char="-"/>
            </a:pPr>
            <a:r>
              <a:rPr lang="en-US" dirty="0"/>
              <a:t>BCSP is recognized as the leader in high-quality credentialing for safety, health, and environmental practitioners.</a:t>
            </a:r>
          </a:p>
          <a:p>
            <a:pPr marL="168401" indent="-168401">
              <a:buFontTx/>
              <a:buChar char="-"/>
            </a:pPr>
            <a:r>
              <a:rPr lang="en-US" dirty="0"/>
              <a:t>The CSP is the “gold standard” worldwide</a:t>
            </a:r>
          </a:p>
          <a:p>
            <a:pPr marL="181224" indent="-181224">
              <a:buFontTx/>
              <a:buChar char="-"/>
            </a:pPr>
            <a:r>
              <a:rPr lang="en-US" baseline="0" dirty="0"/>
              <a:t>BCSP is actively involved internationally with defining and expanding the safety profession (will talk more about our relationships/collaborations with international safety organizations later, such as INSHPO)</a:t>
            </a:r>
          </a:p>
          <a:p>
            <a:pPr marL="617469" lvl="1" indent="-168401">
              <a:buFontTx/>
              <a:buChar char="-"/>
            </a:pPr>
            <a:r>
              <a:rPr lang="en-US" dirty="0"/>
              <a:t>Recognized by international bodies: </a:t>
            </a:r>
          </a:p>
          <a:p>
            <a:pPr marL="1066537" lvl="2" indent="-168401">
              <a:buFontTx/>
              <a:buChar char="-"/>
            </a:pPr>
            <a:r>
              <a:rPr lang="en-US" dirty="0"/>
              <a:t>UN (Special Consultative Status with ECOSOC)</a:t>
            </a:r>
          </a:p>
          <a:p>
            <a:pPr marL="1066537" lvl="2" indent="-168401">
              <a:buFontTx/>
              <a:buChar char="-"/>
            </a:pPr>
            <a:r>
              <a:rPr lang="en-US" dirty="0"/>
              <a:t>ISO</a:t>
            </a:r>
          </a:p>
          <a:p>
            <a:pPr marL="1066537" lvl="2" indent="-168401">
              <a:buFontTx/>
              <a:buChar char="-"/>
            </a:pPr>
            <a:r>
              <a:rPr lang="en-US" dirty="0"/>
              <a:t>International safety certification boards</a:t>
            </a:r>
          </a:p>
          <a:p>
            <a:pPr marL="1066537" lvl="2" indent="-168401">
              <a:buFontTx/>
              <a:buChar char="-"/>
            </a:pPr>
            <a:endParaRPr lang="en-US" dirty="0"/>
          </a:p>
          <a:p>
            <a:r>
              <a:rPr lang="en-US" u="sng" dirty="0"/>
              <a:t>Accreditation</a:t>
            </a:r>
            <a:r>
              <a:rPr lang="en-US" dirty="0"/>
              <a:t>: and not just any accreditation; BCSP follows the </a:t>
            </a:r>
            <a:r>
              <a:rPr lang="en-US" u="sng" dirty="0"/>
              <a:t>highest</a:t>
            </a:r>
            <a:r>
              <a:rPr lang="en-US" dirty="0"/>
              <a:t> standards for accreditation, as set by the ISO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58,496  </a:t>
            </a:r>
            <a:r>
              <a:rPr lang="en-US" u="sng" dirty="0"/>
              <a:t>active</a:t>
            </a:r>
            <a:r>
              <a:rPr lang="en-US" dirty="0"/>
              <a:t> certifications/designations</a:t>
            </a:r>
            <a:r>
              <a:rPr lang="en-US" baseline="0" dirty="0"/>
              <a:t> in 108 countries around the world (a</a:t>
            </a:r>
            <a:r>
              <a:rPr lang="en-US" dirty="0"/>
              <a:t>s of November 30, 2021).</a:t>
            </a:r>
          </a:p>
          <a:p>
            <a:endParaRPr lang="en-US" baseline="0" dirty="0"/>
          </a:p>
        </p:txBody>
      </p:sp>
    </p:spTree>
    <p:extLst>
      <p:ext uri="{BB962C8B-B14F-4D97-AF65-F5344CB8AC3E}">
        <p14:creationId xmlns:p14="http://schemas.microsoft.com/office/powerpoint/2010/main" val="90073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dirty="0"/>
              <a:t>Certified SH&amp;E practitioners have met rigorous educational, experience, and examination requirements, as defined by a qualified and independent certification body, necessary for the protection of worker safety and health.</a:t>
            </a:r>
          </a:p>
          <a:p>
            <a:pPr defTabSz="931774">
              <a:defRPr/>
            </a:pPr>
            <a:endParaRPr lang="en-US" b="1" i="1" dirty="0"/>
          </a:p>
          <a:p>
            <a:pPr defTabSz="931774">
              <a:defRPr/>
            </a:pPr>
            <a:r>
              <a:rPr lang="en-US" b="1" i="1" dirty="0"/>
              <a:t>Also discuss here what it is NOT (license to practice, permanent, membership, certificate of completion)</a:t>
            </a:r>
          </a:p>
          <a:p>
            <a:pPr defTabSz="931774">
              <a:defRPr/>
            </a:pPr>
            <a:endParaRPr lang="en-US" dirty="0"/>
          </a:p>
          <a:p>
            <a:pPr defTabSz="931774">
              <a:defRPr/>
            </a:pPr>
            <a:r>
              <a:rPr lang="en-US" dirty="0"/>
              <a:t>4 E’s: Education, Experience, Examination and Ethics</a:t>
            </a:r>
          </a:p>
          <a:p>
            <a:pPr defTabSz="931774">
              <a:defRPr/>
            </a:pPr>
            <a:endParaRPr lang="en-US" dirty="0"/>
          </a:p>
          <a:p>
            <a:r>
              <a:rPr lang="en-US" dirty="0"/>
              <a:t>Competency assessment includes:</a:t>
            </a:r>
          </a:p>
          <a:p>
            <a:pPr marL="174708" indent="-174708">
              <a:buFontTx/>
              <a:buChar char="-"/>
            </a:pPr>
            <a:r>
              <a:rPr lang="en-US" dirty="0"/>
              <a:t>Education</a:t>
            </a:r>
          </a:p>
          <a:p>
            <a:pPr marL="174708" indent="-174708">
              <a:buFontTx/>
              <a:buChar char="-"/>
            </a:pPr>
            <a:r>
              <a:rPr lang="en-US" dirty="0"/>
              <a:t>Experience</a:t>
            </a:r>
          </a:p>
          <a:p>
            <a:pPr marL="174708" indent="-174708">
              <a:buFontTx/>
              <a:buChar char="-"/>
            </a:pPr>
            <a:r>
              <a:rPr lang="en-US" dirty="0"/>
              <a:t>Validating knowledge and capacity through evaluation</a:t>
            </a:r>
          </a:p>
          <a:p>
            <a:pPr defTabSz="966529">
              <a:defRPr/>
            </a:pPr>
            <a:endParaRPr lang="en-US" dirty="0"/>
          </a:p>
          <a:p>
            <a:pPr defTabSz="966529">
              <a:defRPr/>
            </a:pPr>
            <a:r>
              <a:rPr lang="en-US" dirty="0"/>
              <a:t>NOT the same as a certificate= a document declaring that one has fulfilled requirements and was in attendance.</a:t>
            </a:r>
          </a:p>
          <a:p>
            <a:r>
              <a:rPr lang="en-US" dirty="0"/>
              <a:t>i.e.: snapshot in time</a:t>
            </a:r>
          </a:p>
          <a:p>
            <a:pPr marL="664489" lvl="1" indent="-181224">
              <a:buFontTx/>
              <a:buChar char="-"/>
            </a:pPr>
            <a:r>
              <a:rPr lang="en-US" dirty="0"/>
              <a:t>Example: at the end of a seminar or class,</a:t>
            </a:r>
            <a:r>
              <a:rPr lang="en-US" baseline="0" dirty="0"/>
              <a:t> a participant receives a certificate which verifies you attended this event.</a:t>
            </a:r>
            <a:endParaRPr lang="en-US" dirty="0"/>
          </a:p>
          <a:p>
            <a:endParaRPr lang="en-US" baseline="0" dirty="0"/>
          </a:p>
          <a:p>
            <a:r>
              <a:rPr lang="en-US" dirty="0"/>
              <a:t>certification= credential of the safety professional</a:t>
            </a:r>
          </a:p>
          <a:p>
            <a:pPr marL="664489" lvl="1" indent="-181224">
              <a:buFontTx/>
              <a:buChar char="-"/>
            </a:pPr>
            <a:r>
              <a:rPr lang="en-US" dirty="0"/>
              <a:t>To get a certification, you must</a:t>
            </a:r>
            <a:r>
              <a:rPr lang="en-US" baseline="0" dirty="0"/>
              <a:t> pass a test that validates your knowledge</a:t>
            </a:r>
          </a:p>
          <a:p>
            <a:pPr marL="1147753" lvl="2" indent="-181224" defTabSz="966529">
              <a:buFontTx/>
              <a:buChar char="-"/>
              <a:defRPr/>
            </a:pPr>
            <a:r>
              <a:rPr lang="en-US" baseline="0" dirty="0"/>
              <a:t>BCSP exams are developed BY safety professionals, FOR safety professionals</a:t>
            </a:r>
            <a:endParaRPr lang="en-US" dirty="0"/>
          </a:p>
          <a:p>
            <a:pPr marL="664489" lvl="1" indent="-181224">
              <a:buFontTx/>
              <a:buChar char="-"/>
            </a:pPr>
            <a:r>
              <a:rPr lang="en-US" dirty="0"/>
              <a:t>Is ongoing; requires continuing</a:t>
            </a:r>
            <a:r>
              <a:rPr lang="en-US" baseline="0" dirty="0"/>
              <a:t> education (recertification requirements)</a:t>
            </a:r>
          </a:p>
          <a:p>
            <a:endParaRPr lang="en-US" dirty="0"/>
          </a:p>
          <a:p>
            <a:endParaRPr lang="en-US" dirty="0"/>
          </a:p>
        </p:txBody>
      </p:sp>
    </p:spTree>
    <p:extLst>
      <p:ext uri="{BB962C8B-B14F-4D97-AF65-F5344CB8AC3E}">
        <p14:creationId xmlns:p14="http://schemas.microsoft.com/office/powerpoint/2010/main" val="82218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NOT the same as a certificate= a document declaring that one has fulfilled requirements and was in attendance.</a:t>
            </a:r>
          </a:p>
          <a:p>
            <a:r>
              <a:rPr lang="en-US" dirty="0"/>
              <a:t>i.e.: snapshot in time</a:t>
            </a:r>
          </a:p>
          <a:p>
            <a:pPr marL="640501" lvl="1" indent="-174682">
              <a:buFontTx/>
              <a:buChar char="-"/>
            </a:pPr>
            <a:r>
              <a:rPr lang="en-US" dirty="0"/>
              <a:t>Example: at the end of a seminar or class,</a:t>
            </a:r>
            <a:r>
              <a:rPr lang="en-US" baseline="0" dirty="0"/>
              <a:t> a participant receives a certificate which verifies you attended this event.</a:t>
            </a:r>
            <a:endParaRPr lang="en-US" dirty="0"/>
          </a:p>
          <a:p>
            <a:endParaRPr lang="en-US" baseline="0" dirty="0"/>
          </a:p>
          <a:p>
            <a:r>
              <a:rPr lang="en-US" dirty="0"/>
              <a:t>certification= credential of the safety professional</a:t>
            </a:r>
          </a:p>
          <a:p>
            <a:pPr marL="640501" lvl="1" indent="-174682">
              <a:buFontTx/>
              <a:buChar char="-"/>
            </a:pPr>
            <a:r>
              <a:rPr lang="en-US" dirty="0"/>
              <a:t>To get a certification, you must</a:t>
            </a:r>
            <a:r>
              <a:rPr lang="en-US" baseline="0" dirty="0"/>
              <a:t> pass a test that validates your knowledge</a:t>
            </a:r>
          </a:p>
          <a:p>
            <a:pPr marL="1106319" lvl="2" indent="-174682" defTabSz="931637">
              <a:buFontTx/>
              <a:buChar char="-"/>
              <a:defRPr/>
            </a:pPr>
            <a:r>
              <a:rPr lang="en-US" baseline="0" dirty="0"/>
              <a:t>BCSP exams are developed BY safety professionals, FOR safety professionals</a:t>
            </a:r>
            <a:endParaRPr lang="en-US" dirty="0"/>
          </a:p>
          <a:p>
            <a:pPr marL="640501" lvl="1" indent="-174682">
              <a:buFontTx/>
              <a:buChar char="-"/>
            </a:pPr>
            <a:r>
              <a:rPr lang="en-US" dirty="0"/>
              <a:t>Is ongoing; requires continuing</a:t>
            </a:r>
            <a:r>
              <a:rPr lang="en-US" baseline="0" dirty="0"/>
              <a:t> education (recertification requirements)</a:t>
            </a:r>
          </a:p>
          <a:p>
            <a:endParaRPr lang="en-US" dirty="0"/>
          </a:p>
          <a:p>
            <a:endParaRPr lang="en-US" dirty="0"/>
          </a:p>
        </p:txBody>
      </p:sp>
    </p:spTree>
    <p:extLst>
      <p:ext uri="{BB962C8B-B14F-4D97-AF65-F5344CB8AC3E}">
        <p14:creationId xmlns:p14="http://schemas.microsoft.com/office/powerpoint/2010/main" val="120106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Certification</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Results from an assessment process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Typically requires some professional experience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Awarded by a third-party, standard-setting organization</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Indicates master/competency as measured against a defensible set of standards, usually by application or exam</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Standards set through a defensible, industry-wide process (job analysis/role delineation) that results in an outline of required knowledge or skills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Typically results in a designation to use after one’s name; may result in a document to hang on the wall or keep in a wallet</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Has on-going requirements to maintain; individual must demonstrate knowledge of content; must continue to meet requirements</a:t>
            </a:r>
          </a:p>
          <a:p>
            <a:endParaRPr lang="en-US" dirty="0"/>
          </a:p>
          <a:p>
            <a:r>
              <a:rPr lang="en-US" sz="1200" b="1" dirty="0">
                <a:latin typeface="Arial" panose="020B0604020202020204" pitchFamily="34" charset="0"/>
                <a:cs typeface="Arial" panose="020B0604020202020204" pitchFamily="34" charset="0"/>
              </a:rPr>
              <a:t>Certificate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Results from an educational process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For newcomers and experienced professionals alike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Awarded by training and educational programs or institutions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Indicates completion of a course or series of courses with a specific focus; is different than a degree granting program</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Course content set a variety of ways (faculty committee; dean; instructor; occasionally through defensible analysis of topic care)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Usually listed on a resume detailing education; may result in a document to hang on the wall</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Is the end result; individual may or may not demonstrate knowledge of course content at the end of a set period in time</a:t>
            </a:r>
          </a:p>
          <a:p>
            <a:endParaRPr lang="en-US" dirty="0"/>
          </a:p>
          <a:p>
            <a:endParaRPr lang="en-US" dirty="0"/>
          </a:p>
        </p:txBody>
      </p:sp>
    </p:spTree>
    <p:extLst>
      <p:ext uri="{BB962C8B-B14F-4D97-AF65-F5344CB8AC3E}">
        <p14:creationId xmlns:p14="http://schemas.microsoft.com/office/powerpoint/2010/main" val="124306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932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80DD67-2F9E-4515-A8AB-E295E71D1A19}"/>
              </a:ext>
            </a:extLst>
          </p:cNvPr>
          <p:cNvSpPr/>
          <p:nvPr userDrawn="1"/>
        </p:nvSpPr>
        <p:spPr>
          <a:xfrm>
            <a:off x="0" y="0"/>
            <a:ext cx="12192000" cy="6858000"/>
          </a:xfrm>
          <a:prstGeom prst="rect">
            <a:avLst/>
          </a:prstGeom>
          <a:solidFill>
            <a:srgbClr val="144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square&#10;&#10;Description automatically generated">
            <a:extLst>
              <a:ext uri="{FF2B5EF4-FFF2-40B4-BE49-F238E27FC236}">
                <a16:creationId xmlns:a16="http://schemas.microsoft.com/office/drawing/2014/main" id="{FC14FFE9-5BFF-4B46-8A78-DFA3671AC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3" t="12793" b="12844"/>
          <a:stretch/>
        </p:blipFill>
        <p:spPr>
          <a:xfrm>
            <a:off x="-1" y="-1"/>
            <a:ext cx="6688685" cy="685330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44A848A-778E-4323-BF8C-3A35D210A1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68403" y="6223255"/>
            <a:ext cx="3283444" cy="440635"/>
          </a:xfrm>
          <a:prstGeom prst="rect">
            <a:avLst/>
          </a:prstGeom>
        </p:spPr>
      </p:pic>
      <p:sp>
        <p:nvSpPr>
          <p:cNvPr id="33" name="Text Placeholder 32">
            <a:extLst>
              <a:ext uri="{FF2B5EF4-FFF2-40B4-BE49-F238E27FC236}">
                <a16:creationId xmlns:a16="http://schemas.microsoft.com/office/drawing/2014/main" id="{FA266CB6-BC29-4980-9C01-35C457269109}"/>
              </a:ext>
            </a:extLst>
          </p:cNvPr>
          <p:cNvSpPr>
            <a:spLocks noGrp="1"/>
          </p:cNvSpPr>
          <p:nvPr>
            <p:ph type="body" sz="quarter" idx="12" hasCustomPrompt="1"/>
          </p:nvPr>
        </p:nvSpPr>
        <p:spPr>
          <a:xfrm>
            <a:off x="573088" y="4799013"/>
            <a:ext cx="6113462" cy="1162050"/>
          </a:xfrm>
          <a:prstGeom prst="rect">
            <a:avLst/>
          </a:prstGeo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Museo Sans 700" panose="02000000000000000000" pitchFamily="50" charset="0"/>
              </a:defRPr>
            </a:lvl2pPr>
            <a:lvl3pPr marL="914400" indent="0">
              <a:buNone/>
              <a:defRPr sz="1400">
                <a:solidFill>
                  <a:schemeClr val="bg1"/>
                </a:solidFill>
                <a:latin typeface="Museo Sans 700" panose="02000000000000000000" pitchFamily="50" charset="0"/>
              </a:defRPr>
            </a:lvl3pPr>
            <a:lvl4pPr marL="1371600" indent="0">
              <a:buNone/>
              <a:defRPr sz="1400">
                <a:solidFill>
                  <a:schemeClr val="bg1"/>
                </a:solidFill>
                <a:latin typeface="Museo Sans 700" panose="02000000000000000000" pitchFamily="50" charset="0"/>
              </a:defRPr>
            </a:lvl4pPr>
            <a:lvl5pPr marL="1828800" indent="0">
              <a:buNone/>
              <a:defRPr sz="1400">
                <a:solidFill>
                  <a:schemeClr val="bg1"/>
                </a:solidFill>
                <a:latin typeface="Museo Sans 700" panose="02000000000000000000" pitchFamily="50" charset="0"/>
              </a:defRPr>
            </a:lvl5pPr>
          </a:lstStyle>
          <a:p>
            <a:pPr lvl="0"/>
            <a:r>
              <a:rPr lang="en-US" dirty="0"/>
              <a:t>Presenter:</a:t>
            </a:r>
          </a:p>
          <a:p>
            <a:pPr lvl="0"/>
            <a:r>
              <a:rPr lang="en-US" dirty="0"/>
              <a:t>Title:</a:t>
            </a:r>
          </a:p>
          <a:p>
            <a:pPr lvl="0"/>
            <a:r>
              <a:rPr lang="en-US" dirty="0"/>
              <a:t>Company:</a:t>
            </a:r>
          </a:p>
        </p:txBody>
      </p:sp>
      <p:sp>
        <p:nvSpPr>
          <p:cNvPr id="34" name="Oval 33">
            <a:extLst>
              <a:ext uri="{FF2B5EF4-FFF2-40B4-BE49-F238E27FC236}">
                <a16:creationId xmlns:a16="http://schemas.microsoft.com/office/drawing/2014/main" id="{F24D4ED6-600D-4B69-A0D7-36D3C2AFDDA3}"/>
              </a:ext>
            </a:extLst>
          </p:cNvPr>
          <p:cNvSpPr/>
          <p:nvPr userDrawn="1"/>
        </p:nvSpPr>
        <p:spPr>
          <a:xfrm>
            <a:off x="352828" y="1343682"/>
            <a:ext cx="1062471" cy="106247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2F56FB54-7A1E-412D-AD0B-59E917ACDE04}"/>
              </a:ext>
            </a:extLst>
          </p:cNvPr>
          <p:cNvSpPr>
            <a:spLocks noGrp="1"/>
          </p:cNvSpPr>
          <p:nvPr>
            <p:ph type="body" sz="quarter" idx="10"/>
          </p:nvPr>
        </p:nvSpPr>
        <p:spPr>
          <a:xfrm>
            <a:off x="495300" y="1440549"/>
            <a:ext cx="11148060" cy="2963518"/>
          </a:xfrm>
          <a:prstGeom prst="rect">
            <a:avLst/>
          </a:prstGeom>
        </p:spPr>
        <p:txBody>
          <a:bodyPr>
            <a:normAutofit/>
          </a:bodyPr>
          <a:lstStyle>
            <a:lvl1pPr marL="0" indent="0">
              <a:buNone/>
              <a:defRPr sz="7200" b="1">
                <a:solidFill>
                  <a:schemeClr val="bg1"/>
                </a:solidFill>
                <a:latin typeface="Arial" panose="020B0604020202020204" pitchFamily="34" charset="0"/>
                <a:cs typeface="Arial" panose="020B0604020202020204" pitchFamily="34" charset="0"/>
              </a:defRPr>
            </a:lvl1pPr>
          </a:lstStyle>
          <a:p>
            <a:pPr lvl="0"/>
            <a:r>
              <a:rPr lang="en-US" dirty="0"/>
              <a:t>Click to edit Master </a:t>
            </a:r>
          </a:p>
          <a:p>
            <a:pPr lvl="0"/>
            <a:r>
              <a:rPr lang="en-US" dirty="0"/>
              <a:t>text styles</a:t>
            </a:r>
          </a:p>
        </p:txBody>
      </p:sp>
      <p:sp>
        <p:nvSpPr>
          <p:cNvPr id="36" name="TextBox 35">
            <a:extLst>
              <a:ext uri="{FF2B5EF4-FFF2-40B4-BE49-F238E27FC236}">
                <a16:creationId xmlns:a16="http://schemas.microsoft.com/office/drawing/2014/main" id="{25CAE460-43F7-49CD-B54D-AB09E03F7A2B}"/>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spTree>
    <p:extLst>
      <p:ext uri="{BB962C8B-B14F-4D97-AF65-F5344CB8AC3E}">
        <p14:creationId xmlns:p14="http://schemas.microsoft.com/office/powerpoint/2010/main" val="84813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lank">
    <p:bg>
      <p:bgPr>
        <a:solidFill>
          <a:srgbClr val="666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38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Grey Tex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CD5CC58D-4335-48EE-A40C-8A6E2C4CA894}"/>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8" name="Text Placeholder 16">
            <a:extLst>
              <a:ext uri="{FF2B5EF4-FFF2-40B4-BE49-F238E27FC236}">
                <a16:creationId xmlns:a16="http://schemas.microsoft.com/office/drawing/2014/main" id="{08D5C470-ED5C-4536-B609-D4933C7F2552}"/>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421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ey_Two Column">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45D2DCE5-036B-4464-BEF1-9FAF10DAC449}"/>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13" name="Text Placeholder 16">
            <a:extLst>
              <a:ext uri="{FF2B5EF4-FFF2-40B4-BE49-F238E27FC236}">
                <a16:creationId xmlns:a16="http://schemas.microsoft.com/office/drawing/2014/main" id="{F4DAB8DF-AD53-4866-9B4E-BF4B97A3A6F9}"/>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3059BC32-663E-457F-BB28-3657F3B78BAA}"/>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83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Grey Blank">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07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3AEAA38-DA7F-47C9-AA72-136B8EEB5E9C}"/>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C2CF92D-51C5-457B-908C-680E7653CB76}"/>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B7C5DCCE-07BD-479B-96C0-6F70EA709D7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17" name="Text Placeholder 16">
            <a:extLst>
              <a:ext uri="{FF2B5EF4-FFF2-40B4-BE49-F238E27FC236}">
                <a16:creationId xmlns:a16="http://schemas.microsoft.com/office/drawing/2014/main" id="{C00968FA-131F-4501-957A-62A7C65A9C18}"/>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060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wo Column">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DA3BD-2385-4C42-B178-B24E0BA83AB4}"/>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7974B753-8073-4919-ACCA-DF2B5D732AC5}"/>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BCC2B96-57B9-468D-8BE7-D0AA774F65E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F0D0DE67-EF20-49EC-832F-DDA3B64730AF}"/>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a:extLst>
              <a:ext uri="{FF2B5EF4-FFF2-40B4-BE49-F238E27FC236}">
                <a16:creationId xmlns:a16="http://schemas.microsoft.com/office/drawing/2014/main" id="{3AE2319B-A7E5-4117-9EE0-D1C723CFC237}"/>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122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47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ext">
    <p:bg>
      <p:bgPr>
        <a:solidFill>
          <a:srgbClr val="144B8E"/>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6EB4DFD-72DE-4153-8FDD-5000F0CD5201}"/>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DAE2A3EC-FA59-491F-B5AF-AA70DD255BD0}"/>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9341BC5-5437-4B45-81B3-A3D677ABE07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3070BE09-68D7-409D-8D64-B578CE25440A}"/>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2CFAB701-B71B-B543-BDC9-0391E5265A25}"/>
              </a:ext>
            </a:extLst>
          </p:cNvPr>
          <p:cNvSpPr txBox="1"/>
          <p:nvPr userDrawn="1"/>
        </p:nvSpPr>
        <p:spPr>
          <a:xfrm>
            <a:off x="-130629" y="-6531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340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Two Column">
    <p:bg>
      <p:bgPr>
        <a:solidFill>
          <a:srgbClr val="144B8E"/>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392C57A-4B48-4188-9964-9ABEDF749D88}"/>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D2E99037-5728-435D-BFE5-C64B0B2B3049}"/>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95A5BEA8-F4FD-4FBE-BF8B-CFA30DE95355}"/>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9" name="Text Placeholder 16">
            <a:extLst>
              <a:ext uri="{FF2B5EF4-FFF2-40B4-BE49-F238E27FC236}">
                <a16:creationId xmlns:a16="http://schemas.microsoft.com/office/drawing/2014/main" id="{ED530C8F-B098-4300-9708-DDDFBC0BF863}"/>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FBDFA456-3EAB-496F-844A-0B2B83BE2011}"/>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405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bg>
      <p:bgPr>
        <a:solidFill>
          <a:srgbClr val="144B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3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ext">
    <p:bg>
      <p:bgPr>
        <a:solidFill>
          <a:srgbClr val="66666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3B0B48-E0EF-425A-A2A6-9C8432BF87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6">
            <a:extLst>
              <a:ext uri="{FF2B5EF4-FFF2-40B4-BE49-F238E27FC236}">
                <a16:creationId xmlns:a16="http://schemas.microsoft.com/office/drawing/2014/main" id="{1D7142BC-B7A2-4FBB-B6FB-465AE69E5A80}"/>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90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Two Column">
    <p:bg>
      <p:bgPr>
        <a:solidFill>
          <a:srgbClr val="66666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E5F2F8-D458-455F-B47B-977436E0823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6">
            <a:extLst>
              <a:ext uri="{FF2B5EF4-FFF2-40B4-BE49-F238E27FC236}">
                <a16:creationId xmlns:a16="http://schemas.microsoft.com/office/drawing/2014/main" id="{88716255-BDAD-4174-BF40-00BC37501355}"/>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A1FD60F6-9DAA-4889-A934-64F92E8681D2}"/>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563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9A5848-C4A6-4D33-9FF3-432ACE43F052}"/>
              </a:ext>
            </a:extLst>
          </p:cNvPr>
          <p:cNvSpPr/>
          <p:nvPr userDrawn="1"/>
        </p:nvSpPr>
        <p:spPr>
          <a:xfrm>
            <a:off x="0" y="6282047"/>
            <a:ext cx="12192000" cy="5759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873DEC-C52B-4612-B8BE-01C16688C9D0}"/>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pic>
        <p:nvPicPr>
          <p:cNvPr id="14" name="Picture 13">
            <a:extLst>
              <a:ext uri="{FF2B5EF4-FFF2-40B4-BE49-F238E27FC236}">
                <a16:creationId xmlns:a16="http://schemas.microsoft.com/office/drawing/2014/main" id="{4EC2E63B-010C-48F8-839E-965C3F67CDA4}"/>
              </a:ext>
            </a:extLst>
          </p:cNvPr>
          <p:cNvPicPr>
            <a:picLocks noChangeAspect="1"/>
          </p:cNvPicPr>
          <p:nvPr userDrawn="1"/>
        </p:nvPicPr>
        <p:blipFill rotWithShape="1">
          <a:blip r:embed="rId15" cstate="email">
            <a:alphaModFix amt="54000"/>
            <a:extLst>
              <a:ext uri="{28A0092B-C50C-407E-A947-70E740481C1C}">
                <a14:useLocalDpi xmlns:a14="http://schemas.microsoft.com/office/drawing/2010/main"/>
              </a:ext>
            </a:extLst>
          </a:blip>
          <a:srcRect/>
          <a:stretch/>
        </p:blipFill>
        <p:spPr>
          <a:xfrm>
            <a:off x="-1" y="6403310"/>
            <a:ext cx="9646807" cy="238768"/>
          </a:xfrm>
          <a:prstGeom prst="rect">
            <a:avLst/>
          </a:prstGeom>
          <a:effectLst/>
        </p:spPr>
      </p:pic>
      <p:pic>
        <p:nvPicPr>
          <p:cNvPr id="15" name="Picture 14" descr="A picture containing text&#10;&#10;Description automatically generated">
            <a:extLst>
              <a:ext uri="{FF2B5EF4-FFF2-40B4-BE49-F238E27FC236}">
                <a16:creationId xmlns:a16="http://schemas.microsoft.com/office/drawing/2014/main" id="{A94256BB-F81F-4EA6-8230-3EEB7675F3A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696988" y="6373754"/>
            <a:ext cx="2354858" cy="316020"/>
          </a:xfrm>
          <a:prstGeom prst="rect">
            <a:avLst/>
          </a:prstGeom>
        </p:spPr>
      </p:pic>
    </p:spTree>
    <p:extLst>
      <p:ext uri="{BB962C8B-B14F-4D97-AF65-F5344CB8AC3E}">
        <p14:creationId xmlns:p14="http://schemas.microsoft.com/office/powerpoint/2010/main" val="145832482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bcspfoundation.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F392B3-2A44-4E86-9E81-06F9A2C9C3C5}"/>
              </a:ext>
            </a:extLst>
          </p:cNvPr>
          <p:cNvSpPr>
            <a:spLocks noGrp="1"/>
          </p:cNvSpPr>
          <p:nvPr>
            <p:ph type="body" sz="quarter" idx="12"/>
          </p:nvPr>
        </p:nvSpPr>
        <p:spPr/>
        <p:txBody>
          <a:bodyPr/>
          <a:lstStyle/>
          <a:p>
            <a:r>
              <a:rPr lang="en-US"/>
              <a:t>Presenter:</a:t>
            </a:r>
          </a:p>
          <a:p>
            <a:r>
              <a:rPr lang="en-US"/>
              <a:t>Title:</a:t>
            </a:r>
          </a:p>
          <a:p>
            <a:r>
              <a:rPr lang="en-US"/>
              <a:t>Company</a:t>
            </a:r>
            <a:endParaRPr lang="en-US" dirty="0"/>
          </a:p>
        </p:txBody>
      </p:sp>
      <p:sp>
        <p:nvSpPr>
          <p:cNvPr id="5" name="Text Placeholder 2">
            <a:extLst>
              <a:ext uri="{FF2B5EF4-FFF2-40B4-BE49-F238E27FC236}">
                <a16:creationId xmlns:a16="http://schemas.microsoft.com/office/drawing/2014/main" id="{8E042D86-0F67-43F6-BE06-6590293783DF}"/>
              </a:ext>
            </a:extLst>
          </p:cNvPr>
          <p:cNvSpPr>
            <a:spLocks noGrp="1"/>
          </p:cNvSpPr>
          <p:nvPr>
            <p:ph type="body" sz="quarter" idx="10"/>
          </p:nvPr>
        </p:nvSpPr>
        <p:spPr/>
        <p:txBody>
          <a:bodyPr>
            <a:normAutofit/>
          </a:bodyPr>
          <a:lstStyle/>
          <a:p>
            <a:r>
              <a:rPr lang="en-US" dirty="0"/>
              <a:t>Value of Certification: </a:t>
            </a:r>
            <a:br>
              <a:rPr lang="en-US" dirty="0"/>
            </a:br>
            <a:r>
              <a:rPr lang="en-US" sz="6000" dirty="0"/>
              <a:t>The Occupational Safety and Health Professional</a:t>
            </a:r>
          </a:p>
        </p:txBody>
      </p:sp>
    </p:spTree>
    <p:extLst>
      <p:ext uri="{BB962C8B-B14F-4D97-AF65-F5344CB8AC3E}">
        <p14:creationId xmlns:p14="http://schemas.microsoft.com/office/powerpoint/2010/main" val="14507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BD0A4AE-F020-C74F-87FF-8B42A27ADB10}"/>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3734933" y="4712844"/>
            <a:ext cx="8059501" cy="809897"/>
          </a:xfrm>
          <a:prstGeom prst="rect">
            <a:avLst/>
          </a:prstGeom>
          <a:effectLst>
            <a:outerShdw blurRad="50800" dist="241300" dir="4500000" algn="ctr" rotWithShape="0">
              <a:srgbClr val="000000">
                <a:alpha val="25000"/>
              </a:srgbClr>
            </a:outerShdw>
          </a:effectLst>
        </p:spPr>
      </p:pic>
      <p:sp>
        <p:nvSpPr>
          <p:cNvPr id="2" name="Oval 1">
            <a:extLst>
              <a:ext uri="{FF2B5EF4-FFF2-40B4-BE49-F238E27FC236}">
                <a16:creationId xmlns:a16="http://schemas.microsoft.com/office/drawing/2014/main" id="{7E75802D-DBFB-CF4E-9ADB-914C129ADB99}"/>
              </a:ext>
            </a:extLst>
          </p:cNvPr>
          <p:cNvSpPr/>
          <p:nvPr/>
        </p:nvSpPr>
        <p:spPr>
          <a:xfrm>
            <a:off x="511934" y="706586"/>
            <a:ext cx="945292" cy="945292"/>
          </a:xfrm>
          <a:prstGeom prst="ellipse">
            <a:avLst/>
          </a:prstGeom>
          <a:solidFill>
            <a:srgbClr val="0787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B3B11D01-BB35-F449-96A5-07DD89847A1F}"/>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is Certification Important? </a:t>
            </a:r>
          </a:p>
        </p:txBody>
      </p:sp>
      <p:sp>
        <p:nvSpPr>
          <p:cNvPr id="4" name="Content Placeholder 3">
            <a:extLst>
              <a:ext uri="{FF2B5EF4-FFF2-40B4-BE49-F238E27FC236}">
                <a16:creationId xmlns:a16="http://schemas.microsoft.com/office/drawing/2014/main" id="{F70B9774-5F18-F742-8248-DBD2BCA74652}"/>
              </a:ext>
            </a:extLst>
          </p:cNvPr>
          <p:cNvSpPr txBox="1">
            <a:spLocks/>
          </p:cNvSpPr>
          <p:nvPr/>
        </p:nvSpPr>
        <p:spPr>
          <a:xfrm>
            <a:off x="654865" y="274672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None/>
            </a:pPr>
            <a:r>
              <a:rPr lang="en-US" dirty="0">
                <a:latin typeface="Arial" panose="020B0604020202020204" pitchFamily="34" charset="0"/>
                <a:cs typeface="Arial" panose="020B0604020202020204" pitchFamily="34" charset="0"/>
              </a:rPr>
              <a:t>Demonstrates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COMPETENCY</a:t>
            </a:r>
          </a:p>
          <a:p>
            <a:pPr marL="0" indent="0">
              <a:spcBef>
                <a:spcPts val="0"/>
              </a:spcBef>
              <a:spcAft>
                <a:spcPts val="800"/>
              </a:spcAft>
              <a:buNone/>
            </a:pPr>
            <a:r>
              <a:rPr lang="en-US" dirty="0">
                <a:latin typeface="Arial" panose="020B0604020202020204" pitchFamily="34" charset="0"/>
                <a:cs typeface="Arial" panose="020B0604020202020204" pitchFamily="34" charset="0"/>
              </a:rPr>
              <a:t>Advances safety </a:t>
            </a:r>
            <a:r>
              <a:rPr lang="en-US" b="1" dirty="0">
                <a:solidFill>
                  <a:srgbClr val="0787A7"/>
                </a:solidFill>
                <a:latin typeface="Arial" panose="020B0604020202020204" pitchFamily="34" charset="0"/>
                <a:cs typeface="Arial" panose="020B0604020202020204" pitchFamily="34" charset="0"/>
              </a:rPr>
              <a:t>PROFESSIONALISM</a:t>
            </a:r>
          </a:p>
          <a:p>
            <a:pPr marL="0" indent="0">
              <a:spcBef>
                <a:spcPts val="0"/>
              </a:spcBef>
              <a:spcAft>
                <a:spcPts val="800"/>
              </a:spcAft>
              <a:buNone/>
            </a:pPr>
            <a:r>
              <a:rPr lang="en-US" b="1" dirty="0">
                <a:solidFill>
                  <a:srgbClr val="0787A7"/>
                </a:solidFill>
                <a:latin typeface="Arial" panose="020B0604020202020204" pitchFamily="34" charset="0"/>
                <a:cs typeface="Arial" panose="020B0604020202020204" pitchFamily="34" charset="0"/>
              </a:rPr>
              <a:t>COMPETITIVE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advantage</a:t>
            </a:r>
          </a:p>
          <a:p>
            <a:pPr marL="0" indent="0">
              <a:spcBef>
                <a:spcPts val="0"/>
              </a:spcBef>
              <a:spcAft>
                <a:spcPts val="800"/>
              </a:spcAft>
              <a:buNone/>
            </a:pPr>
            <a:r>
              <a:rPr lang="en-US" dirty="0">
                <a:latin typeface="Arial" panose="020B0604020202020204" pitchFamily="34" charset="0"/>
                <a:cs typeface="Arial" panose="020B0604020202020204" pitchFamily="34" charset="0"/>
              </a:rPr>
              <a:t>Demonstrates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CREDIBILITY</a:t>
            </a:r>
            <a:r>
              <a:rPr lang="en-US" b="1" dirty="0">
                <a:latin typeface="Arial" panose="020B0604020202020204" pitchFamily="34" charset="0"/>
                <a:cs typeface="Arial" panose="020B0604020202020204" pitchFamily="34" charset="0"/>
              </a:rPr>
              <a:t> </a:t>
            </a:r>
          </a:p>
          <a:p>
            <a:pPr marL="0" indent="0">
              <a:spcBef>
                <a:spcPts val="0"/>
              </a:spcBef>
              <a:spcAft>
                <a:spcPts val="800"/>
              </a:spcAft>
              <a:buNone/>
            </a:pPr>
            <a:r>
              <a:rPr lang="en-US" dirty="0">
                <a:latin typeface="Arial" panose="020B0604020202020204" pitchFamily="34" charset="0"/>
                <a:cs typeface="Arial" panose="020B0604020202020204" pitchFamily="34" charset="0"/>
              </a:rPr>
              <a:t>Sets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STANDARDS</a:t>
            </a:r>
          </a:p>
          <a:p>
            <a:pPr marL="0" indent="0">
              <a:spcBef>
                <a:spcPts val="0"/>
              </a:spcBef>
              <a:spcAft>
                <a:spcPts val="800"/>
              </a:spcAft>
              <a:buNone/>
            </a:pPr>
            <a:r>
              <a:rPr lang="en-US" b="1" dirty="0">
                <a:solidFill>
                  <a:srgbClr val="0787A7"/>
                </a:solidFill>
                <a:latin typeface="Arial" panose="020B0604020202020204" pitchFamily="34" charset="0"/>
                <a:cs typeface="Arial" panose="020B0604020202020204" pitchFamily="34" charset="0"/>
              </a:rPr>
              <a:t>PAY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mobility</a:t>
            </a:r>
          </a:p>
          <a:p>
            <a:pPr marL="0" indent="0">
              <a:spcBef>
                <a:spcPts val="0"/>
              </a:spcBef>
              <a:spcAft>
                <a:spcPts val="800"/>
              </a:spcAft>
              <a:buNone/>
            </a:pPr>
            <a:r>
              <a:rPr lang="en-US" dirty="0">
                <a:latin typeface="Arial" panose="020B0604020202020204" pitchFamily="34" charset="0"/>
                <a:cs typeface="Arial" panose="020B0604020202020204" pitchFamily="34" charset="0"/>
              </a:rPr>
              <a:t>Contract</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QUALIFICATIONS</a:t>
            </a:r>
          </a:p>
          <a:p>
            <a:pPr>
              <a:spcAft>
                <a:spcPts val="600"/>
              </a:spcAft>
            </a:pPr>
            <a:endParaRPr lang="en-US" dirty="0"/>
          </a:p>
        </p:txBody>
      </p:sp>
      <p:pic>
        <p:nvPicPr>
          <p:cNvPr id="22" name="Picture 21" descr="A person holding a banana&#10;&#10;Description automatically generated">
            <a:extLst>
              <a:ext uri="{FF2B5EF4-FFF2-40B4-BE49-F238E27FC236}">
                <a16:creationId xmlns:a16="http://schemas.microsoft.com/office/drawing/2014/main" id="{D6CB4853-9E4C-224A-907A-32E7EE1924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9336" y="0"/>
            <a:ext cx="5912664" cy="6287984"/>
          </a:xfrm>
          <a:prstGeom prst="rect">
            <a:avLst/>
          </a:prstGeom>
          <a:effectLst/>
        </p:spPr>
      </p:pic>
    </p:spTree>
    <p:extLst>
      <p:ext uri="{BB962C8B-B14F-4D97-AF65-F5344CB8AC3E}">
        <p14:creationId xmlns:p14="http://schemas.microsoft.com/office/powerpoint/2010/main" val="274291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45421-4E8F-1340-9660-293675D82D5C}"/>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4091481" y="5042647"/>
            <a:ext cx="8100520" cy="809897"/>
          </a:xfrm>
          <a:prstGeom prst="rect">
            <a:avLst/>
          </a:prstGeom>
          <a:effectLst/>
        </p:spPr>
      </p:pic>
      <p:sp>
        <p:nvSpPr>
          <p:cNvPr id="2" name="Oval 1">
            <a:extLst>
              <a:ext uri="{FF2B5EF4-FFF2-40B4-BE49-F238E27FC236}">
                <a16:creationId xmlns:a16="http://schemas.microsoft.com/office/drawing/2014/main" id="{49A8790A-1086-8D44-A22D-52A6673D2BE0}"/>
              </a:ext>
            </a:extLst>
          </p:cNvPr>
          <p:cNvSpPr/>
          <p:nvPr/>
        </p:nvSpPr>
        <p:spPr>
          <a:xfrm>
            <a:off x="511934" y="706586"/>
            <a:ext cx="945292" cy="945292"/>
          </a:xfrm>
          <a:prstGeom prst="ellipse">
            <a:avLst/>
          </a:prstGeom>
          <a:solidFill>
            <a:srgbClr val="0787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3CBBA7BA-6774-1A42-8794-749AB069FAFA}"/>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Reasons to Become Certified</a:t>
            </a:r>
          </a:p>
        </p:txBody>
      </p:sp>
      <p:pic>
        <p:nvPicPr>
          <p:cNvPr id="5" name="Picture 4" descr="Chart, pie chart&#10;&#10;Description automatically generated">
            <a:extLst>
              <a:ext uri="{FF2B5EF4-FFF2-40B4-BE49-F238E27FC236}">
                <a16:creationId xmlns:a16="http://schemas.microsoft.com/office/drawing/2014/main" id="{AE81EF6E-DE1A-4D4F-B868-6AF2163576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7239" y="1557228"/>
            <a:ext cx="10554995" cy="4908192"/>
          </a:xfrm>
          <a:prstGeom prst="rect">
            <a:avLst/>
          </a:prstGeom>
          <a:effectLst/>
        </p:spPr>
      </p:pic>
    </p:spTree>
    <p:extLst>
      <p:ext uri="{BB962C8B-B14F-4D97-AF65-F5344CB8AC3E}">
        <p14:creationId xmlns:p14="http://schemas.microsoft.com/office/powerpoint/2010/main" val="275457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dollar bill&#10;&#10;Description automatically generated with low confidence">
            <a:extLst>
              <a:ext uri="{FF2B5EF4-FFF2-40B4-BE49-F238E27FC236}">
                <a16:creationId xmlns:a16="http://schemas.microsoft.com/office/drawing/2014/main" id="{D158DB98-5B04-D443-9CA1-CEF49D72A1DD}"/>
              </a:ext>
            </a:extLst>
          </p:cNvPr>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a:off x="0" y="479563"/>
            <a:ext cx="3024046" cy="6858000"/>
          </a:xfrm>
          <a:prstGeom prst="rect">
            <a:avLst/>
          </a:prstGeom>
        </p:spPr>
      </p:pic>
      <p:sp>
        <p:nvSpPr>
          <p:cNvPr id="2" name="Oval 1">
            <a:extLst>
              <a:ext uri="{FF2B5EF4-FFF2-40B4-BE49-F238E27FC236}">
                <a16:creationId xmlns:a16="http://schemas.microsoft.com/office/drawing/2014/main" id="{E84263B8-6280-924A-83E5-E543397C2D76}"/>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644F2B-D2D9-EA4A-BCF9-D055D9C4130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a:stretch/>
        </p:blipFill>
        <p:spPr>
          <a:xfrm>
            <a:off x="3405680" y="0"/>
            <a:ext cx="8786320" cy="809897"/>
          </a:xfrm>
          <a:prstGeom prst="rect">
            <a:avLst/>
          </a:prstGeom>
          <a:effectLst/>
        </p:spPr>
      </p:pic>
      <p:pic>
        <p:nvPicPr>
          <p:cNvPr id="11" name="Picture 10" descr="A picture containing text, several&#10;&#10;Description automatically generated">
            <a:extLst>
              <a:ext uri="{FF2B5EF4-FFF2-40B4-BE49-F238E27FC236}">
                <a16:creationId xmlns:a16="http://schemas.microsoft.com/office/drawing/2014/main" id="{15C6F78D-E489-F540-A98B-288D338687F2}"/>
              </a:ext>
            </a:extLst>
          </p:cNvPr>
          <p:cNvPicPr>
            <a:picLocks noChangeAspect="1"/>
          </p:cNvPicPr>
          <p:nvPr/>
        </p:nvPicPr>
        <p:blipFill rotWithShape="1">
          <a:blip r:embed="rId5" cstate="email">
            <a:alphaModFix amt="31000"/>
            <a:extLst>
              <a:ext uri="{28A0092B-C50C-407E-A947-70E740481C1C}">
                <a14:useLocalDpi xmlns:a14="http://schemas.microsoft.com/office/drawing/2010/main"/>
              </a:ext>
            </a:extLst>
          </a:blip>
          <a:srcRect/>
          <a:stretch/>
        </p:blipFill>
        <p:spPr>
          <a:xfrm>
            <a:off x="8129207" y="0"/>
            <a:ext cx="4062792" cy="6261315"/>
          </a:xfrm>
          <a:prstGeom prst="rect">
            <a:avLst/>
          </a:prstGeom>
        </p:spPr>
      </p:pic>
      <p:sp>
        <p:nvSpPr>
          <p:cNvPr id="3" name="Text Placeholder 11">
            <a:extLst>
              <a:ext uri="{FF2B5EF4-FFF2-40B4-BE49-F238E27FC236}">
                <a16:creationId xmlns:a16="http://schemas.microsoft.com/office/drawing/2014/main" id="{27C36912-1B6E-7941-AE24-54492BBEB72C}"/>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Salary Survey 2020</a:t>
            </a:r>
          </a:p>
        </p:txBody>
      </p:sp>
      <p:sp>
        <p:nvSpPr>
          <p:cNvPr id="5" name="Content Placeholder 3">
            <a:extLst>
              <a:ext uri="{FF2B5EF4-FFF2-40B4-BE49-F238E27FC236}">
                <a16:creationId xmlns:a16="http://schemas.microsoft.com/office/drawing/2014/main" id="{BCFAAE7B-429C-5741-9807-BA48D3C7D774}"/>
              </a:ext>
            </a:extLst>
          </p:cNvPr>
          <p:cNvSpPr txBox="1">
            <a:spLocks/>
          </p:cNvSpPr>
          <p:nvPr/>
        </p:nvSpPr>
        <p:spPr>
          <a:xfrm>
            <a:off x="639766" y="2027099"/>
            <a:ext cx="1102210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latin typeface="Arial" panose="020B0604020202020204" pitchFamily="34" charset="0"/>
                <a:cs typeface="Arial" panose="020B0604020202020204" pitchFamily="34" charset="0"/>
              </a:rPr>
              <a:t>Joint effort led by BCSP and National Safety Council (NSC)</a:t>
            </a:r>
          </a:p>
          <a:p>
            <a:pPr marL="342900" indent="-342900"/>
            <a:r>
              <a:rPr lang="en-US" dirty="0">
                <a:latin typeface="Arial" panose="020B0604020202020204" pitchFamily="34" charset="0"/>
                <a:cs typeface="Arial" panose="020B0604020202020204" pitchFamily="34" charset="0"/>
              </a:rPr>
              <a:t>9,225 responses</a:t>
            </a:r>
          </a:p>
          <a:p>
            <a:pPr marL="342900" indent="-342900"/>
            <a:r>
              <a:rPr lang="en-US" dirty="0">
                <a:latin typeface="Arial" panose="020B0604020202020204" pitchFamily="34" charset="0"/>
                <a:cs typeface="Arial" panose="020B0604020202020204" pitchFamily="34" charset="0"/>
              </a:rPr>
              <a:t>Median annual base salary: </a:t>
            </a:r>
            <a:r>
              <a:rPr lang="en-US" dirty="0">
                <a:latin typeface="Arial Black" panose="020B0604020202020204" pitchFamily="34" charset="0"/>
                <a:cs typeface="Arial Black" panose="020B0604020202020204" pitchFamily="34" charset="0"/>
              </a:rPr>
              <a:t>$98,000</a:t>
            </a:r>
            <a:br>
              <a:rPr lang="en-US" dirty="0"/>
            </a:br>
            <a:endParaRPr lang="en-US" dirty="0"/>
          </a:p>
          <a:p>
            <a:pPr marL="0" indent="0">
              <a:buFont typeface="Arial" panose="020B0604020202020204" pitchFamily="34" charset="0"/>
              <a:buNone/>
            </a:pPr>
            <a:r>
              <a:rPr lang="en-US" dirty="0">
                <a:latin typeface="Arial Black" panose="020B0604020202020204" pitchFamily="34" charset="0"/>
                <a:cs typeface="Arial Black" panose="020B0604020202020204" pitchFamily="34" charset="0"/>
              </a:rPr>
              <a:t>Findings:</a:t>
            </a:r>
          </a:p>
          <a:p>
            <a:pPr marL="342900" indent="-342900"/>
            <a:r>
              <a:rPr lang="en-US" dirty="0">
                <a:latin typeface="Arial" panose="020B0604020202020204" pitchFamily="34" charset="0"/>
                <a:cs typeface="Arial" panose="020B0604020202020204" pitchFamily="34" charset="0"/>
              </a:rPr>
              <a:t>Certified SH&amp;E professionals typically earn </a:t>
            </a:r>
            <a:r>
              <a:rPr lang="en-US" dirty="0">
                <a:latin typeface="Arial Black" panose="020B0604020202020204" pitchFamily="34" charset="0"/>
                <a:cs typeface="Arial Black" panose="020B0604020202020204" pitchFamily="34" charset="0"/>
              </a:rPr>
              <a:t>$17,700 </a:t>
            </a:r>
            <a:r>
              <a:rPr lang="en-US" dirty="0">
                <a:latin typeface="Arial" panose="020B0604020202020204" pitchFamily="34" charset="0"/>
                <a:cs typeface="Arial" panose="020B0604020202020204" pitchFamily="34" charset="0"/>
              </a:rPr>
              <a:t>MORE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per year than those with no licenses or certifications</a:t>
            </a:r>
          </a:p>
          <a:p>
            <a:pPr marL="342900" indent="-342900"/>
            <a:r>
              <a:rPr lang="en-US" dirty="0">
                <a:latin typeface="Arial" panose="020B0604020202020204" pitchFamily="34" charset="0"/>
                <a:cs typeface="Arial" panose="020B0604020202020204" pitchFamily="34" charset="0"/>
              </a:rPr>
              <a:t>CSP is </a:t>
            </a:r>
            <a:r>
              <a:rPr lang="en-US" u="sng" dirty="0">
                <a:latin typeface="Arial" panose="020B0604020202020204" pitchFamily="34" charset="0"/>
                <a:cs typeface="Arial" panose="020B0604020202020204" pitchFamily="34" charset="0"/>
              </a:rPr>
              <a:t>higher</a:t>
            </a:r>
            <a:r>
              <a:rPr lang="en-US" dirty="0">
                <a:latin typeface="Arial" panose="020B0604020202020204" pitchFamily="34" charset="0"/>
                <a:cs typeface="Arial" panose="020B0604020202020204" pitchFamily="34" charset="0"/>
              </a:rPr>
              <a:t>: </a:t>
            </a:r>
            <a:r>
              <a:rPr lang="en-US" dirty="0">
                <a:latin typeface="Arial Black" panose="020B0604020202020204" pitchFamily="34" charset="0"/>
                <a:cs typeface="Arial Black" panose="020B0604020202020204" pitchFamily="34" charset="0"/>
              </a:rPr>
              <a:t>$27,700 </a:t>
            </a:r>
            <a:r>
              <a:rPr lang="en-US" dirty="0">
                <a:latin typeface="Arial" panose="020B0604020202020204" pitchFamily="34" charset="0"/>
                <a:cs typeface="Arial" panose="020B0604020202020204" pitchFamily="34" charset="0"/>
              </a:rPr>
              <a:t>more per year*</a:t>
            </a:r>
          </a:p>
          <a:p>
            <a:endParaRPr lang="en-US" dirty="0"/>
          </a:p>
          <a:p>
            <a:endParaRPr lang="en-US" dirty="0"/>
          </a:p>
          <a:p>
            <a:endParaRPr lang="en-US" dirty="0"/>
          </a:p>
        </p:txBody>
      </p:sp>
    </p:spTree>
    <p:extLst>
      <p:ext uri="{BB962C8B-B14F-4D97-AF65-F5344CB8AC3E}">
        <p14:creationId xmlns:p14="http://schemas.microsoft.com/office/powerpoint/2010/main" val="108235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78B0E8-079E-054A-9C1B-FB7438B933D7}"/>
              </a:ext>
            </a:extLst>
          </p:cNvPr>
          <p:cNvSpPr/>
          <p:nvPr/>
        </p:nvSpPr>
        <p:spPr>
          <a:xfrm>
            <a:off x="-28230" y="1885818"/>
            <a:ext cx="12220230" cy="1586299"/>
          </a:xfrm>
          <a:prstGeom prst="rect">
            <a:avLst/>
          </a:prstGeom>
          <a:solidFill>
            <a:srgbClr val="8BC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CBA21DB-72E3-124D-8603-E82A64D9699A}"/>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189406DD-14C3-8848-9242-1ABF8DEE9536}"/>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sp>
        <p:nvSpPr>
          <p:cNvPr id="5" name="Content Placeholder 2">
            <a:extLst>
              <a:ext uri="{FF2B5EF4-FFF2-40B4-BE49-F238E27FC236}">
                <a16:creationId xmlns:a16="http://schemas.microsoft.com/office/drawing/2014/main" id="{B2EDCA59-B74B-FB4F-874A-F1B49FB274A4}"/>
              </a:ext>
            </a:extLst>
          </p:cNvPr>
          <p:cNvSpPr txBox="1">
            <a:spLocks/>
          </p:cNvSpPr>
          <p:nvPr/>
        </p:nvSpPr>
        <p:spPr>
          <a:xfrm>
            <a:off x="639766" y="1952506"/>
            <a:ext cx="11139858" cy="4533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Accreditation</a:t>
            </a:r>
            <a:r>
              <a:rPr lang="en-US" dirty="0">
                <a:latin typeface="Arial" panose="020B0604020202020204" pitchFamily="34" charset="0"/>
                <a:cs typeface="Arial" panose="020B0604020202020204" pitchFamily="34" charset="0"/>
              </a:rPr>
              <a:t> — the formal recognition by an independent body, generally known as an accreditation body, that a certification body operates according to international standards</a:t>
            </a:r>
          </a:p>
          <a:p>
            <a:pPr marL="0" indent="0" algn="r">
              <a:spcBef>
                <a:spcPts val="0"/>
              </a:spcBef>
              <a:buFont typeface="Arial" panose="020B0604020202020204" pitchFamily="34" charset="0"/>
              <a:buNone/>
            </a:pPr>
            <a:r>
              <a:rPr lang="en-US" sz="1600" dirty="0">
                <a:latin typeface="Arial" panose="020B0604020202020204" pitchFamily="34" charset="0"/>
                <a:cs typeface="Arial" panose="020B0604020202020204" pitchFamily="34" charset="0"/>
              </a:rPr>
              <a:t>International Organization for Standardization (ISO)</a:t>
            </a: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Why it’s important:</a:t>
            </a:r>
          </a:p>
          <a:p>
            <a:r>
              <a:rPr lang="en-US" dirty="0">
                <a:latin typeface="Arial" panose="020B0604020202020204" pitchFamily="34" charset="0"/>
                <a:cs typeface="Arial" panose="020B0604020202020204" pitchFamily="34" charset="0"/>
              </a:rPr>
              <a:t>Protects </a:t>
            </a:r>
            <a:r>
              <a:rPr lang="en-US" b="1" dirty="0">
                <a:latin typeface="Arial" panose="020B0604020202020204" pitchFamily="34" charset="0"/>
                <a:cs typeface="Arial" panose="020B0604020202020204" pitchFamily="34" charset="0"/>
              </a:rPr>
              <a:t>integrity</a:t>
            </a:r>
            <a:r>
              <a:rPr lang="en-US" dirty="0">
                <a:latin typeface="Arial" panose="020B0604020202020204" pitchFamily="34" charset="0"/>
                <a:cs typeface="Arial" panose="020B0604020202020204" pitchFamily="34" charset="0"/>
              </a:rPr>
              <a:t> of individual certification programs</a:t>
            </a:r>
          </a:p>
          <a:p>
            <a:r>
              <a:rPr lang="en-US" dirty="0">
                <a:latin typeface="Arial" panose="020B0604020202020204" pitchFamily="34" charset="0"/>
                <a:cs typeface="Arial" panose="020B0604020202020204" pitchFamily="34" charset="0"/>
              </a:rPr>
              <a:t>Ensures </a:t>
            </a:r>
            <a:r>
              <a:rPr lang="en-US" b="1" dirty="0">
                <a:latin typeface="Arial" panose="020B0604020202020204" pitchFamily="34" charset="0"/>
                <a:cs typeface="Arial" panose="020B0604020202020204" pitchFamily="34" charset="0"/>
              </a:rPr>
              <a:t>validity</a:t>
            </a:r>
            <a:r>
              <a:rPr lang="en-US" dirty="0">
                <a:latin typeface="Arial" panose="020B0604020202020204" pitchFamily="34" charset="0"/>
                <a:cs typeface="Arial" panose="020B0604020202020204" pitchFamily="34" charset="0"/>
              </a:rPr>
              <a:t> of certifications’ development and revalidation</a:t>
            </a:r>
          </a:p>
          <a:p>
            <a:r>
              <a:rPr lang="en-US" dirty="0">
                <a:latin typeface="Arial" panose="020B0604020202020204" pitchFamily="34" charset="0"/>
                <a:cs typeface="Arial" panose="020B0604020202020204" pitchFamily="34" charset="0"/>
              </a:rPr>
              <a:t>Enhances </a:t>
            </a:r>
            <a:r>
              <a:rPr lang="en-US" b="1" dirty="0">
                <a:latin typeface="Arial" panose="020B0604020202020204" pitchFamily="34" charset="0"/>
                <a:cs typeface="Arial" panose="020B0604020202020204" pitchFamily="34" charset="0"/>
              </a:rPr>
              <a:t>authority</a:t>
            </a:r>
            <a:r>
              <a:rPr lang="en-US" dirty="0">
                <a:latin typeface="Arial" panose="020B0604020202020204" pitchFamily="34" charset="0"/>
                <a:cs typeface="Arial" panose="020B0604020202020204" pitchFamily="34" charset="0"/>
              </a:rPr>
              <a:t> of certification body</a:t>
            </a:r>
          </a:p>
          <a:p>
            <a:r>
              <a:rPr lang="en-US" dirty="0">
                <a:latin typeface="Arial" panose="020B0604020202020204" pitchFamily="34" charset="0"/>
                <a:cs typeface="Arial" panose="020B0604020202020204" pitchFamily="34" charset="0"/>
              </a:rPr>
              <a:t>Promotes public </a:t>
            </a:r>
            <a:r>
              <a:rPr lang="en-US" b="1" dirty="0">
                <a:latin typeface="Arial" panose="020B0604020202020204" pitchFamily="34" charset="0"/>
                <a:cs typeface="Arial" panose="020B0604020202020204" pitchFamily="34" charset="0"/>
              </a:rPr>
              <a:t>confidence</a:t>
            </a:r>
            <a:r>
              <a:rPr lang="en-US" dirty="0">
                <a:latin typeface="Arial" panose="020B0604020202020204" pitchFamily="34" charset="0"/>
                <a:cs typeface="Arial" panose="020B0604020202020204" pitchFamily="34" charset="0"/>
              </a:rPr>
              <a:t> in the competence of individual </a:t>
            </a:r>
            <a:r>
              <a:rPr lang="en-US" dirty="0" err="1">
                <a:latin typeface="Arial" panose="020B0604020202020204" pitchFamily="34" charset="0"/>
                <a:cs typeface="Arial" panose="020B0604020202020204" pitchFamily="34" charset="0"/>
              </a:rPr>
              <a:t>certificants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78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9F07C10-3270-5748-A786-E7C93D3776FA}"/>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52737306-8119-F743-9873-4B0A3D6A2FF2}"/>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sp>
        <p:nvSpPr>
          <p:cNvPr id="4" name="Rectangle 3">
            <a:extLst>
              <a:ext uri="{FF2B5EF4-FFF2-40B4-BE49-F238E27FC236}">
                <a16:creationId xmlns:a16="http://schemas.microsoft.com/office/drawing/2014/main" id="{B1B8F7D0-9419-F14B-B2DF-2869554C14A6}"/>
              </a:ext>
            </a:extLst>
          </p:cNvPr>
          <p:cNvSpPr/>
          <p:nvPr/>
        </p:nvSpPr>
        <p:spPr>
          <a:xfrm>
            <a:off x="781877" y="1885818"/>
            <a:ext cx="5538241" cy="64633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Accreditation Assures</a:t>
            </a:r>
          </a:p>
        </p:txBody>
      </p:sp>
      <p:sp>
        <p:nvSpPr>
          <p:cNvPr id="5" name="Content Placeholder 4">
            <a:extLst>
              <a:ext uri="{FF2B5EF4-FFF2-40B4-BE49-F238E27FC236}">
                <a16:creationId xmlns:a16="http://schemas.microsoft.com/office/drawing/2014/main" id="{BEC225EE-9163-FF4D-A2DE-96A01063A0A8}"/>
              </a:ext>
            </a:extLst>
          </p:cNvPr>
          <p:cNvSpPr txBox="1">
            <a:spLocks/>
          </p:cNvSpPr>
          <p:nvPr/>
        </p:nvSpPr>
        <p:spPr>
          <a:xfrm>
            <a:off x="728089" y="2670322"/>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Governance</a:t>
            </a:r>
          </a:p>
          <a:p>
            <a:pPr lvl="1"/>
            <a:r>
              <a:rPr lang="en-US" dirty="0">
                <a:latin typeface="Arial" panose="020B0604020202020204" pitchFamily="34" charset="0"/>
                <a:cs typeface="Arial" panose="020B0604020202020204" pitchFamily="34" charset="0"/>
              </a:rPr>
              <a:t>Nominations/elections</a:t>
            </a:r>
          </a:p>
          <a:p>
            <a:pPr lvl="1"/>
            <a:r>
              <a:rPr lang="en-US" dirty="0">
                <a:latin typeface="Arial" panose="020B0604020202020204" pitchFamily="34" charset="0"/>
                <a:cs typeface="Arial" panose="020B0604020202020204" pitchFamily="34" charset="0"/>
              </a:rPr>
              <a:t>Peer participation</a:t>
            </a:r>
          </a:p>
          <a:p>
            <a:pPr lvl="1"/>
            <a:r>
              <a:rPr lang="en-US" dirty="0">
                <a:latin typeface="Arial" panose="020B0604020202020204" pitchFamily="34" charset="0"/>
                <a:cs typeface="Arial" panose="020B0604020202020204" pitchFamily="34" charset="0"/>
              </a:rPr>
              <a:t>Public participation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Financial disclosure</a:t>
            </a:r>
          </a:p>
          <a:p>
            <a:pPr lvl="1"/>
            <a:r>
              <a:rPr lang="en-US" dirty="0">
                <a:latin typeface="Arial" panose="020B0604020202020204" pitchFamily="34" charset="0"/>
                <a:cs typeface="Arial" panose="020B0604020202020204" pitchFamily="34" charset="0"/>
              </a:rPr>
              <a:t>Stability and financial condition</a:t>
            </a:r>
          </a:p>
          <a:p>
            <a:pPr lvl="1"/>
            <a:r>
              <a:rPr lang="en-US" dirty="0">
                <a:latin typeface="Arial" panose="020B0604020202020204" pitchFamily="34" charset="0"/>
                <a:cs typeface="Arial" panose="020B0604020202020204" pitchFamily="34" charset="0"/>
              </a:rPr>
              <a:t>Budget details</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Fairness to candidates</a:t>
            </a:r>
          </a:p>
        </p:txBody>
      </p:sp>
      <p:sp>
        <p:nvSpPr>
          <p:cNvPr id="6" name="Content Placeholder 3">
            <a:extLst>
              <a:ext uri="{FF2B5EF4-FFF2-40B4-BE49-F238E27FC236}">
                <a16:creationId xmlns:a16="http://schemas.microsoft.com/office/drawing/2014/main" id="{C23C22C3-6D74-1440-B5BE-DCA1782044A5}"/>
              </a:ext>
            </a:extLst>
          </p:cNvPr>
          <p:cNvSpPr txBox="1">
            <a:spLocks/>
          </p:cNvSpPr>
          <p:nvPr/>
        </p:nvSpPr>
        <p:spPr>
          <a:xfrm>
            <a:off x="6172200" y="2670322"/>
            <a:ext cx="60198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Examinations</a:t>
            </a:r>
          </a:p>
          <a:p>
            <a:pPr lvl="1"/>
            <a:r>
              <a:rPr lang="en-US" dirty="0">
                <a:latin typeface="Arial" panose="020B0604020202020204" pitchFamily="34" charset="0"/>
                <a:cs typeface="Arial" panose="020B0604020202020204" pitchFamily="34" charset="0"/>
              </a:rPr>
              <a:t>Validity</a:t>
            </a:r>
          </a:p>
          <a:p>
            <a:pPr lvl="1"/>
            <a:r>
              <a:rPr lang="en-US" dirty="0">
                <a:latin typeface="Arial" panose="020B0604020202020204" pitchFamily="34" charset="0"/>
                <a:cs typeface="Arial" panose="020B0604020202020204" pitchFamily="34" charset="0"/>
              </a:rPr>
              <a:t>Reliability</a:t>
            </a:r>
          </a:p>
          <a:p>
            <a:pPr lvl="1"/>
            <a:r>
              <a:rPr lang="en-US" dirty="0">
                <a:latin typeface="Arial" panose="020B0604020202020204" pitchFamily="34" charset="0"/>
                <a:cs typeface="Arial" panose="020B0604020202020204" pitchFamily="34" charset="0"/>
              </a:rPr>
              <a:t>Passing scores</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Recertification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Independence from preparation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Management systems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60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34910B8-00F8-0542-A520-BFB9C96ADFA7}"/>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5BF14836-F8C8-BF4F-8AA4-55CD1E3B5C56}"/>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pic>
        <p:nvPicPr>
          <p:cNvPr id="4" name="Picture 3">
            <a:extLst>
              <a:ext uri="{FF2B5EF4-FFF2-40B4-BE49-F238E27FC236}">
                <a16:creationId xmlns:a16="http://schemas.microsoft.com/office/drawing/2014/main" id="{811EB1B7-92D7-E743-945E-CBCF8EF9008F}"/>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r="28162"/>
          <a:stretch/>
        </p:blipFill>
        <p:spPr>
          <a:xfrm>
            <a:off x="4871409" y="0"/>
            <a:ext cx="7332088" cy="809897"/>
          </a:xfrm>
          <a:prstGeom prst="rect">
            <a:avLst/>
          </a:prstGeom>
          <a:effectLst/>
        </p:spPr>
      </p:pic>
      <p:sp>
        <p:nvSpPr>
          <p:cNvPr id="6" name="Content Placeholder 9">
            <a:extLst>
              <a:ext uri="{FF2B5EF4-FFF2-40B4-BE49-F238E27FC236}">
                <a16:creationId xmlns:a16="http://schemas.microsoft.com/office/drawing/2014/main" id="{D5A00B3C-68B7-0C4B-97B4-965F8E1461CE}"/>
              </a:ext>
            </a:extLst>
          </p:cNvPr>
          <p:cNvSpPr txBox="1">
            <a:spLocks/>
          </p:cNvSpPr>
          <p:nvPr/>
        </p:nvSpPr>
        <p:spPr>
          <a:xfrm>
            <a:off x="781877" y="3429000"/>
            <a:ext cx="6121400" cy="3305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r>
              <a:rPr lang="en-US" b="1" dirty="0">
                <a:latin typeface="Arial" panose="020B0604020202020204" pitchFamily="34" charset="0"/>
                <a:cs typeface="Arial" panose="020B0604020202020204" pitchFamily="34" charset="0"/>
              </a:rPr>
              <a:t>Content of standards</a:t>
            </a:r>
          </a:p>
          <a:p>
            <a:pPr marL="342900" indent="-342900">
              <a:spcAft>
                <a:spcPts val="1200"/>
              </a:spcAft>
            </a:pPr>
            <a:r>
              <a:rPr lang="en-US" b="1" dirty="0">
                <a:latin typeface="Arial" panose="020B0604020202020204" pitchFamily="34" charset="0"/>
                <a:cs typeface="Arial" panose="020B0604020202020204" pitchFamily="34" charset="0"/>
              </a:rPr>
              <a:t>Evaluators of applications</a:t>
            </a:r>
          </a:p>
          <a:p>
            <a:pPr marL="342900" indent="-342900">
              <a:spcAft>
                <a:spcPts val="1200"/>
              </a:spcAft>
            </a:pPr>
            <a:r>
              <a:rPr lang="en-US" b="1" dirty="0">
                <a:latin typeface="Arial" panose="020B0604020202020204" pitchFamily="34" charset="0"/>
                <a:cs typeface="Arial" panose="020B0604020202020204" pitchFamily="34" charset="0"/>
              </a:rPr>
              <a:t>Training of evaluators</a:t>
            </a:r>
          </a:p>
          <a:p>
            <a:pPr marL="342900" indent="-342900">
              <a:spcAft>
                <a:spcPts val="1200"/>
              </a:spcAft>
            </a:pPr>
            <a:r>
              <a:rPr lang="en-US" b="1" dirty="0">
                <a:latin typeface="Arial" panose="020B0604020202020204" pitchFamily="34" charset="0"/>
                <a:cs typeface="Arial" panose="020B0604020202020204" pitchFamily="34" charset="0"/>
              </a:rPr>
              <a:t>Depth of evaluation</a:t>
            </a:r>
          </a:p>
          <a:p>
            <a:pPr marL="0" indent="0">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id="{991D7E05-1FAC-6142-BD15-80DCB24C1B8A}"/>
              </a:ext>
            </a:extLst>
          </p:cNvPr>
          <p:cNvSpPr/>
          <p:nvPr/>
        </p:nvSpPr>
        <p:spPr>
          <a:xfrm>
            <a:off x="781877" y="1885818"/>
            <a:ext cx="9545464" cy="1200329"/>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Not all Accreditations are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Created Equal</a:t>
            </a:r>
          </a:p>
        </p:txBody>
      </p:sp>
      <p:sp>
        <p:nvSpPr>
          <p:cNvPr id="8" name="Rectangle 2">
            <a:extLst>
              <a:ext uri="{FF2B5EF4-FFF2-40B4-BE49-F238E27FC236}">
                <a16:creationId xmlns:a16="http://schemas.microsoft.com/office/drawing/2014/main" id="{673C5916-772A-BC4D-9E49-72B29AE2FA7F}"/>
              </a:ext>
            </a:extLst>
          </p:cNvPr>
          <p:cNvSpPr/>
          <p:nvPr/>
        </p:nvSpPr>
        <p:spPr>
          <a:xfrm>
            <a:off x="5255332" y="2473"/>
            <a:ext cx="6948165" cy="6280452"/>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285234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44453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65718"/>
              <a:gd name="connsiteY0" fmla="*/ 0 h 6355583"/>
              <a:gd name="connsiteX1" fmla="*/ 6944453 w 6965718"/>
              <a:gd name="connsiteY1" fmla="*/ 0 h 6355583"/>
              <a:gd name="connsiteX2" fmla="*/ 6965718 w 6965718"/>
              <a:gd name="connsiteY2" fmla="*/ 6355583 h 6355583"/>
              <a:gd name="connsiteX3" fmla="*/ 0 w 6965718"/>
              <a:gd name="connsiteY3" fmla="*/ 6339254 h 6355583"/>
              <a:gd name="connsiteX4" fmla="*/ 2890157 w 6965718"/>
              <a:gd name="connsiteY4" fmla="*/ 0 h 6355583"/>
              <a:gd name="connsiteX0" fmla="*/ 2890157 w 6945525"/>
              <a:gd name="connsiteY0" fmla="*/ 0 h 6412144"/>
              <a:gd name="connsiteX1" fmla="*/ 6944453 w 6945525"/>
              <a:gd name="connsiteY1" fmla="*/ 0 h 6412144"/>
              <a:gd name="connsiteX2" fmla="*/ 6928011 w 6945525"/>
              <a:gd name="connsiteY2" fmla="*/ 6412144 h 6412144"/>
              <a:gd name="connsiteX3" fmla="*/ 0 w 6945525"/>
              <a:gd name="connsiteY3" fmla="*/ 6339254 h 6412144"/>
              <a:gd name="connsiteX4" fmla="*/ 2890157 w 6945525"/>
              <a:gd name="connsiteY4" fmla="*/ 0 h 6412144"/>
              <a:gd name="connsiteX0" fmla="*/ 2890157 w 6945925"/>
              <a:gd name="connsiteY0" fmla="*/ 0 h 6339254"/>
              <a:gd name="connsiteX1" fmla="*/ 6944453 w 6945925"/>
              <a:gd name="connsiteY1" fmla="*/ 0 h 6339254"/>
              <a:gd name="connsiteX2" fmla="*/ 6937438 w 6945925"/>
              <a:gd name="connsiteY2" fmla="*/ 6308449 h 6339254"/>
              <a:gd name="connsiteX3" fmla="*/ 0 w 6945925"/>
              <a:gd name="connsiteY3" fmla="*/ 6339254 h 6339254"/>
              <a:gd name="connsiteX4" fmla="*/ 2890157 w 6945925"/>
              <a:gd name="connsiteY4" fmla="*/ 0 h 6339254"/>
              <a:gd name="connsiteX0" fmla="*/ 2890157 w 6944585"/>
              <a:gd name="connsiteY0" fmla="*/ 0 h 6339254"/>
              <a:gd name="connsiteX1" fmla="*/ 6944453 w 6944585"/>
              <a:gd name="connsiteY1" fmla="*/ 0 h 6339254"/>
              <a:gd name="connsiteX2" fmla="*/ 6678201 w 6944585"/>
              <a:gd name="connsiteY2" fmla="*/ 5870103 h 6339254"/>
              <a:gd name="connsiteX3" fmla="*/ 0 w 6944585"/>
              <a:gd name="connsiteY3" fmla="*/ 6339254 h 6339254"/>
              <a:gd name="connsiteX4" fmla="*/ 2890157 w 6944585"/>
              <a:gd name="connsiteY4" fmla="*/ 0 h 6339254"/>
              <a:gd name="connsiteX0" fmla="*/ 2890157 w 6945693"/>
              <a:gd name="connsiteY0" fmla="*/ 0 h 6339254"/>
              <a:gd name="connsiteX1" fmla="*/ 6944453 w 6945693"/>
              <a:gd name="connsiteY1" fmla="*/ 0 h 6339254"/>
              <a:gd name="connsiteX2" fmla="*/ 6932725 w 6945693"/>
              <a:gd name="connsiteY2" fmla="*/ 6280169 h 6339254"/>
              <a:gd name="connsiteX3" fmla="*/ 0 w 6945693"/>
              <a:gd name="connsiteY3" fmla="*/ 6339254 h 6339254"/>
              <a:gd name="connsiteX4" fmla="*/ 2890157 w 6945693"/>
              <a:gd name="connsiteY4" fmla="*/ 0 h 6339254"/>
              <a:gd name="connsiteX0" fmla="*/ 2890157 w 6945693"/>
              <a:gd name="connsiteY0" fmla="*/ 0 h 6280169"/>
              <a:gd name="connsiteX1" fmla="*/ 6944453 w 6945693"/>
              <a:gd name="connsiteY1" fmla="*/ 0 h 6280169"/>
              <a:gd name="connsiteX2" fmla="*/ 6932725 w 6945693"/>
              <a:gd name="connsiteY2" fmla="*/ 6280169 h 6280169"/>
              <a:gd name="connsiteX3" fmla="*/ 0 w 6945693"/>
              <a:gd name="connsiteY3" fmla="*/ 6277980 h 6280169"/>
              <a:gd name="connsiteX4" fmla="*/ 2890157 w 6945693"/>
              <a:gd name="connsiteY4" fmla="*/ 0 h 6280169"/>
              <a:gd name="connsiteX0" fmla="*/ 2892629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2892629 w 6948165"/>
              <a:gd name="connsiteY4" fmla="*/ 0 h 6280452"/>
              <a:gd name="connsiteX0" fmla="*/ 3269146 w 6948165"/>
              <a:gd name="connsiteY0" fmla="*/ 26894 h 6280452"/>
              <a:gd name="connsiteX1" fmla="*/ 6946925 w 6948165"/>
              <a:gd name="connsiteY1" fmla="*/ 0 h 6280452"/>
              <a:gd name="connsiteX2" fmla="*/ 6935197 w 6948165"/>
              <a:gd name="connsiteY2" fmla="*/ 6280169 h 6280452"/>
              <a:gd name="connsiteX3" fmla="*/ 0 w 6948165"/>
              <a:gd name="connsiteY3" fmla="*/ 6280452 h 6280452"/>
              <a:gd name="connsiteX4" fmla="*/ 3269146 w 6948165"/>
              <a:gd name="connsiteY4" fmla="*/ 26894 h 6280452"/>
              <a:gd name="connsiteX0" fmla="*/ 4008735 w 6948165"/>
              <a:gd name="connsiteY0" fmla="*/ 26894 h 6280452"/>
              <a:gd name="connsiteX1" fmla="*/ 6946925 w 6948165"/>
              <a:gd name="connsiteY1" fmla="*/ 0 h 6280452"/>
              <a:gd name="connsiteX2" fmla="*/ 6935197 w 6948165"/>
              <a:gd name="connsiteY2" fmla="*/ 6280169 h 6280452"/>
              <a:gd name="connsiteX3" fmla="*/ 0 w 6948165"/>
              <a:gd name="connsiteY3" fmla="*/ 6280452 h 6280452"/>
              <a:gd name="connsiteX4" fmla="*/ 4008735 w 6948165"/>
              <a:gd name="connsiteY4" fmla="*/ 26894 h 6280452"/>
              <a:gd name="connsiteX0" fmla="*/ 4143205 w 6948165"/>
              <a:gd name="connsiteY0" fmla="*/ 13447 h 6280452"/>
              <a:gd name="connsiteX1" fmla="*/ 6946925 w 6948165"/>
              <a:gd name="connsiteY1" fmla="*/ 0 h 6280452"/>
              <a:gd name="connsiteX2" fmla="*/ 6935197 w 6948165"/>
              <a:gd name="connsiteY2" fmla="*/ 6280169 h 6280452"/>
              <a:gd name="connsiteX3" fmla="*/ 0 w 6948165"/>
              <a:gd name="connsiteY3" fmla="*/ 6280452 h 6280452"/>
              <a:gd name="connsiteX4" fmla="*/ 4143205 w 6948165"/>
              <a:gd name="connsiteY4" fmla="*/ 13447 h 6280452"/>
              <a:gd name="connsiteX0" fmla="*/ 4896240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4896240 w 6948165"/>
              <a:gd name="connsiteY4" fmla="*/ 0 h 6280452"/>
              <a:gd name="connsiteX0" fmla="*/ 5003817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5003817 w 6948165"/>
              <a:gd name="connsiteY4" fmla="*/ 0 h 6280452"/>
              <a:gd name="connsiteX0" fmla="*/ 5084499 w 6948165"/>
              <a:gd name="connsiteY0" fmla="*/ 13447 h 6280452"/>
              <a:gd name="connsiteX1" fmla="*/ 6946925 w 6948165"/>
              <a:gd name="connsiteY1" fmla="*/ 0 h 6280452"/>
              <a:gd name="connsiteX2" fmla="*/ 6935197 w 6948165"/>
              <a:gd name="connsiteY2" fmla="*/ 6280169 h 6280452"/>
              <a:gd name="connsiteX3" fmla="*/ 0 w 6948165"/>
              <a:gd name="connsiteY3" fmla="*/ 6280452 h 6280452"/>
              <a:gd name="connsiteX4" fmla="*/ 5084499 w 6948165"/>
              <a:gd name="connsiteY4" fmla="*/ 13447 h 6280452"/>
              <a:gd name="connsiteX0" fmla="*/ 5104596 w 6948165"/>
              <a:gd name="connsiteY0" fmla="*/ 3399 h 6280452"/>
              <a:gd name="connsiteX1" fmla="*/ 6946925 w 6948165"/>
              <a:gd name="connsiteY1" fmla="*/ 0 h 6280452"/>
              <a:gd name="connsiteX2" fmla="*/ 6935197 w 6948165"/>
              <a:gd name="connsiteY2" fmla="*/ 6280169 h 6280452"/>
              <a:gd name="connsiteX3" fmla="*/ 0 w 6948165"/>
              <a:gd name="connsiteY3" fmla="*/ 6280452 h 6280452"/>
              <a:gd name="connsiteX4" fmla="*/ 5104596 w 6948165"/>
              <a:gd name="connsiteY4" fmla="*/ 3399 h 628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8165" h="6280452">
                <a:moveTo>
                  <a:pt x="5104596" y="3399"/>
                </a:moveTo>
                <a:lnTo>
                  <a:pt x="6946925" y="0"/>
                </a:lnTo>
                <a:cubicBezTo>
                  <a:pt x="6954013" y="2118528"/>
                  <a:pt x="6928109" y="4161641"/>
                  <a:pt x="6935197" y="6280169"/>
                </a:cubicBezTo>
                <a:lnTo>
                  <a:pt x="0" y="6280452"/>
                </a:lnTo>
                <a:lnTo>
                  <a:pt x="5104596" y="3399"/>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793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A228AD7-2F22-F341-A2F6-1F55C8EA1F59}"/>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F9BC5A24-8E08-8448-89CF-74F4F4342A49}"/>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Accreditation Organizations for Personnel Certification Bodies</a:t>
            </a:r>
          </a:p>
        </p:txBody>
      </p:sp>
      <p:graphicFrame>
        <p:nvGraphicFramePr>
          <p:cNvPr id="4" name="Content Placeholder 6">
            <a:extLst>
              <a:ext uri="{FF2B5EF4-FFF2-40B4-BE49-F238E27FC236}">
                <a16:creationId xmlns:a16="http://schemas.microsoft.com/office/drawing/2014/main" id="{D5871170-8221-CE4A-9F1F-63BF80455DAD}"/>
              </a:ext>
            </a:extLst>
          </p:cNvPr>
          <p:cNvGraphicFramePr>
            <a:graphicFrameLocks/>
          </p:cNvGraphicFramePr>
          <p:nvPr>
            <p:extLst>
              <p:ext uri="{D42A27DB-BD31-4B8C-83A1-F6EECF244321}">
                <p14:modId xmlns:p14="http://schemas.microsoft.com/office/powerpoint/2010/main" val="1543987460"/>
              </p:ext>
            </p:extLst>
          </p:nvPr>
        </p:nvGraphicFramePr>
        <p:xfrm>
          <a:off x="1342666" y="4132408"/>
          <a:ext cx="9603418" cy="943514"/>
        </p:xfrm>
        <a:graphic>
          <a:graphicData uri="http://schemas.openxmlformats.org/drawingml/2006/table">
            <a:tbl>
              <a:tblPr firstRow="1" bandRow="1">
                <a:tableStyleId>{93296810-A885-4BE3-A3E7-6D5BEEA58F35}</a:tableStyleId>
              </a:tblPr>
              <a:tblGrid>
                <a:gridCol w="3196090">
                  <a:extLst>
                    <a:ext uri="{9D8B030D-6E8A-4147-A177-3AD203B41FA5}">
                      <a16:colId xmlns:a16="http://schemas.microsoft.com/office/drawing/2014/main" val="4250017608"/>
                    </a:ext>
                  </a:extLst>
                </a:gridCol>
                <a:gridCol w="4104931">
                  <a:extLst>
                    <a:ext uri="{9D8B030D-6E8A-4147-A177-3AD203B41FA5}">
                      <a16:colId xmlns:a16="http://schemas.microsoft.com/office/drawing/2014/main" val="2014199181"/>
                    </a:ext>
                  </a:extLst>
                </a:gridCol>
                <a:gridCol w="2302397">
                  <a:extLst>
                    <a:ext uri="{9D8B030D-6E8A-4147-A177-3AD203B41FA5}">
                      <a16:colId xmlns:a16="http://schemas.microsoft.com/office/drawing/2014/main" val="3042111691"/>
                    </a:ext>
                  </a:extLst>
                </a:gridCol>
              </a:tblGrid>
              <a:tr h="943514">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Accrediting Body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Accreditation Standard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SH&amp;E-related certifications*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extLst>
                  <a:ext uri="{0D108BD9-81ED-4DB2-BD59-A6C34878D82A}">
                    <a16:rowId xmlns:a16="http://schemas.microsoft.com/office/drawing/2014/main" val="2700951364"/>
                  </a:ext>
                </a:extLst>
              </a:tr>
            </a:tbl>
          </a:graphicData>
        </a:graphic>
      </p:graphicFrame>
      <p:graphicFrame>
        <p:nvGraphicFramePr>
          <p:cNvPr id="5" name="Table 4">
            <a:extLst>
              <a:ext uri="{FF2B5EF4-FFF2-40B4-BE49-F238E27FC236}">
                <a16:creationId xmlns:a16="http://schemas.microsoft.com/office/drawing/2014/main" id="{A2D1529D-E037-9C4C-B808-76A75FA71134}"/>
              </a:ext>
            </a:extLst>
          </p:cNvPr>
          <p:cNvGraphicFramePr>
            <a:graphicFrameLocks noGrp="1"/>
          </p:cNvGraphicFramePr>
          <p:nvPr>
            <p:extLst>
              <p:ext uri="{D42A27DB-BD31-4B8C-83A1-F6EECF244321}">
                <p14:modId xmlns:p14="http://schemas.microsoft.com/office/powerpoint/2010/main" val="1947193860"/>
              </p:ext>
            </p:extLst>
          </p:nvPr>
        </p:nvGraphicFramePr>
        <p:xfrm>
          <a:off x="1343108" y="5100364"/>
          <a:ext cx="9603419" cy="722211"/>
        </p:xfrm>
        <a:graphic>
          <a:graphicData uri="http://schemas.openxmlformats.org/drawingml/2006/table">
            <a:tbl>
              <a:tblPr firstRow="1" bandRow="1">
                <a:tableStyleId>{5C22544A-7EE6-4342-B048-85BDC9FD1C3A}</a:tableStyleId>
              </a:tblPr>
              <a:tblGrid>
                <a:gridCol w="3196089">
                  <a:extLst>
                    <a:ext uri="{9D8B030D-6E8A-4147-A177-3AD203B41FA5}">
                      <a16:colId xmlns:a16="http://schemas.microsoft.com/office/drawing/2014/main" val="4222347547"/>
                    </a:ext>
                  </a:extLst>
                </a:gridCol>
                <a:gridCol w="4104932">
                  <a:extLst>
                    <a:ext uri="{9D8B030D-6E8A-4147-A177-3AD203B41FA5}">
                      <a16:colId xmlns:a16="http://schemas.microsoft.com/office/drawing/2014/main" val="3381751266"/>
                    </a:ext>
                  </a:extLst>
                </a:gridCol>
                <a:gridCol w="2302398">
                  <a:extLst>
                    <a:ext uri="{9D8B030D-6E8A-4147-A177-3AD203B41FA5}">
                      <a16:colId xmlns:a16="http://schemas.microsoft.com/office/drawing/2014/main" val="2528304191"/>
                    </a:ext>
                  </a:extLst>
                </a:gridCol>
              </a:tblGrid>
              <a:tr h="722211">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cs typeface="Arial" panose="020B0604020202020204" pitchFamily="34" charset="0"/>
                        </a:rPr>
                        <a:t>ANSI National Accreditation Board (ANAB)</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65" marR="89565" marT="44783" marB="44783" anchor="ctr">
                    <a:solidFill>
                      <a:srgbClr val="8BC642">
                        <a:alpha val="58000"/>
                      </a:srgbClr>
                    </a:solidFill>
                  </a:tcPr>
                </a:tc>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cs typeface="Arial" panose="020B0604020202020204" pitchFamily="34" charset="0"/>
                        </a:rPr>
                        <a:t>ISO/IEC- 17024</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65" marR="89565" marT="44783" marB="44783" anchor="ctr">
                    <a:solidFill>
                      <a:srgbClr val="8BC642">
                        <a:alpha val="58000"/>
                      </a:srgbClr>
                    </a:solidFill>
                  </a:tcPr>
                </a:tc>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17</a:t>
                      </a:r>
                    </a:p>
                  </a:txBody>
                  <a:tcPr marL="89565" marR="89565" marT="44783" marB="44783" anchor="ctr">
                    <a:solidFill>
                      <a:srgbClr val="8BC642">
                        <a:alpha val="58000"/>
                      </a:srgbClr>
                    </a:solidFill>
                  </a:tcPr>
                </a:tc>
                <a:extLst>
                  <a:ext uri="{0D108BD9-81ED-4DB2-BD59-A6C34878D82A}">
                    <a16:rowId xmlns:a16="http://schemas.microsoft.com/office/drawing/2014/main" val="3889712538"/>
                  </a:ext>
                </a:extLst>
              </a:tr>
            </a:tbl>
          </a:graphicData>
        </a:graphic>
      </p:graphicFrame>
      <p:pic>
        <p:nvPicPr>
          <p:cNvPr id="6" name="Picture 5">
            <a:extLst>
              <a:ext uri="{FF2B5EF4-FFF2-40B4-BE49-F238E27FC236}">
                <a16:creationId xmlns:a16="http://schemas.microsoft.com/office/drawing/2014/main" id="{49D3065F-F116-DA4C-9C50-6B814EAF3BF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26167"/>
          <a:stretch/>
        </p:blipFill>
        <p:spPr>
          <a:xfrm>
            <a:off x="4656256" y="2971800"/>
            <a:ext cx="7535744" cy="809897"/>
          </a:xfrm>
          <a:prstGeom prst="rect">
            <a:avLst/>
          </a:prstGeom>
          <a:effectLst/>
        </p:spPr>
      </p:pic>
      <p:sp>
        <p:nvSpPr>
          <p:cNvPr id="7" name="TextBox 6">
            <a:extLst>
              <a:ext uri="{FF2B5EF4-FFF2-40B4-BE49-F238E27FC236}">
                <a16:creationId xmlns:a16="http://schemas.microsoft.com/office/drawing/2014/main" id="{5B7EB60E-936F-374D-AC55-C8241469E847}"/>
              </a:ext>
            </a:extLst>
          </p:cNvPr>
          <p:cNvSpPr txBox="1"/>
          <p:nvPr/>
        </p:nvSpPr>
        <p:spPr>
          <a:xfrm>
            <a:off x="1261985" y="5826666"/>
            <a:ext cx="94259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*refers to certifications that are accredited by the body and to the standard represented in its corresponding row</a:t>
            </a:r>
          </a:p>
        </p:txBody>
      </p:sp>
    </p:spTree>
    <p:extLst>
      <p:ext uri="{BB962C8B-B14F-4D97-AF65-F5344CB8AC3E}">
        <p14:creationId xmlns:p14="http://schemas.microsoft.com/office/powerpoint/2010/main" val="425059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78B33E-EA3D-954B-96A8-51B9916FC807}"/>
              </a:ext>
            </a:extLst>
          </p:cNvPr>
          <p:cNvSpPr/>
          <p:nvPr/>
        </p:nvSpPr>
        <p:spPr>
          <a:xfrm>
            <a:off x="511934" y="672162"/>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00E2C16-D7FE-384D-8D02-30E567176EE0}"/>
              </a:ext>
            </a:extLst>
          </p:cNvPr>
          <p:cNvSpPr txBox="1">
            <a:spLocks/>
          </p:cNvSpPr>
          <p:nvPr/>
        </p:nvSpPr>
        <p:spPr>
          <a:xfrm>
            <a:off x="639766" y="832950"/>
            <a:ext cx="1198702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Accredited vs. </a:t>
            </a:r>
            <a:br>
              <a:rPr lang="en-US" dirty="0">
                <a:solidFill>
                  <a:schemeClr val="bg1"/>
                </a:solidFill>
              </a:rPr>
            </a:br>
            <a:r>
              <a:rPr lang="en-US" dirty="0">
                <a:solidFill>
                  <a:schemeClr val="bg1"/>
                </a:solidFill>
              </a:rPr>
              <a:t>Non-Accredited Certifications</a:t>
            </a:r>
          </a:p>
        </p:txBody>
      </p:sp>
      <p:sp>
        <p:nvSpPr>
          <p:cNvPr id="7" name="Rectangle 6">
            <a:extLst>
              <a:ext uri="{FF2B5EF4-FFF2-40B4-BE49-F238E27FC236}">
                <a16:creationId xmlns:a16="http://schemas.microsoft.com/office/drawing/2014/main" id="{7063A6AC-EC02-F943-AA6B-68E5EF6D2F4F}"/>
              </a:ext>
            </a:extLst>
          </p:cNvPr>
          <p:cNvSpPr/>
          <p:nvPr/>
        </p:nvSpPr>
        <p:spPr>
          <a:xfrm>
            <a:off x="-28230" y="4168589"/>
            <a:ext cx="12220230" cy="16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5B8922CD-8C30-8547-BAF1-6AFA4D0AF5CE}"/>
              </a:ext>
            </a:extLst>
          </p:cNvPr>
          <p:cNvSpPr txBox="1">
            <a:spLocks/>
          </p:cNvSpPr>
          <p:nvPr/>
        </p:nvSpPr>
        <p:spPr>
          <a:xfrm>
            <a:off x="659565" y="2729826"/>
            <a:ext cx="92650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b="1" dirty="0">
                <a:solidFill>
                  <a:schemeClr val="bg1"/>
                </a:solidFill>
                <a:latin typeface="Arial" panose="020B0604020202020204" pitchFamily="34" charset="0"/>
                <a:cs typeface="Arial" panose="020B0604020202020204" pitchFamily="34" charset="0"/>
              </a:rPr>
              <a:t>300+ Safety Certifications Available </a:t>
            </a:r>
          </a:p>
          <a:p>
            <a:pPr>
              <a:spcAft>
                <a:spcPts val="2400"/>
              </a:spcAft>
            </a:pPr>
            <a:r>
              <a:rPr lang="en-US" b="1" dirty="0">
                <a:solidFill>
                  <a:schemeClr val="bg1"/>
                </a:solidFill>
                <a:latin typeface="Arial" panose="020B0604020202020204" pitchFamily="34" charset="0"/>
                <a:cs typeface="Arial" panose="020B0604020202020204" pitchFamily="34" charset="0"/>
              </a:rPr>
              <a:t>Total Accredited SH&amp;E Programs by ANAB: 17</a:t>
            </a:r>
          </a:p>
          <a:p>
            <a:pPr marL="0" indent="0" algn="ctr">
              <a:spcAft>
                <a:spcPts val="2400"/>
              </a:spcAft>
              <a:buFont typeface="Arial" panose="020B0604020202020204" pitchFamily="34" charset="0"/>
              <a:buNone/>
            </a:pPr>
            <a:r>
              <a:rPr lang="en-US" sz="3600" b="1" dirty="0">
                <a:latin typeface="Arial" panose="020B0604020202020204" pitchFamily="34" charset="0"/>
                <a:cs typeface="Arial" panose="020B0604020202020204" pitchFamily="34" charset="0"/>
              </a:rPr>
              <a:t>           8 of the 17 are BCSP’s!</a:t>
            </a:r>
          </a:p>
        </p:txBody>
      </p:sp>
      <p:pic>
        <p:nvPicPr>
          <p:cNvPr id="17" name="Picture 16">
            <a:extLst>
              <a:ext uri="{FF2B5EF4-FFF2-40B4-BE49-F238E27FC236}">
                <a16:creationId xmlns:a16="http://schemas.microsoft.com/office/drawing/2014/main" id="{FCA2E12E-BF8C-6148-A714-B879580B721A}"/>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9" y="-16654"/>
            <a:ext cx="9972431" cy="812800"/>
          </a:xfrm>
          <a:prstGeom prst="rect">
            <a:avLst/>
          </a:prstGeom>
          <a:effectLst/>
        </p:spPr>
      </p:pic>
      <p:pic>
        <p:nvPicPr>
          <p:cNvPr id="6" name="Picture 5">
            <a:extLst>
              <a:ext uri="{FF2B5EF4-FFF2-40B4-BE49-F238E27FC236}">
                <a16:creationId xmlns:a16="http://schemas.microsoft.com/office/drawing/2014/main" id="{CFE0E145-1864-4003-B023-88EEABACAAE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9571" y="5138460"/>
            <a:ext cx="11644627" cy="478817"/>
          </a:xfrm>
          <a:prstGeom prst="rect">
            <a:avLst/>
          </a:prstGeom>
        </p:spPr>
      </p:pic>
    </p:spTree>
    <p:extLst>
      <p:ext uri="{BB962C8B-B14F-4D97-AF65-F5344CB8AC3E}">
        <p14:creationId xmlns:p14="http://schemas.microsoft.com/office/powerpoint/2010/main" val="383690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565FE7-37B4-4F40-8F2C-D6AC0662B591}"/>
              </a:ext>
            </a:extLst>
          </p:cNvPr>
          <p:cNvSpPr/>
          <p:nvPr/>
        </p:nvSpPr>
        <p:spPr>
          <a:xfrm>
            <a:off x="0" y="5708224"/>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1D5455-42BC-498B-B2CC-E6A40790534F}"/>
              </a:ext>
            </a:extLst>
          </p:cNvPr>
          <p:cNvSpPr/>
          <p:nvPr/>
        </p:nvSpPr>
        <p:spPr>
          <a:xfrm>
            <a:off x="0" y="3332590"/>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90E452-8796-A347-99E9-16835823EF49}"/>
              </a:ext>
            </a:extLst>
          </p:cNvPr>
          <p:cNvSpPr/>
          <p:nvPr/>
        </p:nvSpPr>
        <p:spPr>
          <a:xfrm>
            <a:off x="0" y="2557104"/>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3B75B-820E-EC4E-9B38-5F612513CD7E}"/>
              </a:ext>
            </a:extLst>
          </p:cNvPr>
          <p:cNvSpPr/>
          <p:nvPr/>
        </p:nvSpPr>
        <p:spPr>
          <a:xfrm>
            <a:off x="0" y="2950913"/>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2553D5-7BB9-5749-A8CE-D99DE43BE890}"/>
              </a:ext>
            </a:extLst>
          </p:cNvPr>
          <p:cNvSpPr/>
          <p:nvPr/>
        </p:nvSpPr>
        <p:spPr>
          <a:xfrm>
            <a:off x="0" y="3733063"/>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3ED5E3-294A-C740-8818-C5938C069F3D}"/>
              </a:ext>
            </a:extLst>
          </p:cNvPr>
          <p:cNvSpPr/>
          <p:nvPr/>
        </p:nvSpPr>
        <p:spPr>
          <a:xfrm>
            <a:off x="0" y="4119022"/>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A98872-D6C0-8C45-B55D-97203355CC7B}"/>
              </a:ext>
            </a:extLst>
          </p:cNvPr>
          <p:cNvSpPr/>
          <p:nvPr/>
        </p:nvSpPr>
        <p:spPr>
          <a:xfrm>
            <a:off x="0" y="4513480"/>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0294AB-2BE8-374A-B8E3-A5B324876682}"/>
              </a:ext>
            </a:extLst>
          </p:cNvPr>
          <p:cNvSpPr/>
          <p:nvPr/>
        </p:nvSpPr>
        <p:spPr>
          <a:xfrm>
            <a:off x="0" y="4926127"/>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EA8A6ED-2A41-8940-9790-3BDBC757A2D6}"/>
              </a:ext>
            </a:extLst>
          </p:cNvPr>
          <p:cNvSpPr/>
          <p:nvPr/>
        </p:nvSpPr>
        <p:spPr>
          <a:xfrm>
            <a:off x="511934" y="672162"/>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E9B05D86-CCD0-6141-949E-D3E18F4807A6}"/>
              </a:ext>
            </a:extLst>
          </p:cNvPr>
          <p:cNvSpPr txBox="1">
            <a:spLocks/>
          </p:cNvSpPr>
          <p:nvPr/>
        </p:nvSpPr>
        <p:spPr>
          <a:xfrm>
            <a:off x="639766" y="832950"/>
            <a:ext cx="1198702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Accredited vs. </a:t>
            </a:r>
            <a:br>
              <a:rPr lang="en-US" dirty="0">
                <a:solidFill>
                  <a:schemeClr val="bg1"/>
                </a:solidFill>
              </a:rPr>
            </a:br>
            <a:r>
              <a:rPr lang="en-US" dirty="0">
                <a:solidFill>
                  <a:schemeClr val="bg1"/>
                </a:solidFill>
              </a:rPr>
              <a:t>Non-Accredited Certifications</a:t>
            </a:r>
          </a:p>
        </p:txBody>
      </p:sp>
      <p:pic>
        <p:nvPicPr>
          <p:cNvPr id="4" name="Picture 3">
            <a:extLst>
              <a:ext uri="{FF2B5EF4-FFF2-40B4-BE49-F238E27FC236}">
                <a16:creationId xmlns:a16="http://schemas.microsoft.com/office/drawing/2014/main" id="{2E4E240E-D873-C741-8780-AA8F21396CAA}"/>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9" y="-16654"/>
            <a:ext cx="9972431" cy="812800"/>
          </a:xfrm>
          <a:prstGeom prst="rect">
            <a:avLst/>
          </a:prstGeom>
          <a:effectLst/>
        </p:spPr>
      </p:pic>
      <p:sp>
        <p:nvSpPr>
          <p:cNvPr id="6" name="Content Placeholder 4">
            <a:extLst>
              <a:ext uri="{FF2B5EF4-FFF2-40B4-BE49-F238E27FC236}">
                <a16:creationId xmlns:a16="http://schemas.microsoft.com/office/drawing/2014/main" id="{09397F51-34AD-9340-B6D6-78698C2310D3}"/>
              </a:ext>
            </a:extLst>
          </p:cNvPr>
          <p:cNvSpPr txBox="1">
            <a:spLocks/>
          </p:cNvSpPr>
          <p:nvPr/>
        </p:nvSpPr>
        <p:spPr>
          <a:xfrm>
            <a:off x="5462778" y="5392343"/>
            <a:ext cx="55784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336"/>
              </a:spcBef>
              <a:defRPr/>
            </a:pPr>
            <a:endParaRPr lang="en-US" sz="2400" dirty="0">
              <a:cs typeface="Arial" panose="020B0604020202020204" pitchFamily="34" charset="0"/>
            </a:endParaRPr>
          </a:p>
        </p:txBody>
      </p:sp>
      <p:sp>
        <p:nvSpPr>
          <p:cNvPr id="16" name="Rectangle 15">
            <a:extLst>
              <a:ext uri="{FF2B5EF4-FFF2-40B4-BE49-F238E27FC236}">
                <a16:creationId xmlns:a16="http://schemas.microsoft.com/office/drawing/2014/main" id="{4CCDD5FA-BC43-4F46-8206-B2A6F01C5F3C}"/>
              </a:ext>
            </a:extLst>
          </p:cNvPr>
          <p:cNvSpPr/>
          <p:nvPr/>
        </p:nvSpPr>
        <p:spPr>
          <a:xfrm>
            <a:off x="0" y="5307557"/>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D49D0E44-2764-7F47-B8E2-2A189F6465A7}"/>
              </a:ext>
            </a:extLst>
          </p:cNvPr>
          <p:cNvSpPr txBox="1">
            <a:spLocks/>
          </p:cNvSpPr>
          <p:nvPr/>
        </p:nvSpPr>
        <p:spPr>
          <a:xfrm>
            <a:off x="639766" y="2588254"/>
            <a:ext cx="9741363" cy="368466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Industrial Hygienist </a:t>
            </a:r>
            <a:r>
              <a:rPr lang="en-US" sz="2400" dirty="0">
                <a:solidFill>
                  <a:schemeClr val="bg1"/>
                </a:solidFill>
                <a:latin typeface="Arial" panose="020B0604020202020204" pitchFamily="34" charset="0"/>
                <a:cs typeface="Arial" panose="020B0604020202020204" pitchFamily="34" charset="0"/>
              </a:rPr>
              <a:t>(CIH)</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Dangerous Goods Professional </a:t>
            </a:r>
            <a:r>
              <a:rPr lang="en-US" sz="2400" dirty="0">
                <a:solidFill>
                  <a:schemeClr val="bg1"/>
                </a:solidFill>
                <a:latin typeface="Arial" panose="020B0604020202020204" pitchFamily="34" charset="0"/>
                <a:cs typeface="Arial" panose="020B0604020202020204" pitchFamily="34" charset="0"/>
              </a:rPr>
              <a:t>(CDGP)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Hazardous Materials Manager </a:t>
            </a:r>
            <a:r>
              <a:rPr lang="en-US" sz="2400" dirty="0">
                <a:solidFill>
                  <a:schemeClr val="bg1"/>
                </a:solidFill>
                <a:latin typeface="Arial" panose="020B0604020202020204" pitchFamily="34" charset="0"/>
                <a:cs typeface="Arial" panose="020B0604020202020204" pitchFamily="34" charset="0"/>
              </a:rPr>
              <a:t>(CHMM)</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Hazardous Materials Practitioner </a:t>
            </a:r>
            <a:r>
              <a:rPr lang="en-US" sz="2400" dirty="0">
                <a:solidFill>
                  <a:schemeClr val="bg1"/>
                </a:solidFill>
                <a:latin typeface="Arial" panose="020B0604020202020204" pitchFamily="34" charset="0"/>
                <a:cs typeface="Arial" panose="020B0604020202020204" pitchFamily="34" charset="0"/>
              </a:rPr>
              <a:t>(CHMP)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Fire Protection Specialist </a:t>
            </a:r>
            <a:r>
              <a:rPr lang="en-US" sz="2400" dirty="0">
                <a:solidFill>
                  <a:schemeClr val="bg1">
                    <a:lumMod val="95000"/>
                  </a:schemeClr>
                </a:solidFill>
                <a:latin typeface="Arial" panose="020B0604020202020204" pitchFamily="34" charset="0"/>
                <a:cs typeface="Arial" panose="020B0604020202020204" pitchFamily="34" charset="0"/>
              </a:rPr>
              <a:t>(CFPS)</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Risk Management Professional </a:t>
            </a:r>
            <a:r>
              <a:rPr lang="en-US" sz="2400" dirty="0">
                <a:solidFill>
                  <a:schemeClr val="bg1"/>
                </a:solidFill>
                <a:latin typeface="Arial" panose="020B0604020202020204" pitchFamily="34" charset="0"/>
                <a:cs typeface="Arial" panose="020B0604020202020204" pitchFamily="34" charset="0"/>
              </a:rPr>
              <a:t>(CRMP)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Safety Director </a:t>
            </a:r>
            <a:r>
              <a:rPr lang="en-US" sz="2400" dirty="0">
                <a:solidFill>
                  <a:schemeClr val="bg1"/>
                </a:solidFill>
                <a:latin typeface="Arial" panose="020B0604020202020204" pitchFamily="34" charset="0"/>
                <a:cs typeface="Arial" panose="020B0604020202020204" pitchFamily="34" charset="0"/>
              </a:rPr>
              <a:t>(CSD)</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Master Safety Professional </a:t>
            </a:r>
            <a:r>
              <a:rPr lang="en-US" sz="2400" dirty="0">
                <a:solidFill>
                  <a:schemeClr val="bg1"/>
                </a:solidFill>
                <a:latin typeface="Arial" panose="020B0604020202020204" pitchFamily="34" charset="0"/>
                <a:cs typeface="Arial" panose="020B0604020202020204" pitchFamily="34" charset="0"/>
              </a:rPr>
              <a:t>(MSP)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Safety Certification for Transportation Project Professional </a:t>
            </a:r>
            <a:r>
              <a:rPr lang="en-US" sz="2400" dirty="0">
                <a:solidFill>
                  <a:schemeClr val="bg1"/>
                </a:solidFill>
                <a:latin typeface="Arial" panose="020B0604020202020204" pitchFamily="34" charset="0"/>
                <a:cs typeface="Arial" panose="020B0604020202020204" pitchFamily="34" charset="0"/>
              </a:rPr>
              <a:t>(SCTPP)</a:t>
            </a:r>
          </a:p>
          <a:p>
            <a:pPr marL="285750" indent="-285750">
              <a:lnSpc>
                <a:spcPct val="100000"/>
              </a:lnSpc>
              <a:spcBef>
                <a:spcPts val="0"/>
              </a:spcBef>
              <a:spcAft>
                <a:spcPts val="1200"/>
              </a:spcAft>
              <a:defRPr/>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07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CAD3C5CE-EEEC-0A44-9B9E-FF5FBB0597DC}"/>
              </a:ext>
            </a:extLst>
          </p:cNvPr>
          <p:cNvSpPr txBox="1">
            <a:spLocks/>
          </p:cNvSpPr>
          <p:nvPr/>
        </p:nvSpPr>
        <p:spPr>
          <a:xfrm>
            <a:off x="3539738" y="3201599"/>
            <a:ext cx="1734965" cy="4548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Associate Safety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Professional</a:t>
            </a:r>
            <a:r>
              <a:rPr lang="en-US" sz="1600" baseline="30000" dirty="0">
                <a:effectLst/>
                <a:latin typeface="Arial Narrow" panose="020B0604020202020204" pitchFamily="34" charset="0"/>
              </a:rPr>
              <a:t> ®</a:t>
            </a:r>
            <a:endParaRPr lang="en-US" sz="1600" b="1" dirty="0">
              <a:latin typeface="Arial Narrow"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5AC84EF-5689-714B-B739-ABE85C9269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9276" y="2368609"/>
            <a:ext cx="1637742" cy="731684"/>
          </a:xfrm>
          <a:prstGeom prst="rect">
            <a:avLst/>
          </a:prstGeom>
        </p:spPr>
      </p:pic>
      <p:sp>
        <p:nvSpPr>
          <p:cNvPr id="18" name="Text Placeholder 7">
            <a:extLst>
              <a:ext uri="{FF2B5EF4-FFF2-40B4-BE49-F238E27FC236}">
                <a16:creationId xmlns:a16="http://schemas.microsoft.com/office/drawing/2014/main" id="{D2F2146E-039E-C540-8CAF-C3009629F6D5}"/>
              </a:ext>
            </a:extLst>
          </p:cNvPr>
          <p:cNvSpPr txBox="1">
            <a:spLocks/>
          </p:cNvSpPr>
          <p:nvPr/>
        </p:nvSpPr>
        <p:spPr>
          <a:xfrm>
            <a:off x="1000644" y="3164125"/>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Certified Safety </a:t>
            </a:r>
            <a:br>
              <a:rPr lang="en-US" sz="1600" dirty="0">
                <a:latin typeface="Arial Narrow" panose="020B0604020202020204" pitchFamily="34" charset="0"/>
              </a:rPr>
            </a:br>
            <a:r>
              <a:rPr lang="en-US" sz="1600" dirty="0">
                <a:latin typeface="Arial Narrow" panose="020B0604020202020204" pitchFamily="34" charset="0"/>
              </a:rPr>
              <a:t>Professional </a:t>
            </a:r>
            <a:r>
              <a:rPr lang="en-US" sz="1600" baseline="30000" dirty="0">
                <a:effectLst/>
                <a:latin typeface="Arial Narrow" panose="020B0604020202020204" pitchFamily="34" charset="0"/>
              </a:rPr>
              <a:t>®</a:t>
            </a:r>
            <a:endParaRPr lang="en-US" sz="1600" baseline="30000" dirty="0">
              <a:latin typeface="Arial Narrow" panose="020B0604020202020204" pitchFamily="34" charset="0"/>
            </a:endParaRPr>
          </a:p>
        </p:txBody>
      </p:sp>
      <p:sp>
        <p:nvSpPr>
          <p:cNvPr id="22" name="Subtitle 2">
            <a:extLst>
              <a:ext uri="{FF2B5EF4-FFF2-40B4-BE49-F238E27FC236}">
                <a16:creationId xmlns:a16="http://schemas.microsoft.com/office/drawing/2014/main" id="{E7D68279-1288-9F4B-A2A1-4DB6D1576BA3}"/>
              </a:ext>
            </a:extLst>
          </p:cNvPr>
          <p:cNvSpPr txBox="1">
            <a:spLocks/>
          </p:cNvSpPr>
          <p:nvPr/>
        </p:nvSpPr>
        <p:spPr>
          <a:xfrm>
            <a:off x="665760" y="5287052"/>
            <a:ext cx="2236142" cy="10786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Construction Health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sp>
        <p:nvSpPr>
          <p:cNvPr id="25" name="Text Placeholder 7">
            <a:extLst>
              <a:ext uri="{FF2B5EF4-FFF2-40B4-BE49-F238E27FC236}">
                <a16:creationId xmlns:a16="http://schemas.microsoft.com/office/drawing/2014/main" id="{E7581E84-0860-1049-9740-E41C75D91BB6}"/>
              </a:ext>
            </a:extLst>
          </p:cNvPr>
          <p:cNvSpPr txBox="1">
            <a:spLocks/>
          </p:cNvSpPr>
          <p:nvPr/>
        </p:nvSpPr>
        <p:spPr>
          <a:xfrm>
            <a:off x="9183760" y="3169816"/>
            <a:ext cx="2451157" cy="929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Occupational Hygiene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1" dirty="0">
                <a:effectLst/>
                <a:latin typeface="Arial Narrow" panose="020B0604020202020204" pitchFamily="34" charset="0"/>
              </a:rPr>
              <a:t>™</a:t>
            </a:r>
            <a:endParaRPr lang="en-US" sz="1600" b="1" baseline="30000" dirty="0">
              <a:latin typeface="Arial Narrow"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DEA1F90-29BC-8044-B0F2-B8D23AE150E0}"/>
              </a:ext>
            </a:extLst>
          </p:cNvPr>
          <p:cNvSpPr txBox="1">
            <a:spLocks/>
          </p:cNvSpPr>
          <p:nvPr/>
        </p:nvSpPr>
        <p:spPr>
          <a:xfrm>
            <a:off x="6291028" y="5308108"/>
            <a:ext cx="2333604" cy="518293"/>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 Construction</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27" name="Picture 26">
            <a:extLst>
              <a:ext uri="{FF2B5EF4-FFF2-40B4-BE49-F238E27FC236}">
                <a16:creationId xmlns:a16="http://schemas.microsoft.com/office/drawing/2014/main" id="{B79959D7-6DFC-554F-BA4A-CA9C327C6FD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9813" y="4422694"/>
            <a:ext cx="1961848" cy="678969"/>
          </a:xfrm>
          <a:prstGeom prst="rect">
            <a:avLst/>
          </a:prstGeom>
        </p:spPr>
      </p:pic>
      <p:pic>
        <p:nvPicPr>
          <p:cNvPr id="28" name="Picture 27">
            <a:extLst>
              <a:ext uri="{FF2B5EF4-FFF2-40B4-BE49-F238E27FC236}">
                <a16:creationId xmlns:a16="http://schemas.microsoft.com/office/drawing/2014/main" id="{B6658001-2CF9-D140-84BC-80E7127F8BE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382220" y="2470715"/>
            <a:ext cx="1855909" cy="628104"/>
          </a:xfrm>
          <a:prstGeom prst="rect">
            <a:avLst/>
          </a:prstGeom>
        </p:spPr>
      </p:pic>
      <p:pic>
        <p:nvPicPr>
          <p:cNvPr id="29" name="Picture 28">
            <a:extLst>
              <a:ext uri="{FF2B5EF4-FFF2-40B4-BE49-F238E27FC236}">
                <a16:creationId xmlns:a16="http://schemas.microsoft.com/office/drawing/2014/main" id="{C998EDDC-1A7A-7A4C-A28A-1CD8D32928E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472955" y="4432846"/>
            <a:ext cx="1829479" cy="668333"/>
          </a:xfrm>
          <a:prstGeom prst="rect">
            <a:avLst/>
          </a:prstGeom>
        </p:spPr>
      </p:pic>
      <p:sp>
        <p:nvSpPr>
          <p:cNvPr id="30" name="Subtitle 2">
            <a:extLst>
              <a:ext uri="{FF2B5EF4-FFF2-40B4-BE49-F238E27FC236}">
                <a16:creationId xmlns:a16="http://schemas.microsoft.com/office/drawing/2014/main" id="{EE78B669-BBB5-4341-9792-6A4732611CD3}"/>
              </a:ext>
            </a:extLst>
          </p:cNvPr>
          <p:cNvSpPr txBox="1">
            <a:spLocks/>
          </p:cNvSpPr>
          <p:nvPr/>
        </p:nvSpPr>
        <p:spPr>
          <a:xfrm>
            <a:off x="3512183" y="5308108"/>
            <a:ext cx="1870157" cy="1071299"/>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31" name="Picture 30">
            <a:extLst>
              <a:ext uri="{FF2B5EF4-FFF2-40B4-BE49-F238E27FC236}">
                <a16:creationId xmlns:a16="http://schemas.microsoft.com/office/drawing/2014/main" id="{E486F192-F607-8342-8069-12292FA70FF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667937" y="4438305"/>
            <a:ext cx="1508821" cy="678969"/>
          </a:xfrm>
          <a:prstGeom prst="rect">
            <a:avLst/>
          </a:prstGeom>
        </p:spPr>
      </p:pic>
      <p:sp>
        <p:nvSpPr>
          <p:cNvPr id="32" name="Text Placeholder 7">
            <a:extLst>
              <a:ext uri="{FF2B5EF4-FFF2-40B4-BE49-F238E27FC236}">
                <a16:creationId xmlns:a16="http://schemas.microsoft.com/office/drawing/2014/main" id="{1D67E180-A9A2-2340-8FFE-52B88D256FD3}"/>
              </a:ext>
            </a:extLst>
          </p:cNvPr>
          <p:cNvSpPr txBox="1">
            <a:spLocks/>
          </p:cNvSpPr>
          <p:nvPr/>
        </p:nvSpPr>
        <p:spPr>
          <a:xfrm>
            <a:off x="9382220" y="5290752"/>
            <a:ext cx="1987907" cy="4691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Certified Instructional Trainer </a:t>
            </a:r>
            <a:endParaRPr lang="en-US" sz="1600" b="1" baseline="30000" dirty="0">
              <a:latin typeface="Arial Narrow"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FFD7F67-4684-074C-AFAB-D9A9525715E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598631" y="4438305"/>
            <a:ext cx="1550947" cy="678969"/>
          </a:xfrm>
          <a:prstGeom prst="rect">
            <a:avLst/>
          </a:prstGeom>
        </p:spPr>
      </p:pic>
      <p:pic>
        <p:nvPicPr>
          <p:cNvPr id="34" name="Picture 33">
            <a:extLst>
              <a:ext uri="{FF2B5EF4-FFF2-40B4-BE49-F238E27FC236}">
                <a16:creationId xmlns:a16="http://schemas.microsoft.com/office/drawing/2014/main" id="{68CA4CC3-94AC-8241-B160-DD4CCFD2E98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278400" y="2380076"/>
            <a:ext cx="1855909" cy="718743"/>
          </a:xfrm>
          <a:prstGeom prst="rect">
            <a:avLst/>
          </a:prstGeom>
        </p:spPr>
      </p:pic>
      <p:sp>
        <p:nvSpPr>
          <p:cNvPr id="35" name="Text Placeholder 7">
            <a:extLst>
              <a:ext uri="{FF2B5EF4-FFF2-40B4-BE49-F238E27FC236}">
                <a16:creationId xmlns:a16="http://schemas.microsoft.com/office/drawing/2014/main" id="{1C7DD09A-EAB0-A147-8C6F-92F2497FC730}"/>
              </a:ext>
            </a:extLst>
          </p:cNvPr>
          <p:cNvSpPr txBox="1">
            <a:spLocks/>
          </p:cNvSpPr>
          <p:nvPr/>
        </p:nvSpPr>
        <p:spPr>
          <a:xfrm>
            <a:off x="6156029" y="3168894"/>
            <a:ext cx="2146405" cy="6158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Safety Management Specialist</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4F1C4075-3ACB-854B-858B-610D968041F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527618" y="2409036"/>
            <a:ext cx="1637742" cy="727885"/>
          </a:xfrm>
          <a:prstGeom prst="rect">
            <a:avLst/>
          </a:prstGeom>
        </p:spPr>
      </p:pic>
      <p:sp>
        <p:nvSpPr>
          <p:cNvPr id="2" name="Text Placeholder 1">
            <a:extLst>
              <a:ext uri="{FF2B5EF4-FFF2-40B4-BE49-F238E27FC236}">
                <a16:creationId xmlns:a16="http://schemas.microsoft.com/office/drawing/2014/main" id="{8E2FF85E-1CB8-446E-9E6C-429C8A1BF6A9}"/>
              </a:ext>
            </a:extLst>
          </p:cNvPr>
          <p:cNvSpPr>
            <a:spLocks noGrp="1"/>
          </p:cNvSpPr>
          <p:nvPr>
            <p:ph type="body" sz="quarter" idx="10"/>
          </p:nvPr>
        </p:nvSpPr>
        <p:spPr/>
        <p:txBody>
          <a:bodyPr/>
          <a:lstStyle/>
          <a:p>
            <a:r>
              <a:rPr lang="en-US" dirty="0"/>
              <a:t>BCSP Certifications</a:t>
            </a:r>
          </a:p>
          <a:p>
            <a:endParaRPr lang="en-US" dirty="0"/>
          </a:p>
        </p:txBody>
      </p:sp>
    </p:spTree>
    <p:extLst>
      <p:ext uri="{BB962C8B-B14F-4D97-AF65-F5344CB8AC3E}">
        <p14:creationId xmlns:p14="http://schemas.microsoft.com/office/powerpoint/2010/main" val="82283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2F031-3323-2B40-8D2A-C758C4F3A0FA}"/>
              </a:ext>
            </a:extLst>
          </p:cNvPr>
          <p:cNvSpPr>
            <a:spLocks noGrp="1"/>
          </p:cNvSpPr>
          <p:nvPr>
            <p:ph type="body" sz="quarter" idx="10"/>
          </p:nvPr>
        </p:nvSpPr>
        <p:spPr/>
        <p:txBody>
          <a:bodyPr/>
          <a:lstStyle/>
          <a:p>
            <a:r>
              <a:rPr lang="en-US" dirty="0"/>
              <a:t>Overview</a:t>
            </a:r>
          </a:p>
        </p:txBody>
      </p:sp>
      <p:sp>
        <p:nvSpPr>
          <p:cNvPr id="3" name="Text Placeholder 2">
            <a:extLst>
              <a:ext uri="{FF2B5EF4-FFF2-40B4-BE49-F238E27FC236}">
                <a16:creationId xmlns:a16="http://schemas.microsoft.com/office/drawing/2014/main" id="{F8E7FD18-906B-7B43-B437-7A2575938EB1}"/>
              </a:ext>
            </a:extLst>
          </p:cNvPr>
          <p:cNvSpPr>
            <a:spLocks noGrp="1"/>
          </p:cNvSpPr>
          <p:nvPr>
            <p:ph type="body" sz="quarter" idx="11"/>
          </p:nvPr>
        </p:nvSpPr>
        <p:spPr>
          <a:xfrm>
            <a:off x="639766" y="1961791"/>
            <a:ext cx="11004550" cy="3810000"/>
          </a:xfrm>
        </p:spPr>
        <p:txBody>
          <a:bodyPr/>
          <a:lstStyle/>
          <a:p>
            <a:r>
              <a:rPr lang="en-US" sz="2600" b="1" dirty="0"/>
              <a:t>About BCSP</a:t>
            </a:r>
          </a:p>
          <a:p>
            <a:r>
              <a:rPr lang="en-US" sz="2600" b="1" dirty="0"/>
              <a:t>What is certification? </a:t>
            </a:r>
            <a:endParaRPr lang="en-US" sz="2600" b="1" strike="sngStrike" dirty="0"/>
          </a:p>
          <a:p>
            <a:r>
              <a:rPr lang="en-US" sz="2600" b="1" dirty="0"/>
              <a:t>Why is certification important?</a:t>
            </a:r>
            <a:endParaRPr lang="en-US" sz="2600" b="1" strike="sngStrike" dirty="0"/>
          </a:p>
          <a:p>
            <a:r>
              <a:rPr lang="en-CA" sz="2600" b="1" dirty="0"/>
              <a:t>Benefits of certification to your career and income</a:t>
            </a:r>
            <a:endParaRPr lang="en-CA" sz="2600" b="1" strike="sngStrike" dirty="0"/>
          </a:p>
          <a:p>
            <a:pPr lvl="0"/>
            <a:r>
              <a:rPr lang="en-US" sz="2600" b="1" dirty="0"/>
              <a:t>Understanding the importance of accreditation</a:t>
            </a:r>
          </a:p>
          <a:p>
            <a:pPr lvl="0"/>
            <a:r>
              <a:rPr lang="en-US" sz="2600" b="1" dirty="0"/>
              <a:t>Identifying the right BCSP certification for you</a:t>
            </a:r>
          </a:p>
          <a:p>
            <a:pPr lvl="0"/>
            <a:r>
              <a:rPr lang="en-US" sz="2600" b="1" dirty="0"/>
              <a:t>BCSP certifications and promoting safety culture</a:t>
            </a:r>
          </a:p>
          <a:p>
            <a:endParaRPr lang="en-US" dirty="0"/>
          </a:p>
        </p:txBody>
      </p:sp>
    </p:spTree>
    <p:extLst>
      <p:ext uri="{BB962C8B-B14F-4D97-AF65-F5344CB8AC3E}">
        <p14:creationId xmlns:p14="http://schemas.microsoft.com/office/powerpoint/2010/main" val="50536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72C60-EC9A-45C1-80B6-5B0F091D094D}"/>
              </a:ext>
            </a:extLst>
          </p:cNvPr>
          <p:cNvSpPr/>
          <p:nvPr/>
        </p:nvSpPr>
        <p:spPr>
          <a:xfrm>
            <a:off x="-28230" y="2354576"/>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7C522A-8453-4265-8588-37376760837A}"/>
              </a:ext>
            </a:extLst>
          </p:cNvPr>
          <p:cNvSpPr/>
          <p:nvPr/>
        </p:nvSpPr>
        <p:spPr>
          <a:xfrm>
            <a:off x="-28230" y="3129828"/>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76B739-97A4-4ECC-A8BA-3A871731295A}"/>
              </a:ext>
            </a:extLst>
          </p:cNvPr>
          <p:cNvSpPr/>
          <p:nvPr/>
        </p:nvSpPr>
        <p:spPr>
          <a:xfrm>
            <a:off x="-28230" y="3885202"/>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C3665A-9187-44A0-821E-5BEF9020E41F}"/>
              </a:ext>
            </a:extLst>
          </p:cNvPr>
          <p:cNvSpPr/>
          <p:nvPr/>
        </p:nvSpPr>
        <p:spPr>
          <a:xfrm>
            <a:off x="-28230" y="4640576"/>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0A6F8D-65E1-4F1A-AE90-F31B867147E3}"/>
              </a:ext>
            </a:extLst>
          </p:cNvPr>
          <p:cNvSpPr txBox="1"/>
          <p:nvPr/>
        </p:nvSpPr>
        <p:spPr>
          <a:xfrm>
            <a:off x="639766" y="2306815"/>
            <a:ext cx="7839216" cy="3708708"/>
          </a:xfrm>
          <a:prstGeom prst="rect">
            <a:avLst/>
          </a:prstGeom>
          <a:noFill/>
        </p:spPr>
        <p:txBody>
          <a:bodyPr wrap="square" rtlCol="0">
            <a:spAutoFit/>
          </a:bodyPr>
          <a:lstStyle/>
          <a:p>
            <a:pPr marL="742950" indent="-742950">
              <a:spcBef>
                <a:spcPts val="600"/>
              </a:spcBef>
              <a:spcAft>
                <a:spcPts val="600"/>
              </a:spcAft>
              <a:buAutoNum type="arabicPeriod"/>
            </a:pPr>
            <a:r>
              <a:rPr lang="en-US" sz="4000" b="1" dirty="0">
                <a:latin typeface="Arial" panose="020B0604020202020204" pitchFamily="34" charset="0"/>
              </a:rPr>
              <a:t>Professional</a:t>
            </a:r>
          </a:p>
          <a:p>
            <a:pPr marL="742950" indent="-742950">
              <a:spcBef>
                <a:spcPts val="600"/>
              </a:spcBef>
              <a:spcAft>
                <a:spcPts val="600"/>
              </a:spcAft>
              <a:buAutoNum type="arabicPeriod"/>
            </a:pPr>
            <a:r>
              <a:rPr lang="en-US" sz="4000" b="1" dirty="0">
                <a:latin typeface="Arial" panose="020B0604020202020204" pitchFamily="34" charset="0"/>
              </a:rPr>
              <a:t>Management</a:t>
            </a:r>
          </a:p>
          <a:p>
            <a:pPr marL="742950" indent="-742950">
              <a:spcBef>
                <a:spcPts val="600"/>
              </a:spcBef>
              <a:spcAft>
                <a:spcPts val="600"/>
              </a:spcAft>
              <a:buFont typeface="+mj-lt"/>
              <a:buAutoNum type="arabicPeriod"/>
            </a:pPr>
            <a:r>
              <a:rPr lang="en-US" sz="4000" b="1" dirty="0">
                <a:latin typeface="Arial" panose="020B0604020202020204" pitchFamily="34" charset="0"/>
              </a:rPr>
              <a:t>Technician and Supervisory</a:t>
            </a:r>
          </a:p>
          <a:p>
            <a:pPr marL="742950" indent="-742950">
              <a:spcBef>
                <a:spcPts val="600"/>
              </a:spcBef>
              <a:spcAft>
                <a:spcPts val="600"/>
              </a:spcAft>
              <a:buFont typeface="+mj-lt"/>
              <a:buAutoNum type="arabicPeriod"/>
            </a:pPr>
            <a:r>
              <a:rPr lang="en-US" sz="4000" b="1" dirty="0">
                <a:latin typeface="Arial" panose="020B0604020202020204" pitchFamily="34" charset="0"/>
              </a:rPr>
              <a:t>Training</a:t>
            </a:r>
          </a:p>
          <a:p>
            <a:pPr marL="742950" indent="-742950">
              <a:buAutoNum type="arabicPeriod"/>
            </a:pPr>
            <a:endParaRPr lang="en-US" sz="4000" b="1" dirty="0">
              <a:latin typeface="Arial" panose="020B0604020202020204" pitchFamily="34" charset="0"/>
            </a:endParaRPr>
          </a:p>
        </p:txBody>
      </p:sp>
      <p:sp>
        <p:nvSpPr>
          <p:cNvPr id="9" name="Oval 8">
            <a:extLst>
              <a:ext uri="{FF2B5EF4-FFF2-40B4-BE49-F238E27FC236}">
                <a16:creationId xmlns:a16="http://schemas.microsoft.com/office/drawing/2014/main" id="{BC39ACD2-A7DF-4A2C-8831-80DEE6D3831C}"/>
              </a:ext>
            </a:extLst>
          </p:cNvPr>
          <p:cNvSpPr>
            <a:spLocks noChangeAspect="1"/>
          </p:cNvSpPr>
          <p:nvPr/>
        </p:nvSpPr>
        <p:spPr>
          <a:xfrm>
            <a:off x="8390931" y="1438074"/>
            <a:ext cx="4911406" cy="4804638"/>
          </a:xfrm>
          <a:prstGeom prst="ellipse">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2BA2551A-680B-4305-B4C5-2384B5A90506}"/>
              </a:ext>
            </a:extLst>
          </p:cNvPr>
          <p:cNvSpPr>
            <a:spLocks noGrp="1"/>
          </p:cNvSpPr>
          <p:nvPr>
            <p:ph type="body" sz="quarter" idx="10"/>
          </p:nvPr>
        </p:nvSpPr>
        <p:spPr>
          <a:xfrm>
            <a:off x="639766" y="940526"/>
            <a:ext cx="9454729" cy="1011980"/>
          </a:xfrm>
        </p:spPr>
        <p:txBody>
          <a:bodyPr>
            <a:normAutofit fontScale="92500"/>
          </a:bodyPr>
          <a:lstStyle/>
          <a:p>
            <a:r>
              <a:rPr lang="en-US" sz="6000" dirty="0">
                <a:solidFill>
                  <a:schemeClr val="bg1"/>
                </a:solidFill>
              </a:rPr>
              <a:t>Four Types of Certification</a:t>
            </a:r>
          </a:p>
        </p:txBody>
      </p:sp>
    </p:spTree>
    <p:extLst>
      <p:ext uri="{BB962C8B-B14F-4D97-AF65-F5344CB8AC3E}">
        <p14:creationId xmlns:p14="http://schemas.microsoft.com/office/powerpoint/2010/main" val="301865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3FB14E-9283-401F-87CB-127705927B63}"/>
              </a:ext>
            </a:extLst>
          </p:cNvPr>
          <p:cNvSpPr/>
          <p:nvPr/>
        </p:nvSpPr>
        <p:spPr>
          <a:xfrm rot="2672385">
            <a:off x="-1075510" y="423308"/>
            <a:ext cx="5748642" cy="5547625"/>
          </a:xfrm>
          <a:custGeom>
            <a:avLst/>
            <a:gdLst>
              <a:gd name="connsiteX0" fmla="*/ 0 w 5748642"/>
              <a:gd name="connsiteY0" fmla="*/ 0 h 5547625"/>
              <a:gd name="connsiteX1" fmla="*/ 5748642 w 5748642"/>
              <a:gd name="connsiteY1" fmla="*/ 0 h 5547625"/>
              <a:gd name="connsiteX2" fmla="*/ 5748642 w 5748642"/>
              <a:gd name="connsiteY2" fmla="*/ 5547625 h 5547625"/>
              <a:gd name="connsiteX3" fmla="*/ 0 w 5748642"/>
              <a:gd name="connsiteY3" fmla="*/ 5547625 h 5547625"/>
              <a:gd name="connsiteX4" fmla="*/ 0 w 5748642"/>
              <a:gd name="connsiteY4" fmla="*/ 0 h 5547625"/>
              <a:gd name="connsiteX0" fmla="*/ 0 w 5748642"/>
              <a:gd name="connsiteY0" fmla="*/ 0 h 5549292"/>
              <a:gd name="connsiteX1" fmla="*/ 5748642 w 5748642"/>
              <a:gd name="connsiteY1" fmla="*/ 0 h 5549292"/>
              <a:gd name="connsiteX2" fmla="*/ 5748642 w 5748642"/>
              <a:gd name="connsiteY2" fmla="*/ 5547625 h 5549292"/>
              <a:gd name="connsiteX3" fmla="*/ 4509176 w 5748642"/>
              <a:gd name="connsiteY3" fmla="*/ 5549292 h 5549292"/>
              <a:gd name="connsiteX4" fmla="*/ 0 w 5748642"/>
              <a:gd name="connsiteY4" fmla="*/ 5547625 h 5549292"/>
              <a:gd name="connsiteX5" fmla="*/ 0 w 5748642"/>
              <a:gd name="connsiteY5" fmla="*/ 0 h 5549292"/>
              <a:gd name="connsiteX0" fmla="*/ 0 w 5748642"/>
              <a:gd name="connsiteY0" fmla="*/ 0 h 5548920"/>
              <a:gd name="connsiteX1" fmla="*/ 5748642 w 5748642"/>
              <a:gd name="connsiteY1" fmla="*/ 0 h 5548920"/>
              <a:gd name="connsiteX2" fmla="*/ 5748642 w 5748642"/>
              <a:gd name="connsiteY2" fmla="*/ 5547625 h 5548920"/>
              <a:gd name="connsiteX3" fmla="*/ 4462786 w 5748642"/>
              <a:gd name="connsiteY3" fmla="*/ 5548920 h 5548920"/>
              <a:gd name="connsiteX4" fmla="*/ 0 w 5748642"/>
              <a:gd name="connsiteY4" fmla="*/ 5547625 h 5548920"/>
              <a:gd name="connsiteX5" fmla="*/ 0 w 5748642"/>
              <a:gd name="connsiteY5" fmla="*/ 0 h 5548920"/>
              <a:gd name="connsiteX0" fmla="*/ 0 w 5748642"/>
              <a:gd name="connsiteY0" fmla="*/ 0 h 5548920"/>
              <a:gd name="connsiteX1" fmla="*/ 5748642 w 5748642"/>
              <a:gd name="connsiteY1" fmla="*/ 0 h 5548920"/>
              <a:gd name="connsiteX2" fmla="*/ 5746233 w 5748642"/>
              <a:gd name="connsiteY2" fmla="*/ 4269813 h 5548920"/>
              <a:gd name="connsiteX3" fmla="*/ 5748642 w 5748642"/>
              <a:gd name="connsiteY3" fmla="*/ 554762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6233 w 5748642"/>
              <a:gd name="connsiteY2" fmla="*/ 4269813 h 5548920"/>
              <a:gd name="connsiteX3" fmla="*/ 5748642 w 5748642"/>
              <a:gd name="connsiteY3" fmla="*/ 554762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6233 w 5748642"/>
              <a:gd name="connsiteY2" fmla="*/ 4269813 h 5548920"/>
              <a:gd name="connsiteX3" fmla="*/ 5057500 w 5748642"/>
              <a:gd name="connsiteY3" fmla="*/ 495636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2766 w 5748642"/>
              <a:gd name="connsiteY2" fmla="*/ 4282134 h 5548920"/>
              <a:gd name="connsiteX3" fmla="*/ 5057500 w 5748642"/>
              <a:gd name="connsiteY3" fmla="*/ 495636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7625"/>
              <a:gd name="connsiteX1" fmla="*/ 5748642 w 5748642"/>
              <a:gd name="connsiteY1" fmla="*/ 0 h 5547625"/>
              <a:gd name="connsiteX2" fmla="*/ 5742766 w 5748642"/>
              <a:gd name="connsiteY2" fmla="*/ 4282134 h 5547625"/>
              <a:gd name="connsiteX3" fmla="*/ 5057500 w 5748642"/>
              <a:gd name="connsiteY3" fmla="*/ 4956365 h 5547625"/>
              <a:gd name="connsiteX4" fmla="*/ 4458314 w 5748642"/>
              <a:gd name="connsiteY4" fmla="*/ 5546640 h 5547625"/>
              <a:gd name="connsiteX5" fmla="*/ 0 w 5748642"/>
              <a:gd name="connsiteY5" fmla="*/ 5547625 h 5547625"/>
              <a:gd name="connsiteX6" fmla="*/ 0 w 5748642"/>
              <a:gd name="connsiteY6" fmla="*/ 0 h 55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8642" h="5547625">
                <a:moveTo>
                  <a:pt x="0" y="0"/>
                </a:moveTo>
                <a:lnTo>
                  <a:pt x="5748642" y="0"/>
                </a:lnTo>
                <a:cubicBezTo>
                  <a:pt x="5745922" y="1421323"/>
                  <a:pt x="5745486" y="2860811"/>
                  <a:pt x="5742766" y="4282134"/>
                </a:cubicBezTo>
                <a:lnTo>
                  <a:pt x="5057500" y="4956365"/>
                </a:lnTo>
                <a:lnTo>
                  <a:pt x="4458314" y="5546640"/>
                </a:lnTo>
                <a:lnTo>
                  <a:pt x="0" y="5547625"/>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2">
            <a:extLst>
              <a:ext uri="{FF2B5EF4-FFF2-40B4-BE49-F238E27FC236}">
                <a16:creationId xmlns:a16="http://schemas.microsoft.com/office/drawing/2014/main" id="{0ADCD1C8-1031-4308-8DF3-E079BBBC61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97499" y="3707333"/>
            <a:ext cx="2437611" cy="945739"/>
          </a:xfrm>
          <a:prstGeom prst="rect">
            <a:avLst/>
          </a:prstGeom>
        </p:spPr>
      </p:pic>
      <p:sp>
        <p:nvSpPr>
          <p:cNvPr id="6" name="Oval 5">
            <a:extLst>
              <a:ext uri="{FF2B5EF4-FFF2-40B4-BE49-F238E27FC236}">
                <a16:creationId xmlns:a16="http://schemas.microsoft.com/office/drawing/2014/main" id="{C0A7EE2A-32F1-473F-93A0-1726EAA34A0A}"/>
              </a:ext>
            </a:extLst>
          </p:cNvPr>
          <p:cNvSpPr/>
          <p:nvPr/>
        </p:nvSpPr>
        <p:spPr>
          <a:xfrm>
            <a:off x="527942" y="750710"/>
            <a:ext cx="945292" cy="9452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84BE82-235F-422E-9D2A-7B4F311A639F}"/>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0" y="4933525"/>
            <a:ext cx="6650998" cy="812800"/>
          </a:xfrm>
          <a:prstGeom prst="rect">
            <a:avLst/>
          </a:prstGeom>
          <a:effectLst/>
        </p:spPr>
      </p:pic>
      <p:sp>
        <p:nvSpPr>
          <p:cNvPr id="8" name="Title 1">
            <a:extLst>
              <a:ext uri="{FF2B5EF4-FFF2-40B4-BE49-F238E27FC236}">
                <a16:creationId xmlns:a16="http://schemas.microsoft.com/office/drawing/2014/main" id="{2DE10A69-4DCF-4733-AD56-2FDCB56949A3}"/>
              </a:ext>
            </a:extLst>
          </p:cNvPr>
          <p:cNvSpPr txBox="1">
            <a:spLocks/>
          </p:cNvSpPr>
          <p:nvPr/>
        </p:nvSpPr>
        <p:spPr>
          <a:xfrm>
            <a:off x="699726" y="816672"/>
            <a:ext cx="5108677" cy="3057903"/>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Professional </a:t>
            </a:r>
            <a:br>
              <a:rPr lang="en-US" sz="6000" dirty="0">
                <a:solidFill>
                  <a:schemeClr val="tx1"/>
                </a:solidFill>
              </a:rPr>
            </a:br>
            <a:r>
              <a:rPr lang="en-US" sz="6000" dirty="0">
                <a:solidFill>
                  <a:schemeClr val="tx1"/>
                </a:solidFill>
              </a:rPr>
              <a:t>Certifications </a:t>
            </a:r>
            <a:br>
              <a:rPr lang="en-US" sz="6000" dirty="0">
                <a:solidFill>
                  <a:schemeClr val="tx1"/>
                </a:solidFill>
              </a:rPr>
            </a:br>
            <a:r>
              <a:rPr lang="en-US" sz="6000" dirty="0">
                <a:solidFill>
                  <a:schemeClr val="tx1"/>
                </a:solidFill>
              </a:rPr>
              <a:t>and </a:t>
            </a:r>
            <a:br>
              <a:rPr lang="en-US" sz="6000" dirty="0">
                <a:solidFill>
                  <a:schemeClr val="tx1"/>
                </a:solidFill>
              </a:rPr>
            </a:br>
            <a:r>
              <a:rPr lang="en-US" sz="6000" dirty="0">
                <a:solidFill>
                  <a:schemeClr val="tx1"/>
                </a:solidFill>
              </a:rPr>
              <a:t>Designations</a:t>
            </a:r>
          </a:p>
        </p:txBody>
      </p:sp>
      <p:sp>
        <p:nvSpPr>
          <p:cNvPr id="12" name="Subtitle 2">
            <a:extLst>
              <a:ext uri="{FF2B5EF4-FFF2-40B4-BE49-F238E27FC236}">
                <a16:creationId xmlns:a16="http://schemas.microsoft.com/office/drawing/2014/main" id="{56E49E78-6DC2-48E8-BE0A-87B6F203505F}"/>
              </a:ext>
            </a:extLst>
          </p:cNvPr>
          <p:cNvSpPr txBox="1">
            <a:spLocks/>
          </p:cNvSpPr>
          <p:nvPr/>
        </p:nvSpPr>
        <p:spPr>
          <a:xfrm>
            <a:off x="9697559" y="2387322"/>
            <a:ext cx="1734965" cy="4548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Associate Safety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Professional</a:t>
            </a:r>
            <a:r>
              <a:rPr lang="en-US" sz="1600" baseline="30000" dirty="0">
                <a:effectLst/>
                <a:latin typeface="Arial Narrow" panose="020B0604020202020204" pitchFamily="34" charset="0"/>
              </a:rPr>
              <a:t> ®</a:t>
            </a:r>
            <a:endParaRPr lang="en-US" sz="1600" b="1" dirty="0">
              <a:latin typeface="Arial Narrow"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692A6D1-73B6-412C-BBB5-5A4FF46355D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734001" y="1425314"/>
            <a:ext cx="2152163" cy="961508"/>
          </a:xfrm>
          <a:prstGeom prst="rect">
            <a:avLst/>
          </a:prstGeom>
        </p:spPr>
      </p:pic>
      <p:sp>
        <p:nvSpPr>
          <p:cNvPr id="14" name="Text Placeholder 7">
            <a:extLst>
              <a:ext uri="{FF2B5EF4-FFF2-40B4-BE49-F238E27FC236}">
                <a16:creationId xmlns:a16="http://schemas.microsoft.com/office/drawing/2014/main" id="{D3333E5F-9A76-416F-BAF5-5154A5C865B8}"/>
              </a:ext>
            </a:extLst>
          </p:cNvPr>
          <p:cNvSpPr txBox="1">
            <a:spLocks/>
          </p:cNvSpPr>
          <p:nvPr/>
        </p:nvSpPr>
        <p:spPr>
          <a:xfrm>
            <a:off x="7087872" y="2382971"/>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Certified Safety </a:t>
            </a:r>
            <a:br>
              <a:rPr lang="en-US" sz="1600" dirty="0">
                <a:latin typeface="Arial Narrow" panose="020B0604020202020204" pitchFamily="34" charset="0"/>
              </a:rPr>
            </a:br>
            <a:r>
              <a:rPr lang="en-US" sz="1600" dirty="0">
                <a:latin typeface="Arial Narrow" panose="020B0604020202020204" pitchFamily="34" charset="0"/>
              </a:rPr>
              <a:t>Professional </a:t>
            </a:r>
            <a:r>
              <a:rPr lang="en-US" sz="1600" baseline="30000" dirty="0">
                <a:effectLst/>
                <a:latin typeface="Arial Narrow" panose="020B0604020202020204" pitchFamily="34" charset="0"/>
              </a:rPr>
              <a:t>®</a:t>
            </a:r>
            <a:r>
              <a:rPr lang="en-US" sz="1600" baseline="30000" dirty="0">
                <a:latin typeface="Arial Narrow" panose="020B0604020202020204" pitchFamily="34" charset="0"/>
              </a:rPr>
              <a:t> </a:t>
            </a:r>
          </a:p>
        </p:txBody>
      </p:sp>
      <p:pic>
        <p:nvPicPr>
          <p:cNvPr id="15" name="Picture 14">
            <a:extLst>
              <a:ext uri="{FF2B5EF4-FFF2-40B4-BE49-F238E27FC236}">
                <a16:creationId xmlns:a16="http://schemas.microsoft.com/office/drawing/2014/main" id="{516CD65C-E554-44BB-8158-A647B422F3B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397499" y="1402790"/>
            <a:ext cx="2163394" cy="961508"/>
          </a:xfrm>
          <a:prstGeom prst="rect">
            <a:avLst/>
          </a:prstGeom>
        </p:spPr>
      </p:pic>
      <p:pic>
        <p:nvPicPr>
          <p:cNvPr id="16" name="Picture 15">
            <a:extLst>
              <a:ext uri="{FF2B5EF4-FFF2-40B4-BE49-F238E27FC236}">
                <a16:creationId xmlns:a16="http://schemas.microsoft.com/office/drawing/2014/main" id="{ED385812-E38C-4B9F-AB61-83A45B885E3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804302" y="3699449"/>
            <a:ext cx="1967739" cy="961508"/>
          </a:xfrm>
          <a:prstGeom prst="rect">
            <a:avLst/>
          </a:prstGeom>
        </p:spPr>
      </p:pic>
      <p:sp>
        <p:nvSpPr>
          <p:cNvPr id="17" name="Text Placeholder 7">
            <a:extLst>
              <a:ext uri="{FF2B5EF4-FFF2-40B4-BE49-F238E27FC236}">
                <a16:creationId xmlns:a16="http://schemas.microsoft.com/office/drawing/2014/main" id="{32412A19-1A6E-4AFA-8445-66A81994F495}"/>
              </a:ext>
            </a:extLst>
          </p:cNvPr>
          <p:cNvSpPr txBox="1">
            <a:spLocks/>
          </p:cNvSpPr>
          <p:nvPr/>
        </p:nvSpPr>
        <p:spPr>
          <a:xfrm>
            <a:off x="6990886" y="4660957"/>
            <a:ext cx="178115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Transitional Safety Practitioner</a:t>
            </a:r>
            <a:r>
              <a:rPr lang="en-US" sz="1600" baseline="30000" dirty="0">
                <a:latin typeface="Arial Narrow" panose="020B0604020202020204" pitchFamily="34" charset="0"/>
              </a:rPr>
              <a:t> </a:t>
            </a:r>
          </a:p>
        </p:txBody>
      </p:sp>
      <p:sp>
        <p:nvSpPr>
          <p:cNvPr id="18" name="Text Placeholder 7">
            <a:extLst>
              <a:ext uri="{FF2B5EF4-FFF2-40B4-BE49-F238E27FC236}">
                <a16:creationId xmlns:a16="http://schemas.microsoft.com/office/drawing/2014/main" id="{C03EF206-54A4-4AFA-BAA1-573C25B6A8C5}"/>
              </a:ext>
            </a:extLst>
          </p:cNvPr>
          <p:cNvSpPr txBox="1">
            <a:spLocks/>
          </p:cNvSpPr>
          <p:nvPr/>
        </p:nvSpPr>
        <p:spPr>
          <a:xfrm>
            <a:off x="9954308" y="4660957"/>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Graduate Safety Practitioner</a:t>
            </a:r>
            <a:r>
              <a:rPr lang="en-US" sz="1600" baseline="30000" dirty="0">
                <a:effectLst/>
                <a:latin typeface="Arial Narrow" panose="020B0604020202020204" pitchFamily="34" charset="0"/>
              </a:rPr>
              <a:t> ®</a:t>
            </a:r>
            <a:endParaRPr lang="en-US" sz="1600" baseline="30000" dirty="0">
              <a:latin typeface="Arial Narrow" panose="020B0604020202020204" pitchFamily="34" charset="0"/>
            </a:endParaRPr>
          </a:p>
        </p:txBody>
      </p:sp>
    </p:spTree>
    <p:extLst>
      <p:ext uri="{BB962C8B-B14F-4D97-AF65-F5344CB8AC3E}">
        <p14:creationId xmlns:p14="http://schemas.microsoft.com/office/powerpoint/2010/main" val="356577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82717A-3BAF-4A18-9E11-E2BCA7A948A0}"/>
              </a:ext>
            </a:extLst>
          </p:cNvPr>
          <p:cNvSpPr/>
          <p:nvPr/>
        </p:nvSpPr>
        <p:spPr>
          <a:xfrm>
            <a:off x="5255332" y="2473"/>
            <a:ext cx="6948165" cy="6280452"/>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285234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44453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65718"/>
              <a:gd name="connsiteY0" fmla="*/ 0 h 6355583"/>
              <a:gd name="connsiteX1" fmla="*/ 6944453 w 6965718"/>
              <a:gd name="connsiteY1" fmla="*/ 0 h 6355583"/>
              <a:gd name="connsiteX2" fmla="*/ 6965718 w 6965718"/>
              <a:gd name="connsiteY2" fmla="*/ 6355583 h 6355583"/>
              <a:gd name="connsiteX3" fmla="*/ 0 w 6965718"/>
              <a:gd name="connsiteY3" fmla="*/ 6339254 h 6355583"/>
              <a:gd name="connsiteX4" fmla="*/ 2890157 w 6965718"/>
              <a:gd name="connsiteY4" fmla="*/ 0 h 6355583"/>
              <a:gd name="connsiteX0" fmla="*/ 2890157 w 6945525"/>
              <a:gd name="connsiteY0" fmla="*/ 0 h 6412144"/>
              <a:gd name="connsiteX1" fmla="*/ 6944453 w 6945525"/>
              <a:gd name="connsiteY1" fmla="*/ 0 h 6412144"/>
              <a:gd name="connsiteX2" fmla="*/ 6928011 w 6945525"/>
              <a:gd name="connsiteY2" fmla="*/ 6412144 h 6412144"/>
              <a:gd name="connsiteX3" fmla="*/ 0 w 6945525"/>
              <a:gd name="connsiteY3" fmla="*/ 6339254 h 6412144"/>
              <a:gd name="connsiteX4" fmla="*/ 2890157 w 6945525"/>
              <a:gd name="connsiteY4" fmla="*/ 0 h 6412144"/>
              <a:gd name="connsiteX0" fmla="*/ 2890157 w 6945925"/>
              <a:gd name="connsiteY0" fmla="*/ 0 h 6339254"/>
              <a:gd name="connsiteX1" fmla="*/ 6944453 w 6945925"/>
              <a:gd name="connsiteY1" fmla="*/ 0 h 6339254"/>
              <a:gd name="connsiteX2" fmla="*/ 6937438 w 6945925"/>
              <a:gd name="connsiteY2" fmla="*/ 6308449 h 6339254"/>
              <a:gd name="connsiteX3" fmla="*/ 0 w 6945925"/>
              <a:gd name="connsiteY3" fmla="*/ 6339254 h 6339254"/>
              <a:gd name="connsiteX4" fmla="*/ 2890157 w 6945925"/>
              <a:gd name="connsiteY4" fmla="*/ 0 h 6339254"/>
              <a:gd name="connsiteX0" fmla="*/ 2890157 w 6944585"/>
              <a:gd name="connsiteY0" fmla="*/ 0 h 6339254"/>
              <a:gd name="connsiteX1" fmla="*/ 6944453 w 6944585"/>
              <a:gd name="connsiteY1" fmla="*/ 0 h 6339254"/>
              <a:gd name="connsiteX2" fmla="*/ 6678201 w 6944585"/>
              <a:gd name="connsiteY2" fmla="*/ 5870103 h 6339254"/>
              <a:gd name="connsiteX3" fmla="*/ 0 w 6944585"/>
              <a:gd name="connsiteY3" fmla="*/ 6339254 h 6339254"/>
              <a:gd name="connsiteX4" fmla="*/ 2890157 w 6944585"/>
              <a:gd name="connsiteY4" fmla="*/ 0 h 6339254"/>
              <a:gd name="connsiteX0" fmla="*/ 2890157 w 6945693"/>
              <a:gd name="connsiteY0" fmla="*/ 0 h 6339254"/>
              <a:gd name="connsiteX1" fmla="*/ 6944453 w 6945693"/>
              <a:gd name="connsiteY1" fmla="*/ 0 h 6339254"/>
              <a:gd name="connsiteX2" fmla="*/ 6932725 w 6945693"/>
              <a:gd name="connsiteY2" fmla="*/ 6280169 h 6339254"/>
              <a:gd name="connsiteX3" fmla="*/ 0 w 6945693"/>
              <a:gd name="connsiteY3" fmla="*/ 6339254 h 6339254"/>
              <a:gd name="connsiteX4" fmla="*/ 2890157 w 6945693"/>
              <a:gd name="connsiteY4" fmla="*/ 0 h 6339254"/>
              <a:gd name="connsiteX0" fmla="*/ 2890157 w 6945693"/>
              <a:gd name="connsiteY0" fmla="*/ 0 h 6280169"/>
              <a:gd name="connsiteX1" fmla="*/ 6944453 w 6945693"/>
              <a:gd name="connsiteY1" fmla="*/ 0 h 6280169"/>
              <a:gd name="connsiteX2" fmla="*/ 6932725 w 6945693"/>
              <a:gd name="connsiteY2" fmla="*/ 6280169 h 6280169"/>
              <a:gd name="connsiteX3" fmla="*/ 0 w 6945693"/>
              <a:gd name="connsiteY3" fmla="*/ 6277980 h 6280169"/>
              <a:gd name="connsiteX4" fmla="*/ 2890157 w 6945693"/>
              <a:gd name="connsiteY4" fmla="*/ 0 h 6280169"/>
              <a:gd name="connsiteX0" fmla="*/ 2892629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2892629 w 6948165"/>
              <a:gd name="connsiteY4" fmla="*/ 0 h 628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8165" h="6280452">
                <a:moveTo>
                  <a:pt x="2892629" y="0"/>
                </a:moveTo>
                <a:lnTo>
                  <a:pt x="6946925" y="0"/>
                </a:lnTo>
                <a:cubicBezTo>
                  <a:pt x="6954013" y="2118528"/>
                  <a:pt x="6928109" y="4161641"/>
                  <a:pt x="6935197" y="6280169"/>
                </a:cubicBezTo>
                <a:lnTo>
                  <a:pt x="0" y="6280452"/>
                </a:lnTo>
                <a:lnTo>
                  <a:pt x="2892629"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48BAE04-3584-4178-A904-82368DD6E821}"/>
              </a:ext>
            </a:extLst>
          </p:cNvPr>
          <p:cNvSpPr/>
          <p:nvPr/>
        </p:nvSpPr>
        <p:spPr>
          <a:xfrm>
            <a:off x="4828299" y="2767350"/>
            <a:ext cx="3325098" cy="332509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6EF901E-DFCC-44FF-98CB-15E6E73F031A}"/>
              </a:ext>
            </a:extLst>
          </p:cNvPr>
          <p:cNvSpPr txBox="1">
            <a:spLocks/>
          </p:cNvSpPr>
          <p:nvPr/>
        </p:nvSpPr>
        <p:spPr>
          <a:xfrm>
            <a:off x="464237" y="4104894"/>
            <a:ext cx="9580984" cy="1325564"/>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endParaRPr lang="en-US" sz="6000" dirty="0">
              <a:solidFill>
                <a:schemeClr val="tx1"/>
              </a:solidFill>
              <a:effectLst>
                <a:outerShdw blurRad="38100" dist="38100" dir="2700000" algn="tl">
                  <a:srgbClr val="000000">
                    <a:alpha val="43137"/>
                  </a:srgbClr>
                </a:outerShdw>
              </a:effectLst>
            </a:endParaRPr>
          </a:p>
        </p:txBody>
      </p:sp>
      <p:sp>
        <p:nvSpPr>
          <p:cNvPr id="6" name="Oval 5">
            <a:extLst>
              <a:ext uri="{FF2B5EF4-FFF2-40B4-BE49-F238E27FC236}">
                <a16:creationId xmlns:a16="http://schemas.microsoft.com/office/drawing/2014/main" id="{A895345E-CAD2-43BD-9059-5298D25833D2}"/>
              </a:ext>
            </a:extLst>
          </p:cNvPr>
          <p:cNvSpPr/>
          <p:nvPr/>
        </p:nvSpPr>
        <p:spPr>
          <a:xfrm>
            <a:off x="527942" y="750710"/>
            <a:ext cx="945292" cy="945292"/>
          </a:xfrm>
          <a:prstGeom prst="ellipse">
            <a:avLst/>
          </a:prstGeom>
          <a:solidFill>
            <a:srgbClr val="A5A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CA77925-6B85-44DC-A49A-DF1526A3E47A}"/>
              </a:ext>
            </a:extLst>
          </p:cNvPr>
          <p:cNvSpPr txBox="1">
            <a:spLocks/>
          </p:cNvSpPr>
          <p:nvPr/>
        </p:nvSpPr>
        <p:spPr>
          <a:xfrm>
            <a:off x="699725" y="816673"/>
            <a:ext cx="8117703"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Management </a:t>
            </a:r>
            <a:br>
              <a:rPr lang="en-US" sz="6000" dirty="0">
                <a:solidFill>
                  <a:schemeClr val="tx1"/>
                </a:solidFill>
              </a:rPr>
            </a:br>
            <a:r>
              <a:rPr lang="en-US" sz="6000" dirty="0">
                <a:solidFill>
                  <a:schemeClr val="tx1"/>
                </a:solidFill>
              </a:rPr>
              <a:t>Certification</a:t>
            </a:r>
            <a:endParaRPr lang="en-US" sz="6000" dirty="0">
              <a:solidFill>
                <a:schemeClr val="tx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33B5D56B-666F-4066-8583-6E421FFD333A}"/>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1" y="5203677"/>
            <a:ext cx="4232313" cy="812800"/>
          </a:xfrm>
          <a:prstGeom prst="rect">
            <a:avLst/>
          </a:prstGeom>
          <a:effectLst/>
        </p:spPr>
      </p:pic>
      <p:sp>
        <p:nvSpPr>
          <p:cNvPr id="9" name="Text Placeholder 7">
            <a:extLst>
              <a:ext uri="{FF2B5EF4-FFF2-40B4-BE49-F238E27FC236}">
                <a16:creationId xmlns:a16="http://schemas.microsoft.com/office/drawing/2014/main" id="{9405B84A-25AF-4FBD-B570-575D75ABB083}"/>
              </a:ext>
            </a:extLst>
          </p:cNvPr>
          <p:cNvSpPr txBox="1">
            <a:spLocks/>
          </p:cNvSpPr>
          <p:nvPr/>
        </p:nvSpPr>
        <p:spPr>
          <a:xfrm>
            <a:off x="5001990" y="4881318"/>
            <a:ext cx="2898204" cy="6158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000" b="1" dirty="0">
                <a:latin typeface="Arial Narrow" panose="020B0604020202020204" pitchFamily="34" charset="0"/>
                <a:cs typeface="Arial" panose="020B0604020202020204" pitchFamily="34" charset="0"/>
              </a:rPr>
              <a:t>Safety Management Specialist </a:t>
            </a:r>
            <a:r>
              <a:rPr lang="en-US" sz="2000" b="1" baseline="30000" dirty="0">
                <a:effectLst/>
                <a:latin typeface="Arial Narrow" panose="020B0604020202020204" pitchFamily="34" charset="0"/>
              </a:rPr>
              <a:t>®</a:t>
            </a:r>
            <a:endParaRPr lang="en-US" sz="2000" b="1" baseline="30000" dirty="0">
              <a:latin typeface="Arial Narrow"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AA96216-D0D1-4559-8132-824BE060B1F5}"/>
              </a:ext>
            </a:extLst>
          </p:cNvPr>
          <p:cNvSpPr/>
          <p:nvPr/>
        </p:nvSpPr>
        <p:spPr>
          <a:xfrm>
            <a:off x="780135" y="3041826"/>
            <a:ext cx="3706323"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Validates the experience of safety practitioners with more than 10 years of experience, with or without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 college degree</a:t>
            </a:r>
          </a:p>
        </p:txBody>
      </p:sp>
      <p:pic>
        <p:nvPicPr>
          <p:cNvPr id="11" name="Picture 10">
            <a:extLst>
              <a:ext uri="{FF2B5EF4-FFF2-40B4-BE49-F238E27FC236}">
                <a16:creationId xmlns:a16="http://schemas.microsoft.com/office/drawing/2014/main" id="{6256863F-E31B-4FB7-BFA1-CB01F5FDBF4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66868" y="3543273"/>
            <a:ext cx="3455046" cy="1338045"/>
          </a:xfrm>
          <a:prstGeom prst="rect">
            <a:avLst/>
          </a:prstGeom>
        </p:spPr>
      </p:pic>
    </p:spTree>
    <p:extLst>
      <p:ext uri="{BB962C8B-B14F-4D97-AF65-F5344CB8AC3E}">
        <p14:creationId xmlns:p14="http://schemas.microsoft.com/office/powerpoint/2010/main" val="35950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2309ADE-4A08-4114-B887-6FC7446643D1}"/>
              </a:ext>
            </a:extLst>
          </p:cNvPr>
          <p:cNvSpPr txBox="1">
            <a:spLocks/>
          </p:cNvSpPr>
          <p:nvPr/>
        </p:nvSpPr>
        <p:spPr>
          <a:xfrm>
            <a:off x="464237" y="4104894"/>
            <a:ext cx="9580984" cy="1325564"/>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endParaRPr lang="en-US" sz="6000" dirty="0">
              <a:solidFill>
                <a:schemeClr val="tx1"/>
              </a:solidFill>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0AF9283C-5568-4304-B438-45B444A328B6}"/>
              </a:ext>
            </a:extLst>
          </p:cNvPr>
          <p:cNvSpPr/>
          <p:nvPr/>
        </p:nvSpPr>
        <p:spPr>
          <a:xfrm>
            <a:off x="527942" y="750710"/>
            <a:ext cx="945292" cy="9452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39F32F-C0F6-4BE8-950B-BAFD78BD08FE}"/>
              </a:ext>
            </a:extLst>
          </p:cNvPr>
          <p:cNvSpPr/>
          <p:nvPr/>
        </p:nvSpPr>
        <p:spPr>
          <a:xfrm>
            <a:off x="-13252" y="2575315"/>
            <a:ext cx="12220230" cy="788372"/>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2DF54BC6-8278-4809-B238-8F006901B3CF}"/>
              </a:ext>
            </a:extLst>
          </p:cNvPr>
          <p:cNvSpPr txBox="1">
            <a:spLocks/>
          </p:cNvSpPr>
          <p:nvPr/>
        </p:nvSpPr>
        <p:spPr>
          <a:xfrm>
            <a:off x="2825643" y="2591347"/>
            <a:ext cx="5199418" cy="74313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800" b="1" dirty="0">
                <a:latin typeface="Arial" panose="020B0604020202020204" pitchFamily="34" charset="0"/>
                <a:cs typeface="Arial" panose="020B0604020202020204" pitchFamily="34" charset="0"/>
              </a:rPr>
              <a:t>Occupational Hygiene and Safety Technician</a:t>
            </a:r>
            <a:r>
              <a:rPr lang="en-US" sz="1800" b="1" dirty="0">
                <a:effectLst/>
                <a:latin typeface="Arial Narrow" panose="020B0604020202020204" pitchFamily="34" charset="0"/>
              </a:rPr>
              <a:t>™</a:t>
            </a:r>
            <a:r>
              <a:rPr lang="en-US" sz="1800" b="1" baseline="30000" dirty="0">
                <a:latin typeface="Arial" panose="020B0604020202020204" pitchFamily="34" charset="0"/>
                <a:cs typeface="Arial" panose="020B0604020202020204" pitchFamily="34" charset="0"/>
              </a:rPr>
              <a:t> </a:t>
            </a:r>
          </a:p>
        </p:txBody>
      </p:sp>
      <p:pic>
        <p:nvPicPr>
          <p:cNvPr id="23" name="Picture 22">
            <a:extLst>
              <a:ext uri="{FF2B5EF4-FFF2-40B4-BE49-F238E27FC236}">
                <a16:creationId xmlns:a16="http://schemas.microsoft.com/office/drawing/2014/main" id="{3754536C-7663-4E55-B051-DC4025BE6BE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1724" y="2646042"/>
            <a:ext cx="1993038" cy="674514"/>
          </a:xfrm>
          <a:prstGeom prst="rect">
            <a:avLst/>
          </a:prstGeom>
        </p:spPr>
      </p:pic>
      <p:sp>
        <p:nvSpPr>
          <p:cNvPr id="24" name="Rectangle 23">
            <a:extLst>
              <a:ext uri="{FF2B5EF4-FFF2-40B4-BE49-F238E27FC236}">
                <a16:creationId xmlns:a16="http://schemas.microsoft.com/office/drawing/2014/main" id="{0C59E93C-D6BC-4336-A5CA-C5D71BE88A41}"/>
              </a:ext>
            </a:extLst>
          </p:cNvPr>
          <p:cNvSpPr/>
          <p:nvPr/>
        </p:nvSpPr>
        <p:spPr>
          <a:xfrm>
            <a:off x="0" y="3489429"/>
            <a:ext cx="12220230" cy="829275"/>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C22C11-7C60-4B0A-AF32-19A0DAFC1DD8}"/>
              </a:ext>
            </a:extLst>
          </p:cNvPr>
          <p:cNvSpPr/>
          <p:nvPr/>
        </p:nvSpPr>
        <p:spPr>
          <a:xfrm>
            <a:off x="-8824" y="5382914"/>
            <a:ext cx="12220230" cy="838271"/>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C8CB7038-2778-476D-B213-9042B9C2EDAA}"/>
              </a:ext>
            </a:extLst>
          </p:cNvPr>
          <p:cNvSpPr txBox="1">
            <a:spLocks/>
          </p:cNvSpPr>
          <p:nvPr/>
        </p:nvSpPr>
        <p:spPr>
          <a:xfrm>
            <a:off x="2825644" y="3481469"/>
            <a:ext cx="5458709" cy="8369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800" b="1" dirty="0">
                <a:latin typeface="Arial" panose="020B0604020202020204" pitchFamily="34" charset="0"/>
                <a:cs typeface="Arial" panose="020B0604020202020204" pitchFamily="34" charset="0"/>
              </a:rPr>
              <a:t>Construction Health and Safety Technician </a:t>
            </a:r>
            <a:r>
              <a:rPr lang="en-US" sz="1800" b="1" baseline="30000" dirty="0">
                <a:effectLst/>
                <a:latin typeface="Arial Narrow" panose="020B0604020202020204" pitchFamily="34" charset="0"/>
              </a:rPr>
              <a:t>®</a:t>
            </a:r>
            <a:r>
              <a:rPr lang="en-US" sz="1800" b="1" baseline="30000" dirty="0">
                <a:latin typeface="Arial Narrow" panose="020B0604020202020204" pitchFamily="34" charset="0"/>
                <a:cs typeface="Arial" panose="020B0604020202020204" pitchFamily="34" charset="0"/>
              </a:rPr>
              <a:t> </a:t>
            </a:r>
          </a:p>
        </p:txBody>
      </p:sp>
      <p:pic>
        <p:nvPicPr>
          <p:cNvPr id="27" name="Picture 26">
            <a:extLst>
              <a:ext uri="{FF2B5EF4-FFF2-40B4-BE49-F238E27FC236}">
                <a16:creationId xmlns:a16="http://schemas.microsoft.com/office/drawing/2014/main" id="{29749FBA-5EE0-4F94-A443-ECC0A5CC5B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4352" y="3590128"/>
            <a:ext cx="1879072" cy="650321"/>
          </a:xfrm>
          <a:prstGeom prst="rect">
            <a:avLst/>
          </a:prstGeom>
        </p:spPr>
      </p:pic>
      <p:sp>
        <p:nvSpPr>
          <p:cNvPr id="28" name="Rectangle 27">
            <a:extLst>
              <a:ext uri="{FF2B5EF4-FFF2-40B4-BE49-F238E27FC236}">
                <a16:creationId xmlns:a16="http://schemas.microsoft.com/office/drawing/2014/main" id="{AB304B37-6459-4621-8FC9-36CA05B71EF2}"/>
              </a:ext>
            </a:extLst>
          </p:cNvPr>
          <p:cNvSpPr/>
          <p:nvPr/>
        </p:nvSpPr>
        <p:spPr>
          <a:xfrm>
            <a:off x="2214" y="4436485"/>
            <a:ext cx="12220230" cy="829275"/>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2">
            <a:extLst>
              <a:ext uri="{FF2B5EF4-FFF2-40B4-BE49-F238E27FC236}">
                <a16:creationId xmlns:a16="http://schemas.microsoft.com/office/drawing/2014/main" id="{19884317-1541-4EE6-9E08-B354C139F8A4}"/>
              </a:ext>
            </a:extLst>
          </p:cNvPr>
          <p:cNvSpPr txBox="1">
            <a:spLocks/>
          </p:cNvSpPr>
          <p:nvPr/>
        </p:nvSpPr>
        <p:spPr>
          <a:xfrm>
            <a:off x="2885217" y="4460488"/>
            <a:ext cx="4424378" cy="814270"/>
          </a:xfrm>
          <a:prstGeom prst="rect">
            <a:avLst/>
          </a:prstGeom>
        </p:spPr>
        <p:txBody>
          <a:bodyPr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Safety Trained Supervisor</a:t>
            </a:r>
            <a:r>
              <a:rPr lang="en-US" sz="1800" b="1" baseline="30000" dirty="0">
                <a:effectLst/>
                <a:latin typeface="Arial Narrow" panose="020B0604020202020204" pitchFamily="34" charset="0"/>
              </a:rPr>
              <a:t> ®</a:t>
            </a:r>
            <a:r>
              <a:rPr lang="en-US" baseline="30000" dirty="0"/>
              <a:t> </a:t>
            </a:r>
          </a:p>
        </p:txBody>
      </p:sp>
      <p:pic>
        <p:nvPicPr>
          <p:cNvPr id="30" name="Picture 29">
            <a:extLst>
              <a:ext uri="{FF2B5EF4-FFF2-40B4-BE49-F238E27FC236}">
                <a16:creationId xmlns:a16="http://schemas.microsoft.com/office/drawing/2014/main" id="{B8EDC633-46D2-4C8A-A749-1EF73C2BE16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82250" y="4499706"/>
            <a:ext cx="1538634" cy="692385"/>
          </a:xfrm>
          <a:prstGeom prst="rect">
            <a:avLst/>
          </a:prstGeom>
        </p:spPr>
      </p:pic>
      <p:sp>
        <p:nvSpPr>
          <p:cNvPr id="31" name="Subtitle 2">
            <a:extLst>
              <a:ext uri="{FF2B5EF4-FFF2-40B4-BE49-F238E27FC236}">
                <a16:creationId xmlns:a16="http://schemas.microsoft.com/office/drawing/2014/main" id="{F3F97BC0-654C-45C6-BF52-CE50B6886B40}"/>
              </a:ext>
            </a:extLst>
          </p:cNvPr>
          <p:cNvSpPr txBox="1">
            <a:spLocks/>
          </p:cNvSpPr>
          <p:nvPr/>
        </p:nvSpPr>
        <p:spPr>
          <a:xfrm>
            <a:off x="2873026" y="5391911"/>
            <a:ext cx="4663604" cy="829273"/>
          </a:xfrm>
          <a:prstGeom prst="rect">
            <a:avLst/>
          </a:prstGeom>
        </p:spPr>
        <p:txBody>
          <a:bodyPr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Safety Trained Supervisor Construction</a:t>
            </a:r>
            <a:r>
              <a:rPr lang="en-US" sz="1800" b="1" baseline="30000" dirty="0">
                <a:effectLst/>
                <a:latin typeface="Arial Narrow" panose="020B0604020202020204" pitchFamily="34" charset="0"/>
              </a:rPr>
              <a:t> ®</a:t>
            </a:r>
            <a:r>
              <a:rPr lang="en-US" baseline="30000" dirty="0"/>
              <a:t> </a:t>
            </a:r>
          </a:p>
        </p:txBody>
      </p:sp>
      <p:sp>
        <p:nvSpPr>
          <p:cNvPr id="32" name="Oval 31">
            <a:extLst>
              <a:ext uri="{FF2B5EF4-FFF2-40B4-BE49-F238E27FC236}">
                <a16:creationId xmlns:a16="http://schemas.microsoft.com/office/drawing/2014/main" id="{5A94B8C0-EEEC-470A-8701-172C979FB3D6}"/>
              </a:ext>
            </a:extLst>
          </p:cNvPr>
          <p:cNvSpPr>
            <a:spLocks noChangeAspect="1"/>
          </p:cNvSpPr>
          <p:nvPr/>
        </p:nvSpPr>
        <p:spPr>
          <a:xfrm>
            <a:off x="7857497" y="1231569"/>
            <a:ext cx="5110587" cy="4999489"/>
          </a:xfrm>
          <a:prstGeom prst="ellipse">
            <a:avLst/>
          </a:prstGeom>
          <a:blipFill>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DAEACFA-0553-4B13-8910-3B85B5D1541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47177" y="5452753"/>
            <a:ext cx="1885944" cy="688961"/>
          </a:xfrm>
          <a:prstGeom prst="rect">
            <a:avLst/>
          </a:prstGeom>
        </p:spPr>
      </p:pic>
      <p:pic>
        <p:nvPicPr>
          <p:cNvPr id="34" name="Picture 33">
            <a:extLst>
              <a:ext uri="{FF2B5EF4-FFF2-40B4-BE49-F238E27FC236}">
                <a16:creationId xmlns:a16="http://schemas.microsoft.com/office/drawing/2014/main" id="{92A5CC3B-CC53-4FB8-B7BF-EA5BBCA324B7}"/>
              </a:ext>
            </a:extLst>
          </p:cNvPr>
          <p:cNvPicPr>
            <a:picLocks noChangeAspect="1"/>
          </p:cNvPicPr>
          <p:nvPr/>
        </p:nvPicPr>
        <p:blipFill rotWithShape="1">
          <a:blip r:embed="rId8" cstate="email">
            <a:alphaModFix amt="20000"/>
            <a:extLst>
              <a:ext uri="{28A0092B-C50C-407E-A947-70E740481C1C}">
                <a14:useLocalDpi xmlns:a14="http://schemas.microsoft.com/office/drawing/2010/main"/>
              </a:ext>
            </a:extLst>
          </a:blip>
          <a:srcRect/>
          <a:stretch/>
        </p:blipFill>
        <p:spPr>
          <a:xfrm>
            <a:off x="3808563" y="7856"/>
            <a:ext cx="8383437" cy="812800"/>
          </a:xfrm>
          <a:prstGeom prst="rect">
            <a:avLst/>
          </a:prstGeom>
          <a:effectLst/>
        </p:spPr>
      </p:pic>
      <p:sp>
        <p:nvSpPr>
          <p:cNvPr id="35" name="Title 1">
            <a:extLst>
              <a:ext uri="{FF2B5EF4-FFF2-40B4-BE49-F238E27FC236}">
                <a16:creationId xmlns:a16="http://schemas.microsoft.com/office/drawing/2014/main" id="{BA231003-0EDC-4CD9-8FA7-34F4140FD259}"/>
              </a:ext>
            </a:extLst>
          </p:cNvPr>
          <p:cNvSpPr txBox="1">
            <a:spLocks/>
          </p:cNvSpPr>
          <p:nvPr/>
        </p:nvSpPr>
        <p:spPr>
          <a:xfrm>
            <a:off x="699726" y="816673"/>
            <a:ext cx="10964332"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bg1"/>
                </a:solidFill>
              </a:rPr>
              <a:t>Technician and Supervisory Certifications</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129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E273216-7EDA-D741-8E2B-B1013FB3C7FB}"/>
              </a:ext>
            </a:extLst>
          </p:cNvPr>
          <p:cNvSpPr>
            <a:spLocks noChangeAspect="1"/>
          </p:cNvSpPr>
          <p:nvPr/>
        </p:nvSpPr>
        <p:spPr>
          <a:xfrm>
            <a:off x="5268423" y="3597"/>
            <a:ext cx="6923577" cy="6282069"/>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754586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34200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34200"/>
              <a:gd name="connsiteY0" fmla="*/ 0 h 6339254"/>
              <a:gd name="connsiteX1" fmla="*/ 6934200 w 6934200"/>
              <a:gd name="connsiteY1" fmla="*/ 0 h 6339254"/>
              <a:gd name="connsiteX2" fmla="*/ 6917871 w 6934200"/>
              <a:gd name="connsiteY2" fmla="*/ 6306597 h 6339254"/>
              <a:gd name="connsiteX3" fmla="*/ 0 w 6934200"/>
              <a:gd name="connsiteY3" fmla="*/ 6339254 h 6339254"/>
              <a:gd name="connsiteX4" fmla="*/ 2890157 w 6934200"/>
              <a:gd name="connsiteY4" fmla="*/ 0 h 6339254"/>
              <a:gd name="connsiteX0" fmla="*/ 2890157 w 6966857"/>
              <a:gd name="connsiteY0" fmla="*/ 0 h 6404568"/>
              <a:gd name="connsiteX1" fmla="*/ 6934200 w 6966857"/>
              <a:gd name="connsiteY1" fmla="*/ 0 h 6404568"/>
              <a:gd name="connsiteX2" fmla="*/ 6966857 w 6966857"/>
              <a:gd name="connsiteY2" fmla="*/ 6404568 h 6404568"/>
              <a:gd name="connsiteX3" fmla="*/ 0 w 6966857"/>
              <a:gd name="connsiteY3" fmla="*/ 6339254 h 6404568"/>
              <a:gd name="connsiteX4" fmla="*/ 2890157 w 6966857"/>
              <a:gd name="connsiteY4" fmla="*/ 0 h 6404568"/>
              <a:gd name="connsiteX0" fmla="*/ 2906486 w 6983186"/>
              <a:gd name="connsiteY0" fmla="*/ 0 h 6420897"/>
              <a:gd name="connsiteX1" fmla="*/ 6950529 w 6983186"/>
              <a:gd name="connsiteY1" fmla="*/ 0 h 6420897"/>
              <a:gd name="connsiteX2" fmla="*/ 6983186 w 6983186"/>
              <a:gd name="connsiteY2" fmla="*/ 6404568 h 6420897"/>
              <a:gd name="connsiteX3" fmla="*/ 0 w 6983186"/>
              <a:gd name="connsiteY3" fmla="*/ 6420897 h 6420897"/>
              <a:gd name="connsiteX4" fmla="*/ 2906486 w 6983186"/>
              <a:gd name="connsiteY4" fmla="*/ 0 h 6420897"/>
              <a:gd name="connsiteX0" fmla="*/ 2846196 w 6922896"/>
              <a:gd name="connsiteY0" fmla="*/ 0 h 6404568"/>
              <a:gd name="connsiteX1" fmla="*/ 6890239 w 6922896"/>
              <a:gd name="connsiteY1" fmla="*/ 0 h 6404568"/>
              <a:gd name="connsiteX2" fmla="*/ 6922896 w 6922896"/>
              <a:gd name="connsiteY2" fmla="*/ 6404568 h 6404568"/>
              <a:gd name="connsiteX3" fmla="*/ 0 w 6922896"/>
              <a:gd name="connsiteY3" fmla="*/ 6285244 h 6404568"/>
              <a:gd name="connsiteX4" fmla="*/ 2846196 w 6922896"/>
              <a:gd name="connsiteY4" fmla="*/ 0 h 6404568"/>
              <a:gd name="connsiteX0" fmla="*/ 2846196 w 6922896"/>
              <a:gd name="connsiteY0" fmla="*/ 0 h 6339254"/>
              <a:gd name="connsiteX1" fmla="*/ 6890239 w 6922896"/>
              <a:gd name="connsiteY1" fmla="*/ 0 h 6339254"/>
              <a:gd name="connsiteX2" fmla="*/ 6922896 w 6922896"/>
              <a:gd name="connsiteY2" fmla="*/ 6339254 h 6339254"/>
              <a:gd name="connsiteX3" fmla="*/ 0 w 6922896"/>
              <a:gd name="connsiteY3" fmla="*/ 6285244 h 6339254"/>
              <a:gd name="connsiteX4" fmla="*/ 2846196 w 6922896"/>
              <a:gd name="connsiteY4" fmla="*/ 0 h 6339254"/>
              <a:gd name="connsiteX0" fmla="*/ 2846196 w 6890239"/>
              <a:gd name="connsiteY0" fmla="*/ 0 h 6301573"/>
              <a:gd name="connsiteX1" fmla="*/ 6890239 w 6890239"/>
              <a:gd name="connsiteY1" fmla="*/ 0 h 6301573"/>
              <a:gd name="connsiteX2" fmla="*/ 6877678 w 6890239"/>
              <a:gd name="connsiteY2" fmla="*/ 6301573 h 6301573"/>
              <a:gd name="connsiteX3" fmla="*/ 0 w 6890239"/>
              <a:gd name="connsiteY3" fmla="*/ 6285244 h 6301573"/>
              <a:gd name="connsiteX4" fmla="*/ 2846196 w 6890239"/>
              <a:gd name="connsiteY4" fmla="*/ 0 h 6301573"/>
              <a:gd name="connsiteX0" fmla="*/ 2846196 w 6890239"/>
              <a:gd name="connsiteY0" fmla="*/ 0 h 6285244"/>
              <a:gd name="connsiteX1" fmla="*/ 6890239 w 6890239"/>
              <a:gd name="connsiteY1" fmla="*/ 0 h 6285244"/>
              <a:gd name="connsiteX2" fmla="*/ 6819900 w 6890239"/>
              <a:gd name="connsiteY2" fmla="*/ 6251331 h 6285244"/>
              <a:gd name="connsiteX3" fmla="*/ 0 w 6890239"/>
              <a:gd name="connsiteY3" fmla="*/ 6285244 h 6285244"/>
              <a:gd name="connsiteX4" fmla="*/ 2846196 w 6890239"/>
              <a:gd name="connsiteY4" fmla="*/ 0 h 6285244"/>
              <a:gd name="connsiteX0" fmla="*/ 2846196 w 6890239"/>
              <a:gd name="connsiteY0" fmla="*/ 0 h 6285244"/>
              <a:gd name="connsiteX1" fmla="*/ 6890239 w 6890239"/>
              <a:gd name="connsiteY1" fmla="*/ 0 h 6285244"/>
              <a:gd name="connsiteX2" fmla="*/ 6887727 w 6890239"/>
              <a:gd name="connsiteY2" fmla="*/ 6281476 h 6285244"/>
              <a:gd name="connsiteX3" fmla="*/ 0 w 6890239"/>
              <a:gd name="connsiteY3" fmla="*/ 6285244 h 6285244"/>
              <a:gd name="connsiteX4" fmla="*/ 2846196 w 6890239"/>
              <a:gd name="connsiteY4" fmla="*/ 0 h 6285244"/>
              <a:gd name="connsiteX0" fmla="*/ 2919221 w 6963264"/>
              <a:gd name="connsiteY0" fmla="*/ 0 h 6281476"/>
              <a:gd name="connsiteX1" fmla="*/ 6963264 w 6963264"/>
              <a:gd name="connsiteY1" fmla="*/ 0 h 6281476"/>
              <a:gd name="connsiteX2" fmla="*/ 6960752 w 6963264"/>
              <a:gd name="connsiteY2" fmla="*/ 6281476 h 6281476"/>
              <a:gd name="connsiteX3" fmla="*/ 0 w 6963264"/>
              <a:gd name="connsiteY3" fmla="*/ 6199519 h 6281476"/>
              <a:gd name="connsiteX4" fmla="*/ 2919221 w 6963264"/>
              <a:gd name="connsiteY4" fmla="*/ 0 h 6281476"/>
              <a:gd name="connsiteX0" fmla="*/ 2879534 w 6923577"/>
              <a:gd name="connsiteY0" fmla="*/ 0 h 6282069"/>
              <a:gd name="connsiteX1" fmla="*/ 6923577 w 6923577"/>
              <a:gd name="connsiteY1" fmla="*/ 0 h 6282069"/>
              <a:gd name="connsiteX2" fmla="*/ 6921065 w 6923577"/>
              <a:gd name="connsiteY2" fmla="*/ 6281476 h 6282069"/>
              <a:gd name="connsiteX3" fmla="*/ 0 w 6923577"/>
              <a:gd name="connsiteY3" fmla="*/ 6282069 h 6282069"/>
              <a:gd name="connsiteX4" fmla="*/ 2879534 w 6923577"/>
              <a:gd name="connsiteY4" fmla="*/ 0 h 6282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77" h="6282069">
                <a:moveTo>
                  <a:pt x="2879534" y="0"/>
                </a:moveTo>
                <a:lnTo>
                  <a:pt x="6923577" y="0"/>
                </a:lnTo>
                <a:cubicBezTo>
                  <a:pt x="6922740" y="2093825"/>
                  <a:pt x="6921902" y="4187651"/>
                  <a:pt x="6921065" y="6281476"/>
                </a:cubicBezTo>
                <a:lnTo>
                  <a:pt x="0" y="6282069"/>
                </a:lnTo>
                <a:lnTo>
                  <a:pt x="2879534"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A73226F-6D10-4D7F-9363-BEF4C7F0CBFF}"/>
              </a:ext>
            </a:extLst>
          </p:cNvPr>
          <p:cNvSpPr/>
          <p:nvPr/>
        </p:nvSpPr>
        <p:spPr>
          <a:xfrm>
            <a:off x="4788543" y="2846862"/>
            <a:ext cx="3325098" cy="332509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07AAC7-D3A3-41BB-B67E-8574187804A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966338" y="3607083"/>
            <a:ext cx="2886373" cy="1263589"/>
          </a:xfrm>
          <a:prstGeom prst="rect">
            <a:avLst/>
          </a:prstGeom>
        </p:spPr>
      </p:pic>
      <p:sp>
        <p:nvSpPr>
          <p:cNvPr id="5" name="Oval 4">
            <a:extLst>
              <a:ext uri="{FF2B5EF4-FFF2-40B4-BE49-F238E27FC236}">
                <a16:creationId xmlns:a16="http://schemas.microsoft.com/office/drawing/2014/main" id="{0454E998-56F2-4189-AA2F-D17B648E7C98}"/>
              </a:ext>
            </a:extLst>
          </p:cNvPr>
          <p:cNvSpPr/>
          <p:nvPr/>
        </p:nvSpPr>
        <p:spPr>
          <a:xfrm>
            <a:off x="527942" y="750710"/>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12A5996-988E-40C8-9672-842A949A993C}"/>
              </a:ext>
            </a:extLst>
          </p:cNvPr>
          <p:cNvSpPr txBox="1">
            <a:spLocks/>
          </p:cNvSpPr>
          <p:nvPr/>
        </p:nvSpPr>
        <p:spPr>
          <a:xfrm>
            <a:off x="699726" y="816673"/>
            <a:ext cx="9864860"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SH&amp;E Training </a:t>
            </a:r>
            <a:br>
              <a:rPr lang="en-US" sz="6000" dirty="0">
                <a:solidFill>
                  <a:schemeClr val="tx1"/>
                </a:solidFill>
              </a:rPr>
            </a:br>
            <a:r>
              <a:rPr lang="en-US" sz="6000" dirty="0">
                <a:solidFill>
                  <a:schemeClr val="tx1"/>
                </a:solidFill>
              </a:rPr>
              <a:t>Certification</a:t>
            </a:r>
            <a:endParaRPr lang="en-US" sz="6000" dirty="0">
              <a:solidFill>
                <a:schemeClr val="tx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02074E34-D5C1-46E3-8F32-8DE039A46C07}"/>
              </a:ext>
            </a:extLst>
          </p:cNvPr>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a:stretch/>
        </p:blipFill>
        <p:spPr>
          <a:xfrm rot="10800000">
            <a:off x="-1" y="4984378"/>
            <a:ext cx="4338941" cy="812800"/>
          </a:xfrm>
          <a:prstGeom prst="rect">
            <a:avLst/>
          </a:prstGeom>
          <a:effectLst/>
        </p:spPr>
      </p:pic>
      <p:sp>
        <p:nvSpPr>
          <p:cNvPr id="8" name="Rectangle 7">
            <a:extLst>
              <a:ext uri="{FF2B5EF4-FFF2-40B4-BE49-F238E27FC236}">
                <a16:creationId xmlns:a16="http://schemas.microsoft.com/office/drawing/2014/main" id="{6D8EB3D2-6C77-462F-B54E-9E88D019A467}"/>
              </a:ext>
            </a:extLst>
          </p:cNvPr>
          <p:cNvSpPr/>
          <p:nvPr/>
        </p:nvSpPr>
        <p:spPr>
          <a:xfrm>
            <a:off x="780135" y="2959211"/>
            <a:ext cx="3706323"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BCSP offers an SH&amp;E Trainer certification that provides additional career paths to professional trainers.</a:t>
            </a:r>
          </a:p>
        </p:txBody>
      </p:sp>
      <p:sp>
        <p:nvSpPr>
          <p:cNvPr id="9" name="Text Placeholder 7">
            <a:extLst>
              <a:ext uri="{FF2B5EF4-FFF2-40B4-BE49-F238E27FC236}">
                <a16:creationId xmlns:a16="http://schemas.microsoft.com/office/drawing/2014/main" id="{F616F442-2CDD-4571-B3A0-B614C8B9E4EB}"/>
              </a:ext>
            </a:extLst>
          </p:cNvPr>
          <p:cNvSpPr txBox="1">
            <a:spLocks/>
          </p:cNvSpPr>
          <p:nvPr/>
        </p:nvSpPr>
        <p:spPr>
          <a:xfrm>
            <a:off x="5177622" y="4984378"/>
            <a:ext cx="2641254" cy="65726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000" b="1" dirty="0">
                <a:latin typeface="Arial Narrow" panose="020B0604020202020204" pitchFamily="34" charset="0"/>
                <a:cs typeface="Arial" panose="020B0604020202020204" pitchFamily="34" charset="0"/>
              </a:rPr>
              <a:t>Certified Instructional Trainer </a:t>
            </a:r>
            <a:endParaRPr lang="en-US" sz="2000" b="1" baseline="30000" dirty="0">
              <a:latin typeface="Arial Narrow"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49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outdoor, yellow, player&#10;&#10;Description automatically generated">
            <a:extLst>
              <a:ext uri="{FF2B5EF4-FFF2-40B4-BE49-F238E27FC236}">
                <a16:creationId xmlns:a16="http://schemas.microsoft.com/office/drawing/2014/main" id="{066C4E03-4F39-C542-8AA0-D66590665E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548"/>
          <a:stretch/>
        </p:blipFill>
        <p:spPr>
          <a:xfrm flipH="1">
            <a:off x="-287867" y="1642725"/>
            <a:ext cx="12258988" cy="5170824"/>
          </a:xfrm>
          <a:prstGeom prst="rect">
            <a:avLst/>
          </a:prstGeom>
          <a:effectLst>
            <a:softEdge rad="1270000"/>
          </a:effectLst>
        </p:spPr>
      </p:pic>
      <p:pic>
        <p:nvPicPr>
          <p:cNvPr id="3" name="Picture 2">
            <a:extLst>
              <a:ext uri="{FF2B5EF4-FFF2-40B4-BE49-F238E27FC236}">
                <a16:creationId xmlns:a16="http://schemas.microsoft.com/office/drawing/2014/main" id="{783222EA-F0AB-40C6-90C2-817AC8B1785E}"/>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3769098" y="531330"/>
            <a:ext cx="8422902" cy="812800"/>
          </a:xfrm>
          <a:prstGeom prst="rect">
            <a:avLst/>
          </a:prstGeom>
          <a:effectLst/>
        </p:spPr>
      </p:pic>
      <p:sp>
        <p:nvSpPr>
          <p:cNvPr id="5" name="Oval 4">
            <a:extLst>
              <a:ext uri="{FF2B5EF4-FFF2-40B4-BE49-F238E27FC236}">
                <a16:creationId xmlns:a16="http://schemas.microsoft.com/office/drawing/2014/main" id="{BB9FDEE9-5E72-423E-987C-512504B76B1F}"/>
              </a:ext>
            </a:extLst>
          </p:cNvPr>
          <p:cNvSpPr/>
          <p:nvPr/>
        </p:nvSpPr>
        <p:spPr>
          <a:xfrm>
            <a:off x="527942" y="750710"/>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5C984FC-37B0-403B-8FB7-1A992809C276}"/>
              </a:ext>
            </a:extLst>
          </p:cNvPr>
          <p:cNvSpPr txBox="1">
            <a:spLocks/>
          </p:cNvSpPr>
          <p:nvPr/>
        </p:nvSpPr>
        <p:spPr>
          <a:xfrm>
            <a:off x="699725" y="816673"/>
            <a:ext cx="8117703"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Active </a:t>
            </a:r>
            <a:br>
              <a:rPr lang="en-US" sz="6000" dirty="0">
                <a:solidFill>
                  <a:schemeClr val="tx1"/>
                </a:solidFill>
              </a:rPr>
            </a:br>
            <a:r>
              <a:rPr lang="en-US" sz="6000" dirty="0">
                <a:solidFill>
                  <a:schemeClr val="tx1"/>
                </a:solidFill>
              </a:rPr>
              <a:t>Certifications</a:t>
            </a:r>
            <a:endParaRPr lang="en-US" sz="6000" dirty="0">
              <a:solidFill>
                <a:schemeClr val="tx1"/>
              </a:solidFill>
              <a:effectLst>
                <a:outerShdw blurRad="38100" dist="38100" dir="2700000" algn="tl">
                  <a:srgbClr val="000000">
                    <a:alpha val="43137"/>
                  </a:srgbClr>
                </a:outerShdw>
              </a:effectLst>
            </a:endParaRPr>
          </a:p>
        </p:txBody>
      </p:sp>
      <p:graphicFrame>
        <p:nvGraphicFramePr>
          <p:cNvPr id="7" name="Table 6">
            <a:extLst>
              <a:ext uri="{FF2B5EF4-FFF2-40B4-BE49-F238E27FC236}">
                <a16:creationId xmlns:a16="http://schemas.microsoft.com/office/drawing/2014/main" id="{A76E7FD7-1D24-4EF4-B713-DC2AFD464031}"/>
              </a:ext>
            </a:extLst>
          </p:cNvPr>
          <p:cNvGraphicFramePr>
            <a:graphicFrameLocks noGrp="1"/>
          </p:cNvGraphicFramePr>
          <p:nvPr/>
        </p:nvGraphicFramePr>
        <p:xfrm>
          <a:off x="6776127" y="843985"/>
          <a:ext cx="4111240" cy="4996300"/>
        </p:xfrm>
        <a:graphic>
          <a:graphicData uri="http://schemas.openxmlformats.org/drawingml/2006/table">
            <a:tbl>
              <a:tblPr bandRow="1">
                <a:effectLst/>
                <a:tableStyleId>{5C22544A-7EE6-4342-B048-85BDC9FD1C3A}</a:tableStyleId>
              </a:tblPr>
              <a:tblGrid>
                <a:gridCol w="2068926">
                  <a:extLst>
                    <a:ext uri="{9D8B030D-6E8A-4147-A177-3AD203B41FA5}">
                      <a16:colId xmlns:a16="http://schemas.microsoft.com/office/drawing/2014/main" val="20000"/>
                    </a:ext>
                  </a:extLst>
                </a:gridCol>
                <a:gridCol w="2042314">
                  <a:extLst>
                    <a:ext uri="{9D8B030D-6E8A-4147-A177-3AD203B41FA5}">
                      <a16:colId xmlns:a16="http://schemas.microsoft.com/office/drawing/2014/main" val="20001"/>
                    </a:ext>
                  </a:extLst>
                </a:gridCol>
              </a:tblGrid>
              <a:tr h="499630">
                <a:tc>
                  <a:txBody>
                    <a:bodyPr/>
                    <a:lstStyle/>
                    <a:p>
                      <a:r>
                        <a:rPr lang="en-US" sz="2200" b="1" i="0" dirty="0">
                          <a:latin typeface="Arial" panose="020B0604020202020204" pitchFamily="34" charset="0"/>
                          <a:cs typeface="Arial" panose="020B0604020202020204" pitchFamily="34" charset="0"/>
                        </a:rPr>
                        <a:t>CSP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21,584</a:t>
                      </a:r>
                    </a:p>
                  </a:txBody>
                  <a:tcPr marL="132557" marR="132557" marT="66278" marB="66278">
                    <a:solidFill>
                      <a:srgbClr val="FFC000"/>
                    </a:solidFill>
                  </a:tcPr>
                </a:tc>
                <a:extLst>
                  <a:ext uri="{0D108BD9-81ED-4DB2-BD59-A6C34878D82A}">
                    <a16:rowId xmlns:a16="http://schemas.microsoft.com/office/drawing/2014/main" val="10000"/>
                  </a:ext>
                </a:extLst>
              </a:tr>
              <a:tr h="499630">
                <a:tc>
                  <a:txBody>
                    <a:bodyPr/>
                    <a:lstStyle/>
                    <a:p>
                      <a:r>
                        <a:rPr lang="en-US" sz="2200" b="1" i="0" dirty="0">
                          <a:latin typeface="Arial" panose="020B0604020202020204" pitchFamily="34" charset="0"/>
                          <a:cs typeface="Arial" panose="020B0604020202020204" pitchFamily="34" charset="0"/>
                        </a:rPr>
                        <a:t>SMS</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1,584</a:t>
                      </a:r>
                    </a:p>
                  </a:txBody>
                  <a:tcPr marL="132557" marR="132557" marT="66278" marB="66278">
                    <a:solidFill>
                      <a:schemeClr val="bg1">
                        <a:lumMod val="75000"/>
                      </a:schemeClr>
                    </a:solidFill>
                  </a:tcPr>
                </a:tc>
                <a:extLst>
                  <a:ext uri="{0D108BD9-81ED-4DB2-BD59-A6C34878D82A}">
                    <a16:rowId xmlns:a16="http://schemas.microsoft.com/office/drawing/2014/main" val="10001"/>
                  </a:ext>
                </a:extLst>
              </a:tr>
              <a:tr h="499630">
                <a:tc>
                  <a:txBody>
                    <a:bodyPr/>
                    <a:lstStyle/>
                    <a:p>
                      <a:r>
                        <a:rPr lang="en-US" sz="2200" b="1" i="0" dirty="0">
                          <a:latin typeface="Arial" panose="020B0604020202020204" pitchFamily="34" charset="0"/>
                          <a:cs typeface="Arial" panose="020B0604020202020204" pitchFamily="34" charset="0"/>
                        </a:rPr>
                        <a:t>ASP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6,671</a:t>
                      </a:r>
                    </a:p>
                  </a:txBody>
                  <a:tcPr marL="132557" marR="132557" marT="66278" marB="66278">
                    <a:solidFill>
                      <a:srgbClr val="FFC000"/>
                    </a:solidFill>
                  </a:tcPr>
                </a:tc>
                <a:extLst>
                  <a:ext uri="{0D108BD9-81ED-4DB2-BD59-A6C34878D82A}">
                    <a16:rowId xmlns:a16="http://schemas.microsoft.com/office/drawing/2014/main" val="786845408"/>
                  </a:ext>
                </a:extLst>
              </a:tr>
              <a:tr h="499630">
                <a:tc>
                  <a:txBody>
                    <a:bodyPr/>
                    <a:lstStyle/>
                    <a:p>
                      <a:r>
                        <a:rPr lang="en-US" sz="2200" b="1" i="0" dirty="0">
                          <a:latin typeface="Arial" panose="020B0604020202020204" pitchFamily="34" charset="0"/>
                          <a:cs typeface="Arial" panose="020B0604020202020204" pitchFamily="34" charset="0"/>
                        </a:rPr>
                        <a:t>OHST</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1,972</a:t>
                      </a:r>
                    </a:p>
                  </a:txBody>
                  <a:tcPr marL="132557" marR="132557" marT="66278" marB="66278">
                    <a:solidFill>
                      <a:schemeClr val="bg1">
                        <a:lumMod val="75000"/>
                      </a:schemeClr>
                    </a:solidFill>
                  </a:tcPr>
                </a:tc>
                <a:extLst>
                  <a:ext uri="{0D108BD9-81ED-4DB2-BD59-A6C34878D82A}">
                    <a16:rowId xmlns:a16="http://schemas.microsoft.com/office/drawing/2014/main" val="10002"/>
                  </a:ext>
                </a:extLst>
              </a:tr>
              <a:tr h="499630">
                <a:tc>
                  <a:txBody>
                    <a:bodyPr/>
                    <a:lstStyle/>
                    <a:p>
                      <a:r>
                        <a:rPr lang="en-US" sz="2200" b="1" i="0" dirty="0">
                          <a:latin typeface="Arial" panose="020B0604020202020204" pitchFamily="34" charset="0"/>
                          <a:cs typeface="Arial" panose="020B0604020202020204" pitchFamily="34" charset="0"/>
                        </a:rPr>
                        <a:t>CHST</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9,214</a:t>
                      </a:r>
                    </a:p>
                  </a:txBody>
                  <a:tcPr marL="132557" marR="132557" marT="66278" marB="66278">
                    <a:solidFill>
                      <a:srgbClr val="FFC000"/>
                    </a:solidFill>
                  </a:tcPr>
                </a:tc>
                <a:extLst>
                  <a:ext uri="{0D108BD9-81ED-4DB2-BD59-A6C34878D82A}">
                    <a16:rowId xmlns:a16="http://schemas.microsoft.com/office/drawing/2014/main" val="10003"/>
                  </a:ext>
                </a:extLst>
              </a:tr>
              <a:tr h="499630">
                <a:tc>
                  <a:txBody>
                    <a:bodyPr/>
                    <a:lstStyle/>
                    <a:p>
                      <a:r>
                        <a:rPr lang="en-US" sz="2200" b="1" i="0" dirty="0">
                          <a:latin typeface="Arial" panose="020B0604020202020204" pitchFamily="34" charset="0"/>
                          <a:cs typeface="Arial" panose="020B0604020202020204" pitchFamily="34" charset="0"/>
                        </a:rPr>
                        <a:t>STS</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2,224</a:t>
                      </a:r>
                    </a:p>
                  </a:txBody>
                  <a:tcPr marL="132557" marR="132557" marT="66278" marB="66278">
                    <a:solidFill>
                      <a:schemeClr val="bg1">
                        <a:lumMod val="75000"/>
                      </a:schemeClr>
                    </a:solidFill>
                  </a:tcPr>
                </a:tc>
                <a:extLst>
                  <a:ext uri="{0D108BD9-81ED-4DB2-BD59-A6C34878D82A}">
                    <a16:rowId xmlns:a16="http://schemas.microsoft.com/office/drawing/2014/main" val="10004"/>
                  </a:ext>
                </a:extLst>
              </a:tr>
              <a:tr h="499630">
                <a:tc>
                  <a:txBody>
                    <a:bodyPr/>
                    <a:lstStyle/>
                    <a:p>
                      <a:r>
                        <a:rPr lang="en-US" sz="2200" b="1" i="0" dirty="0">
                          <a:latin typeface="Arial" panose="020B0604020202020204" pitchFamily="34" charset="0"/>
                          <a:cs typeface="Arial" panose="020B0604020202020204" pitchFamily="34" charset="0"/>
                        </a:rPr>
                        <a:t>STSC</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6,623</a:t>
                      </a:r>
                    </a:p>
                  </a:txBody>
                  <a:tcPr marL="132557" marR="132557" marT="66278" marB="66278">
                    <a:solidFill>
                      <a:srgbClr val="FFC000"/>
                    </a:solidFill>
                  </a:tcPr>
                </a:tc>
                <a:extLst>
                  <a:ext uri="{0D108BD9-81ED-4DB2-BD59-A6C34878D82A}">
                    <a16:rowId xmlns:a16="http://schemas.microsoft.com/office/drawing/2014/main" val="1418412972"/>
                  </a:ext>
                </a:extLst>
              </a:tr>
              <a:tr h="499630">
                <a:tc>
                  <a:txBody>
                    <a:bodyPr/>
                    <a:lstStyle/>
                    <a:p>
                      <a:r>
                        <a:rPr lang="en-US" sz="2200" b="1" i="0" dirty="0">
                          <a:latin typeface="Arial" panose="020B0604020202020204" pitchFamily="34" charset="0"/>
                          <a:cs typeface="Arial" panose="020B0604020202020204" pitchFamily="34" charset="0"/>
                        </a:rPr>
                        <a:t>CIT</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967</a:t>
                      </a:r>
                    </a:p>
                  </a:txBody>
                  <a:tcPr marL="132557" marR="132557" marT="66278" marB="66278">
                    <a:solidFill>
                      <a:schemeClr val="bg1">
                        <a:lumMod val="75000"/>
                      </a:schemeClr>
                    </a:solidFill>
                  </a:tcPr>
                </a:tc>
                <a:extLst>
                  <a:ext uri="{0D108BD9-81ED-4DB2-BD59-A6C34878D82A}">
                    <a16:rowId xmlns:a16="http://schemas.microsoft.com/office/drawing/2014/main" val="10005"/>
                  </a:ext>
                </a:extLst>
              </a:tr>
              <a:tr h="499630">
                <a:tc>
                  <a:txBody>
                    <a:bodyPr/>
                    <a:lstStyle/>
                    <a:p>
                      <a:r>
                        <a:rPr lang="en-US" sz="2200" b="1" i="0" dirty="0">
                          <a:latin typeface="Arial" panose="020B0604020202020204" pitchFamily="34" charset="0"/>
                          <a:cs typeface="Arial" panose="020B0604020202020204" pitchFamily="34" charset="0"/>
                        </a:rPr>
                        <a:t>GSP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6,876</a:t>
                      </a:r>
                    </a:p>
                  </a:txBody>
                  <a:tcPr marL="132557" marR="132557" marT="66278" marB="66278">
                    <a:solidFill>
                      <a:srgbClr val="FFC000"/>
                    </a:solidFill>
                  </a:tcPr>
                </a:tc>
                <a:extLst>
                  <a:ext uri="{0D108BD9-81ED-4DB2-BD59-A6C34878D82A}">
                    <a16:rowId xmlns:a16="http://schemas.microsoft.com/office/drawing/2014/main" val="10006"/>
                  </a:ext>
                </a:extLst>
              </a:tr>
              <a:tr h="499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TSP</a:t>
                      </a:r>
                    </a:p>
                  </a:txBody>
                  <a:tcPr marL="132557" marR="132557" marT="66278" marB="66278">
                    <a:solidFill>
                      <a:schemeClr val="bg1">
                        <a:lumMod val="7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781</a:t>
                      </a:r>
                    </a:p>
                  </a:txBody>
                  <a:tcPr marL="132557" marR="132557" marT="66278" marB="66278">
                    <a:solidFill>
                      <a:schemeClr val="bg1">
                        <a:lumMod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2706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B33DC-6733-47FF-AA44-5D21C2FA758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5261806" y="5087410"/>
            <a:ext cx="6930194" cy="808064"/>
          </a:xfrm>
          <a:prstGeom prst="rect">
            <a:avLst/>
          </a:prstGeom>
          <a:effectLst/>
        </p:spPr>
      </p:pic>
      <p:pic>
        <p:nvPicPr>
          <p:cNvPr id="3" name="Picture 2">
            <a:extLst>
              <a:ext uri="{FF2B5EF4-FFF2-40B4-BE49-F238E27FC236}">
                <a16:creationId xmlns:a16="http://schemas.microsoft.com/office/drawing/2014/main" id="{3486337E-25BD-4019-946B-38F7EF9E096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20065" y="7626"/>
            <a:ext cx="6356515" cy="6356515"/>
          </a:xfrm>
          <a:prstGeom prst="rect">
            <a:avLst/>
          </a:prstGeom>
        </p:spPr>
      </p:pic>
      <p:sp>
        <p:nvSpPr>
          <p:cNvPr id="4" name="Oval 3">
            <a:extLst>
              <a:ext uri="{FF2B5EF4-FFF2-40B4-BE49-F238E27FC236}">
                <a16:creationId xmlns:a16="http://schemas.microsoft.com/office/drawing/2014/main" id="{2B3BE414-CD86-4BF0-BAFD-16672C1612E2}"/>
              </a:ext>
            </a:extLst>
          </p:cNvPr>
          <p:cNvSpPr/>
          <p:nvPr/>
        </p:nvSpPr>
        <p:spPr>
          <a:xfrm>
            <a:off x="511934" y="710845"/>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02674A-6C01-48D0-9CE7-B49A0D6BEC8A}"/>
              </a:ext>
            </a:extLst>
          </p:cNvPr>
          <p:cNvSpPr txBox="1">
            <a:spLocks/>
          </p:cNvSpPr>
          <p:nvPr/>
        </p:nvSpPr>
        <p:spPr>
          <a:xfrm>
            <a:off x="639766" y="608162"/>
            <a:ext cx="9580984"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Culture</a:t>
            </a:r>
          </a:p>
        </p:txBody>
      </p:sp>
      <p:sp>
        <p:nvSpPr>
          <p:cNvPr id="6" name="Text Placeholder 7">
            <a:extLst>
              <a:ext uri="{FF2B5EF4-FFF2-40B4-BE49-F238E27FC236}">
                <a16:creationId xmlns:a16="http://schemas.microsoft.com/office/drawing/2014/main" id="{73653730-A49F-4E3C-A1EF-61FCC4AE4C5A}"/>
              </a:ext>
            </a:extLst>
          </p:cNvPr>
          <p:cNvSpPr txBox="1">
            <a:spLocks/>
          </p:cNvSpPr>
          <p:nvPr/>
        </p:nvSpPr>
        <p:spPr>
          <a:xfrm>
            <a:off x="719400" y="1983454"/>
            <a:ext cx="4660983" cy="403222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b="0" dirty="0"/>
              <a:t>BCSP fulfills industry and global demand </a:t>
            </a:r>
            <a:br>
              <a:rPr lang="en-US" b="0" dirty="0"/>
            </a:br>
            <a:r>
              <a:rPr lang="en-US" b="0" dirty="0"/>
              <a:t>for validating highly competent safety practitioners with varying amounts of formal education and significant amounts of experience.</a:t>
            </a:r>
            <a:br>
              <a:rPr lang="en-US" b="0" dirty="0"/>
            </a:br>
            <a:endParaRPr lang="en-US" b="0" dirty="0"/>
          </a:p>
          <a:p>
            <a:pPr>
              <a:spcBef>
                <a:spcPts val="600"/>
              </a:spcBef>
            </a:pPr>
            <a:r>
              <a:rPr lang="en-US" b="0" dirty="0"/>
              <a:t>BCSP certifications create a unified safety culture by setting baseline competencies of safety knowledge and skills throughout the organization.</a:t>
            </a:r>
            <a:br>
              <a:rPr lang="en-US" b="0" dirty="0"/>
            </a:br>
            <a:endParaRPr lang="en-US" b="0" dirty="0"/>
          </a:p>
          <a:p>
            <a:pPr>
              <a:spcBef>
                <a:spcPts val="600"/>
              </a:spcBef>
            </a:pPr>
            <a:r>
              <a:rPr lang="en-US" b="0" dirty="0"/>
              <a:t>The best safety cultures require safety competency across the organization and also value safety leadership at all levels.</a:t>
            </a:r>
            <a:endParaRPr lang="en-US" b="0" baseline="30000" dirty="0"/>
          </a:p>
        </p:txBody>
      </p:sp>
    </p:spTree>
    <p:extLst>
      <p:ext uri="{BB962C8B-B14F-4D97-AF65-F5344CB8AC3E}">
        <p14:creationId xmlns:p14="http://schemas.microsoft.com/office/powerpoint/2010/main" val="2882679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3087229-0A77-BD46-92EF-8EBED4617DBC}"/>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3938723B-40C2-674A-986A-1835DB685A9C}"/>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Application Fee Waivers</a:t>
            </a:r>
          </a:p>
        </p:txBody>
      </p:sp>
      <p:sp>
        <p:nvSpPr>
          <p:cNvPr id="6" name="Content Placeholder 2">
            <a:extLst>
              <a:ext uri="{FF2B5EF4-FFF2-40B4-BE49-F238E27FC236}">
                <a16:creationId xmlns:a16="http://schemas.microsoft.com/office/drawing/2014/main" id="{46BA7D74-F26C-6648-975B-BFAF5B7BE430}"/>
              </a:ext>
            </a:extLst>
          </p:cNvPr>
          <p:cNvSpPr txBox="1">
            <a:spLocks/>
          </p:cNvSpPr>
          <p:nvPr/>
        </p:nvSpPr>
        <p:spPr>
          <a:xfrm>
            <a:off x="639765" y="1891616"/>
            <a:ext cx="11342027" cy="493539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None/>
            </a:pPr>
            <a:r>
              <a:rPr lang="en-US" sz="9600" b="1" dirty="0">
                <a:solidFill>
                  <a:schemeClr val="accent4"/>
                </a:solidFill>
                <a:latin typeface="Arial" panose="020B0604020202020204" pitchFamily="34" charset="0"/>
                <a:cs typeface="Arial" panose="020B0604020202020204" pitchFamily="34" charset="0"/>
              </a:rPr>
              <a:t>Government employees: </a:t>
            </a:r>
            <a:r>
              <a:rPr lang="en-US" sz="9600" dirty="0">
                <a:solidFill>
                  <a:schemeClr val="bg1"/>
                </a:solidFill>
                <a:latin typeface="Arial" panose="020B0604020202020204" pitchFamily="34" charset="0"/>
                <a:cs typeface="Arial" panose="020B0604020202020204" pitchFamily="34" charset="0"/>
              </a:rPr>
              <a:t>Those presently employed by any level of government in the U.S. (federal, state, or local) including state universities and colleges</a:t>
            </a:r>
          </a:p>
          <a:p>
            <a:pPr marL="628650" lvl="1" indent="-171450">
              <a:lnSpc>
                <a:spcPct val="110000"/>
              </a:lnSpc>
              <a:spcBef>
                <a:spcPts val="0"/>
              </a:spcBef>
            </a:pPr>
            <a:r>
              <a:rPr lang="en-US" sz="9600" dirty="0">
                <a:solidFill>
                  <a:schemeClr val="bg1"/>
                </a:solidFill>
                <a:latin typeface="Arial" panose="020B0604020202020204" pitchFamily="34" charset="0"/>
                <a:cs typeface="Arial" panose="020B0604020202020204" pitchFamily="34" charset="0"/>
              </a:rPr>
              <a:t>Required documentation: current employment letter on organizational letterhead, signed by employer</a:t>
            </a:r>
          </a:p>
          <a:p>
            <a:pPr marL="285750" indent="-285750">
              <a:lnSpc>
                <a:spcPct val="110000"/>
              </a:lnSpc>
            </a:pPr>
            <a:endParaRPr lang="en-US" sz="5100" dirty="0">
              <a:solidFill>
                <a:schemeClr val="bg1"/>
              </a:solidFill>
              <a:latin typeface="Arial" panose="020B0604020202020204" pitchFamily="34" charset="0"/>
              <a:cs typeface="Arial" panose="020B0604020202020204" pitchFamily="34" charset="0"/>
            </a:endParaRPr>
          </a:p>
          <a:p>
            <a:pPr marL="0" indent="0">
              <a:lnSpc>
                <a:spcPct val="110000"/>
              </a:lnSpc>
              <a:buNone/>
            </a:pPr>
            <a:r>
              <a:rPr lang="en-US" sz="9600" b="1" dirty="0">
                <a:solidFill>
                  <a:srgbClr val="FFC000"/>
                </a:solidFill>
                <a:latin typeface="Arial" panose="020B0604020202020204" pitchFamily="34" charset="0"/>
                <a:cs typeface="Arial" panose="020B0604020202020204" pitchFamily="34" charset="0"/>
              </a:rPr>
              <a:t>Faculty (International included): </a:t>
            </a:r>
            <a:r>
              <a:rPr lang="en-US" sz="9600" dirty="0">
                <a:solidFill>
                  <a:schemeClr val="bg1"/>
                </a:solidFill>
                <a:latin typeface="Arial" panose="020B0604020202020204" pitchFamily="34" charset="0"/>
                <a:cs typeface="Arial" panose="020B0604020202020204" pitchFamily="34" charset="0"/>
              </a:rPr>
              <a:t>Teach safety or safety-related course(s) at a college or university</a:t>
            </a:r>
          </a:p>
          <a:p>
            <a:pPr marL="628650" lvl="1" indent="-171450">
              <a:lnSpc>
                <a:spcPct val="110000"/>
              </a:lnSpc>
              <a:spcBef>
                <a:spcPts val="1000"/>
              </a:spcBef>
            </a:pPr>
            <a:r>
              <a:rPr lang="en-US" sz="9600" dirty="0">
                <a:solidFill>
                  <a:schemeClr val="bg1"/>
                </a:solidFill>
                <a:latin typeface="Arial" panose="020B0604020202020204" pitchFamily="34" charset="0"/>
                <a:cs typeface="Arial" panose="020B0604020202020204" pitchFamily="34" charset="0"/>
              </a:rPr>
              <a:t>Required documentation: Teaching assignment verification with information on course(s), instructional responsibility, and semester/term from </a:t>
            </a:r>
            <a:br>
              <a:rPr lang="en-US" sz="9600" dirty="0">
                <a:solidFill>
                  <a:schemeClr val="bg1"/>
                </a:solidFill>
                <a:latin typeface="Arial" panose="020B0604020202020204" pitchFamily="34" charset="0"/>
                <a:cs typeface="Arial" panose="020B0604020202020204" pitchFamily="34" charset="0"/>
              </a:rPr>
            </a:br>
            <a:r>
              <a:rPr lang="en-US" sz="9600" dirty="0">
                <a:solidFill>
                  <a:schemeClr val="bg1"/>
                </a:solidFill>
                <a:latin typeface="Arial" panose="020B0604020202020204" pitchFamily="34" charset="0"/>
                <a:cs typeface="Arial" panose="020B0604020202020204" pitchFamily="34" charset="0"/>
              </a:rPr>
              <a:t>department officials*</a:t>
            </a:r>
          </a:p>
          <a:p>
            <a:pPr marL="0" indent="0" algn="r">
              <a:lnSpc>
                <a:spcPct val="110000"/>
              </a:lnSpc>
              <a:buFont typeface="Arial" panose="020B0604020202020204" pitchFamily="34" charset="0"/>
              <a:buNone/>
            </a:pPr>
            <a:r>
              <a:rPr lang="en-US" sz="5600" i="1" dirty="0">
                <a:solidFill>
                  <a:schemeClr val="bg1"/>
                </a:solidFill>
              </a:rPr>
              <a:t>*Accredited by the U.S. Department of Education or Council for Higher Education Accreditation, </a:t>
            </a:r>
            <a:br>
              <a:rPr lang="en-US" sz="5600" i="1" dirty="0">
                <a:solidFill>
                  <a:schemeClr val="bg1"/>
                </a:solidFill>
              </a:rPr>
            </a:br>
            <a:r>
              <a:rPr lang="en-US" sz="5600" i="1" dirty="0">
                <a:solidFill>
                  <a:schemeClr val="bg1"/>
                </a:solidFill>
              </a:rPr>
              <a:t>or equivalent accreditation for non-U.S. colleges and universities</a:t>
            </a:r>
            <a:endParaRPr lang="en-US" sz="5600" dirty="0">
              <a:solidFill>
                <a:schemeClr val="bg1"/>
              </a:solidFill>
            </a:endParaRPr>
          </a:p>
        </p:txBody>
      </p:sp>
    </p:spTree>
    <p:extLst>
      <p:ext uri="{BB962C8B-B14F-4D97-AF65-F5344CB8AC3E}">
        <p14:creationId xmlns:p14="http://schemas.microsoft.com/office/powerpoint/2010/main" val="188378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F3ABFD-D6A2-FE4B-9648-27908F335E75}"/>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8" y="5218340"/>
            <a:ext cx="9972433" cy="812800"/>
          </a:xfrm>
          <a:prstGeom prst="rect">
            <a:avLst/>
          </a:prstGeom>
          <a:effectLst/>
        </p:spPr>
      </p:pic>
      <p:pic>
        <p:nvPicPr>
          <p:cNvPr id="6" name="Picture 5" descr="A person wearing a white dress&#10;&#10;Description automatically generated with low confidence">
            <a:extLst>
              <a:ext uri="{FF2B5EF4-FFF2-40B4-BE49-F238E27FC236}">
                <a16:creationId xmlns:a16="http://schemas.microsoft.com/office/drawing/2014/main" id="{7E342A27-65F0-4448-B014-ED7BE6D610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161"/>
          <a:stretch/>
        </p:blipFill>
        <p:spPr>
          <a:xfrm>
            <a:off x="8822724" y="-1393440"/>
            <a:ext cx="3369276" cy="7685788"/>
          </a:xfrm>
          <a:prstGeom prst="rect">
            <a:avLst/>
          </a:prstGeom>
        </p:spPr>
      </p:pic>
      <p:sp>
        <p:nvSpPr>
          <p:cNvPr id="2" name="Oval 1">
            <a:extLst>
              <a:ext uri="{FF2B5EF4-FFF2-40B4-BE49-F238E27FC236}">
                <a16:creationId xmlns:a16="http://schemas.microsoft.com/office/drawing/2014/main" id="{6AEA0F24-15F7-EC42-9CCC-F65033716697}"/>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2B5DF7BD-6069-AD4A-8173-BD0F397C7E6B}"/>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Application Fee Waivers</a:t>
            </a:r>
          </a:p>
        </p:txBody>
      </p:sp>
      <p:sp>
        <p:nvSpPr>
          <p:cNvPr id="4" name="TextBox 3">
            <a:extLst>
              <a:ext uri="{FF2B5EF4-FFF2-40B4-BE49-F238E27FC236}">
                <a16:creationId xmlns:a16="http://schemas.microsoft.com/office/drawing/2014/main" id="{9124DA13-67A3-DE4C-A96E-149128DB19C0}"/>
              </a:ext>
            </a:extLst>
          </p:cNvPr>
          <p:cNvSpPr txBox="1"/>
          <p:nvPr/>
        </p:nvSpPr>
        <p:spPr>
          <a:xfrm>
            <a:off x="579325" y="2411280"/>
            <a:ext cx="10770356" cy="2769989"/>
          </a:xfrm>
          <a:prstGeom prst="rect">
            <a:avLst/>
          </a:prstGeom>
          <a:noFill/>
        </p:spPr>
        <p:txBody>
          <a:bodyPr wrap="square" rtlCol="0">
            <a:spAutoFit/>
          </a:bodyPr>
          <a:lstStyle/>
          <a:p>
            <a:pPr>
              <a:spcAft>
                <a:spcPts val="1200"/>
              </a:spcAft>
            </a:pPr>
            <a:r>
              <a:rPr lang="en-US" sz="2400" b="1" dirty="0">
                <a:solidFill>
                  <a:srgbClr val="FFC000"/>
                </a:solidFill>
                <a:latin typeface="Arial" panose="020B0604020202020204" pitchFamily="34" charset="0"/>
                <a:cs typeface="Arial" panose="020B0604020202020204" pitchFamily="34" charset="0"/>
              </a:rPr>
              <a:t>U.S. Military and veterans: </a:t>
            </a:r>
            <a:r>
              <a:rPr lang="en-US" sz="2400" dirty="0">
                <a:solidFill>
                  <a:schemeClr val="bg1"/>
                </a:solidFill>
                <a:latin typeface="Arial" panose="020B0604020202020204" pitchFamily="34" charset="0"/>
                <a:cs typeface="Arial" panose="020B0604020202020204" pitchFamily="34" charset="0"/>
              </a:rPr>
              <a:t>Active duty, reserve component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personnel, or veterans</a:t>
            </a:r>
          </a:p>
          <a:p>
            <a:pPr marL="630936" lvl="1" indent="-3429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Required documentation: a copy of official orders,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official DD 214 discharge papers, or military ID</a:t>
            </a:r>
          </a:p>
          <a:p>
            <a:pPr marL="630936" lvl="1" indent="-3429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Non-transferrable</a:t>
            </a:r>
          </a:p>
          <a:p>
            <a:pPr marL="630936" indent="-3429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Used for any new BCSP certification</a:t>
            </a:r>
          </a:p>
        </p:txBody>
      </p:sp>
      <p:sp>
        <p:nvSpPr>
          <p:cNvPr id="8" name="Title 1">
            <a:extLst>
              <a:ext uri="{FF2B5EF4-FFF2-40B4-BE49-F238E27FC236}">
                <a16:creationId xmlns:a16="http://schemas.microsoft.com/office/drawing/2014/main" id="{861A34C7-71A0-BD4D-B73E-35AF1842F766}"/>
              </a:ext>
            </a:extLst>
          </p:cNvPr>
          <p:cNvSpPr txBox="1">
            <a:spLocks/>
          </p:cNvSpPr>
          <p:nvPr/>
        </p:nvSpPr>
        <p:spPr>
          <a:xfrm>
            <a:off x="579326" y="1705640"/>
            <a:ext cx="10515600" cy="7304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4142632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BAE71AF-2741-5E4E-AC6D-03DD34C9361D}"/>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EF02F07F-DA7D-4245-BE10-3B99A66EEC65}"/>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Exam Fee Waivers</a:t>
            </a:r>
          </a:p>
        </p:txBody>
      </p:sp>
      <p:sp>
        <p:nvSpPr>
          <p:cNvPr id="4" name="Content Placeholder 2">
            <a:extLst>
              <a:ext uri="{FF2B5EF4-FFF2-40B4-BE49-F238E27FC236}">
                <a16:creationId xmlns:a16="http://schemas.microsoft.com/office/drawing/2014/main" id="{89C94FEF-FF27-394F-B37D-8AC9FEC2A282}"/>
              </a:ext>
            </a:extLst>
          </p:cNvPr>
          <p:cNvSpPr txBox="1">
            <a:spLocks/>
          </p:cNvSpPr>
          <p:nvPr/>
        </p:nvSpPr>
        <p:spPr>
          <a:xfrm>
            <a:off x="689194" y="188741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C000"/>
                </a:solidFill>
                <a:latin typeface="Arial" panose="020B0604020202020204" pitchFamily="34" charset="0"/>
                <a:cs typeface="Arial" panose="020B0604020202020204" pitchFamily="34" charset="0"/>
              </a:rPr>
              <a:t>Faculty (International included)</a:t>
            </a:r>
          </a:p>
          <a:p>
            <a:pPr lvl="1">
              <a:spcAft>
                <a:spcPts val="600"/>
              </a:spcAft>
            </a:pPr>
            <a:r>
              <a:rPr lang="en-US" dirty="0">
                <a:solidFill>
                  <a:schemeClr val="bg1"/>
                </a:solidFill>
                <a:latin typeface="Arial" panose="020B0604020202020204" pitchFamily="34" charset="0"/>
                <a:cs typeface="Arial" panose="020B0604020202020204" pitchFamily="34" charset="0"/>
              </a:rPr>
              <a:t>Faculty of QAPs and QEPs may waive the ASP and CSP exam fees one (1) time per certification in the first six (6) months following publication of their program's becoming a QAP or QEP.</a:t>
            </a:r>
          </a:p>
          <a:p>
            <a:pPr marL="0" indent="0">
              <a:buNone/>
            </a:pPr>
            <a:r>
              <a:rPr lang="en-US" b="1" dirty="0">
                <a:solidFill>
                  <a:srgbClr val="FFC000"/>
                </a:solidFill>
                <a:latin typeface="Arial" panose="020B0604020202020204" pitchFamily="34" charset="0"/>
                <a:cs typeface="Arial" panose="020B0604020202020204" pitchFamily="34" charset="0"/>
              </a:rPr>
              <a:t>Military and Veteran</a:t>
            </a:r>
          </a:p>
          <a:p>
            <a:pPr lvl="1"/>
            <a:r>
              <a:rPr lang="en-US" dirty="0">
                <a:solidFill>
                  <a:schemeClr val="bg1"/>
                </a:solidFill>
                <a:latin typeface="Arial" panose="020B0604020202020204" pitchFamily="34" charset="0"/>
                <a:cs typeface="Arial" panose="020B0604020202020204" pitchFamily="34" charset="0"/>
              </a:rPr>
              <a:t>Exam fee may be reimbursed by the U.S. Department of Veterans Affairs under various entitlement programs</a:t>
            </a:r>
          </a:p>
          <a:p>
            <a:endParaRPr lang="en-US" dirty="0"/>
          </a:p>
        </p:txBody>
      </p:sp>
      <p:pic>
        <p:nvPicPr>
          <p:cNvPr id="5" name="Picture 4">
            <a:extLst>
              <a:ext uri="{FF2B5EF4-FFF2-40B4-BE49-F238E27FC236}">
                <a16:creationId xmlns:a16="http://schemas.microsoft.com/office/drawing/2014/main" id="{763A7832-CF8E-6F46-A55C-CF31DF3FA970}"/>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8" y="4978647"/>
            <a:ext cx="9972433" cy="812800"/>
          </a:xfrm>
          <a:prstGeom prst="rect">
            <a:avLst/>
          </a:prstGeom>
          <a:effectLst/>
        </p:spPr>
      </p:pic>
    </p:spTree>
    <p:extLst>
      <p:ext uri="{BB962C8B-B14F-4D97-AF65-F5344CB8AC3E}">
        <p14:creationId xmlns:p14="http://schemas.microsoft.com/office/powerpoint/2010/main" val="168194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24E846-3F97-354E-9FAE-02B79D004645}"/>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ACFC136-C065-924E-8514-06FF97A67047}"/>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4" name="Text Placeholder 2">
            <a:extLst>
              <a:ext uri="{FF2B5EF4-FFF2-40B4-BE49-F238E27FC236}">
                <a16:creationId xmlns:a16="http://schemas.microsoft.com/office/drawing/2014/main" id="{DAE7ADCE-FCC6-3542-9D38-1EB2FD6209E3}"/>
              </a:ext>
            </a:extLst>
          </p:cNvPr>
          <p:cNvSpPr txBox="1">
            <a:spLocks/>
          </p:cNvSpPr>
          <p:nvPr/>
        </p:nvSpPr>
        <p:spPr>
          <a:xfrm>
            <a:off x="639766" y="2268262"/>
            <a:ext cx="6777034" cy="381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Established in 1969</a:t>
            </a:r>
          </a:p>
          <a:p>
            <a:r>
              <a:rPr lang="en-US" sz="2600" dirty="0">
                <a:latin typeface="Arial" panose="020B0604020202020204" pitchFamily="34" charset="0"/>
                <a:cs typeface="Arial" panose="020B0604020202020204" pitchFamily="34" charset="0"/>
              </a:rPr>
              <a:t>Not-For-Profit —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headquartered in Indianapolis, IN</a:t>
            </a:r>
          </a:p>
          <a:p>
            <a:r>
              <a:rPr lang="en-US" sz="2600" dirty="0">
                <a:latin typeface="Arial" panose="020B0604020202020204" pitchFamily="34" charset="0"/>
                <a:cs typeface="Arial" panose="020B0604020202020204" pitchFamily="34" charset="0"/>
              </a:rPr>
              <a:t>9 – 14 Directors on the Board</a:t>
            </a:r>
            <a:endParaRPr lang="en-US" sz="2600" strike="sngStrike"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 a membership organization</a:t>
            </a:r>
          </a:p>
          <a:p>
            <a:r>
              <a:rPr lang="en-US" sz="2600" dirty="0">
                <a:latin typeface="Arial" panose="020B0604020202020204" pitchFamily="34" charset="0"/>
                <a:cs typeface="Arial" panose="020B0604020202020204" pitchFamily="34" charset="0"/>
              </a:rPr>
              <a:t>Internationally Recognized 	</a:t>
            </a:r>
          </a:p>
        </p:txBody>
      </p:sp>
      <p:sp>
        <p:nvSpPr>
          <p:cNvPr id="8" name="Rectangle 7">
            <a:extLst>
              <a:ext uri="{FF2B5EF4-FFF2-40B4-BE49-F238E27FC236}">
                <a16:creationId xmlns:a16="http://schemas.microsoft.com/office/drawing/2014/main" id="{26331FB4-3998-2743-8627-2B7937F9E4D5}"/>
              </a:ext>
            </a:extLst>
          </p:cNvPr>
          <p:cNvSpPr/>
          <p:nvPr/>
        </p:nvSpPr>
        <p:spPr>
          <a:xfrm>
            <a:off x="4206240" y="0"/>
            <a:ext cx="7985760" cy="6327648"/>
          </a:xfrm>
          <a:custGeom>
            <a:avLst/>
            <a:gdLst>
              <a:gd name="connsiteX0" fmla="*/ 0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0 w 5900928"/>
              <a:gd name="connsiteY4" fmla="*/ 0 h 6291071"/>
              <a:gd name="connsiteX0" fmla="*/ 2292096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2292096 w 5900928"/>
              <a:gd name="connsiteY4" fmla="*/ 0 h 6291071"/>
              <a:gd name="connsiteX0" fmla="*/ 4632960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4632960 w 8241792"/>
              <a:gd name="connsiteY4" fmla="*/ 0 h 6291071"/>
              <a:gd name="connsiteX0" fmla="*/ 4937760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37760 w 8241792"/>
              <a:gd name="connsiteY4" fmla="*/ 12192 h 6291071"/>
              <a:gd name="connsiteX0" fmla="*/ 4913376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13376 w 8241792"/>
              <a:gd name="connsiteY4" fmla="*/ 12192 h 6291071"/>
              <a:gd name="connsiteX0" fmla="*/ 5106514 w 8241792"/>
              <a:gd name="connsiteY0" fmla="*/ 24384 h 6291071"/>
              <a:gd name="connsiteX1" fmla="*/ 8241792 w 8241792"/>
              <a:gd name="connsiteY1" fmla="*/ 0 h 6291071"/>
              <a:gd name="connsiteX2" fmla="*/ 8241792 w 8241792"/>
              <a:gd name="connsiteY2" fmla="*/ 6291071 h 6291071"/>
              <a:gd name="connsiteX3" fmla="*/ 0 w 8241792"/>
              <a:gd name="connsiteY3" fmla="*/ 6278879 h 6291071"/>
              <a:gd name="connsiteX4" fmla="*/ 5106514 w 8241792"/>
              <a:gd name="connsiteY4" fmla="*/ 24384 h 6291071"/>
              <a:gd name="connsiteX0" fmla="*/ 5209521 w 8241792"/>
              <a:gd name="connsiteY0" fmla="*/ 36576 h 6291071"/>
              <a:gd name="connsiteX1" fmla="*/ 8241792 w 8241792"/>
              <a:gd name="connsiteY1" fmla="*/ 0 h 6291071"/>
              <a:gd name="connsiteX2" fmla="*/ 8241792 w 8241792"/>
              <a:gd name="connsiteY2" fmla="*/ 6291071 h 6291071"/>
              <a:gd name="connsiteX3" fmla="*/ 0 w 8241792"/>
              <a:gd name="connsiteY3" fmla="*/ 6278879 h 6291071"/>
              <a:gd name="connsiteX4" fmla="*/ 5209521 w 8241792"/>
              <a:gd name="connsiteY4" fmla="*/ 36576 h 6291071"/>
              <a:gd name="connsiteX0" fmla="*/ 5222397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5222397 w 8241792"/>
              <a:gd name="connsiteY4" fmla="*/ 0 h 629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792" h="6291071">
                <a:moveTo>
                  <a:pt x="5222397" y="0"/>
                </a:moveTo>
                <a:lnTo>
                  <a:pt x="8241792" y="0"/>
                </a:lnTo>
                <a:lnTo>
                  <a:pt x="8241792" y="6291071"/>
                </a:lnTo>
                <a:lnTo>
                  <a:pt x="0" y="6278879"/>
                </a:lnTo>
                <a:lnTo>
                  <a:pt x="5222397" y="0"/>
                </a:lnTo>
                <a:close/>
              </a:path>
            </a:pathLst>
          </a:custGeom>
          <a:blipFill>
            <a:blip r:embed="rId3" cstate="email">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2C872A6-9F13-9D48-80E6-0B2D452BF1F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b="3724"/>
          <a:stretch/>
        </p:blipFill>
        <p:spPr>
          <a:xfrm>
            <a:off x="3405681" y="1"/>
            <a:ext cx="8786320" cy="779738"/>
          </a:xfrm>
          <a:prstGeom prst="rect">
            <a:avLst/>
          </a:prstGeom>
          <a:effectLst/>
        </p:spPr>
      </p:pic>
    </p:spTree>
    <p:extLst>
      <p:ext uri="{BB962C8B-B14F-4D97-AF65-F5344CB8AC3E}">
        <p14:creationId xmlns:p14="http://schemas.microsoft.com/office/powerpoint/2010/main" val="331141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DA37DC6-4D34-884E-ABDD-55FCC9BEE55F}"/>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DECD025A-157F-2A4B-A2F9-5F2603E05BC4}"/>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Military Benefits</a:t>
            </a:r>
          </a:p>
        </p:txBody>
      </p:sp>
      <p:sp>
        <p:nvSpPr>
          <p:cNvPr id="4" name="Content Placeholder 2">
            <a:extLst>
              <a:ext uri="{FF2B5EF4-FFF2-40B4-BE49-F238E27FC236}">
                <a16:creationId xmlns:a16="http://schemas.microsoft.com/office/drawing/2014/main" id="{6FA39772-2549-0245-A66C-01A6CEF695C5}"/>
              </a:ext>
            </a:extLst>
          </p:cNvPr>
          <p:cNvSpPr txBox="1">
            <a:spLocks/>
          </p:cNvSpPr>
          <p:nvPr/>
        </p:nvSpPr>
        <p:spPr>
          <a:xfrm>
            <a:off x="702272" y="1825625"/>
            <a:ext cx="1102723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chemeClr val="accent4"/>
                </a:solidFill>
                <a:latin typeface="Arial" panose="020B0604020202020204" pitchFamily="34" charset="0"/>
                <a:cs typeface="Arial" panose="020B0604020202020204" pitchFamily="34" charset="0"/>
              </a:rPr>
              <a:t>Department of Defense (DoD) Credentialing Opportunities On-Line (COOL)</a:t>
            </a:r>
          </a:p>
          <a:p>
            <a:pPr lvl="1"/>
            <a:r>
              <a:rPr lang="en-US" dirty="0">
                <a:solidFill>
                  <a:schemeClr val="bg1"/>
                </a:solidFill>
                <a:latin typeface="Arial" panose="020B0604020202020204" pitchFamily="34" charset="0"/>
                <a:cs typeface="Arial" panose="020B0604020202020204" pitchFamily="34" charset="0"/>
              </a:rPr>
              <a:t>Each branch has its own COOL program providing financial assistance</a:t>
            </a:r>
          </a:p>
          <a:p>
            <a:pPr marL="0" indent="0">
              <a:buNone/>
            </a:pPr>
            <a:r>
              <a:rPr lang="en-US" b="1" dirty="0">
                <a:solidFill>
                  <a:schemeClr val="accent4"/>
                </a:solidFill>
                <a:latin typeface="Arial" panose="020B0604020202020204" pitchFamily="34" charset="0"/>
                <a:cs typeface="Arial" panose="020B0604020202020204" pitchFamily="34" charset="0"/>
              </a:rPr>
              <a:t>Army Credentialing Assistance Program</a:t>
            </a:r>
          </a:p>
          <a:p>
            <a:pPr lvl="1"/>
            <a:r>
              <a:rPr lang="en-US" dirty="0">
                <a:solidFill>
                  <a:schemeClr val="bg1"/>
                </a:solidFill>
                <a:latin typeface="Arial" panose="020B0604020202020204" pitchFamily="34" charset="0"/>
                <a:cs typeface="Arial" panose="020B0604020202020204" pitchFamily="34" charset="0"/>
              </a:rPr>
              <a:t>Application fees and exam fees</a:t>
            </a:r>
          </a:p>
          <a:p>
            <a:pPr lvl="1"/>
            <a:r>
              <a:rPr lang="en-US" dirty="0">
                <a:solidFill>
                  <a:schemeClr val="bg1"/>
                </a:solidFill>
                <a:latin typeface="Arial" panose="020B0604020202020204" pitchFamily="34" charset="0"/>
                <a:cs typeface="Arial" panose="020B0604020202020204" pitchFamily="34" charset="0"/>
              </a:rPr>
              <a:t>BCSP </a:t>
            </a:r>
            <a:r>
              <a:rPr lang="en-US" dirty="0" err="1">
                <a:solidFill>
                  <a:schemeClr val="bg1"/>
                </a:solidFill>
                <a:latin typeface="Arial" panose="020B0604020202020204" pitchFamily="34" charset="0"/>
                <a:cs typeface="Arial" panose="020B0604020202020204" pitchFamily="34" charset="0"/>
              </a:rPr>
              <a:t>examCORE</a:t>
            </a:r>
            <a:r>
              <a:rPr lang="en-US" dirty="0">
                <a:solidFill>
                  <a:schemeClr val="bg1"/>
                </a:solidFill>
                <a:latin typeface="Arial" panose="020B0604020202020204" pitchFamily="34" charset="0"/>
                <a:cs typeface="Arial" panose="020B0604020202020204" pitchFamily="34" charset="0"/>
              </a:rPr>
              <a:t> pre-exam trainings </a:t>
            </a:r>
          </a:p>
          <a:p>
            <a:pPr lvl="1"/>
            <a:r>
              <a:rPr lang="en-US" dirty="0">
                <a:solidFill>
                  <a:schemeClr val="bg1"/>
                </a:solidFill>
                <a:latin typeface="Arial" panose="020B0604020202020204" pitchFamily="34" charset="0"/>
                <a:cs typeface="Arial" panose="020B0604020202020204" pitchFamily="34" charset="0"/>
              </a:rPr>
              <a:t>Annual renewal fees</a:t>
            </a:r>
          </a:p>
          <a:p>
            <a:pPr lvl="1"/>
            <a:r>
              <a:rPr lang="en-US" dirty="0">
                <a:solidFill>
                  <a:schemeClr val="bg1"/>
                </a:solidFill>
                <a:latin typeface="Arial" panose="020B0604020202020204" pitchFamily="34" charset="0"/>
                <a:cs typeface="Arial" panose="020B0604020202020204" pitchFamily="34" charset="0"/>
              </a:rPr>
              <a:t>BCSP </a:t>
            </a:r>
            <a:r>
              <a:rPr lang="en-US" dirty="0" err="1">
                <a:solidFill>
                  <a:schemeClr val="bg1"/>
                </a:solidFill>
                <a:latin typeface="Arial" panose="020B0604020202020204" pitchFamily="34" charset="0"/>
                <a:cs typeface="Arial" panose="020B0604020202020204" pitchFamily="34" charset="0"/>
              </a:rPr>
              <a:t>recertPRO</a:t>
            </a:r>
            <a:endParaRPr lang="en-US" dirty="0">
              <a:solidFill>
                <a:schemeClr val="bg1"/>
              </a:solidFill>
              <a:latin typeface="Arial" panose="020B0604020202020204" pitchFamily="34" charset="0"/>
              <a:cs typeface="Arial" panose="020B0604020202020204" pitchFamily="34" charset="0"/>
            </a:endParaRPr>
          </a:p>
          <a:p>
            <a:pPr marL="0" indent="0">
              <a:spcAft>
                <a:spcPts val="600"/>
              </a:spcAft>
              <a:buNone/>
            </a:pPr>
            <a:r>
              <a:rPr lang="en-US" b="1" dirty="0">
                <a:solidFill>
                  <a:srgbClr val="FFC000"/>
                </a:solidFill>
                <a:latin typeface="Arial" panose="020B0604020202020204" pitchFamily="34" charset="0"/>
                <a:cs typeface="Arial" panose="020B0604020202020204" pitchFamily="34" charset="0"/>
              </a:rPr>
              <a:t>TSP designation for those with the CP-12 </a:t>
            </a:r>
          </a:p>
          <a:p>
            <a:pPr marL="0" indent="0">
              <a:spcAft>
                <a:spcPts val="600"/>
              </a:spcAft>
              <a:buNone/>
            </a:pPr>
            <a:r>
              <a:rPr lang="en-US" b="1" dirty="0">
                <a:solidFill>
                  <a:srgbClr val="FFC000"/>
                </a:solidFill>
                <a:latin typeface="Arial" panose="020B0604020202020204" pitchFamily="34" charset="0"/>
                <a:cs typeface="Arial" panose="020B0604020202020204" pitchFamily="34" charset="0"/>
              </a:rPr>
              <a:t>Extension and/or Leave of Absence while maintaining certification</a:t>
            </a:r>
          </a:p>
          <a:p>
            <a:pPr marL="0" indent="0">
              <a:spcAft>
                <a:spcPts val="600"/>
              </a:spcAft>
              <a:buNone/>
            </a:pPr>
            <a:r>
              <a:rPr lang="en-US" b="1" dirty="0" err="1">
                <a:solidFill>
                  <a:srgbClr val="FFC000"/>
                </a:solidFill>
                <a:latin typeface="Arial" panose="020B0604020202020204" pitchFamily="34" charset="0"/>
                <a:cs typeface="Arial" panose="020B0604020202020204" pitchFamily="34" charset="0"/>
              </a:rPr>
              <a:t>PearsonVUE</a:t>
            </a:r>
            <a:r>
              <a:rPr lang="en-US" b="1" dirty="0">
                <a:solidFill>
                  <a:srgbClr val="FFC000"/>
                </a:solidFill>
                <a:latin typeface="Arial" panose="020B0604020202020204" pitchFamily="34" charset="0"/>
                <a:cs typeface="Arial" panose="020B0604020202020204" pitchFamily="34" charset="0"/>
              </a:rPr>
              <a:t> Testing Centers on military bases around the globe</a:t>
            </a:r>
          </a:p>
        </p:txBody>
      </p:sp>
      <p:pic>
        <p:nvPicPr>
          <p:cNvPr id="5" name="Picture 4">
            <a:extLst>
              <a:ext uri="{FF2B5EF4-FFF2-40B4-BE49-F238E27FC236}">
                <a16:creationId xmlns:a16="http://schemas.microsoft.com/office/drawing/2014/main" id="{6304DE6D-5A76-B24E-84E5-3B62351669C6}"/>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6423905" y="3429000"/>
            <a:ext cx="5768095" cy="812800"/>
          </a:xfrm>
          <a:prstGeom prst="rect">
            <a:avLst/>
          </a:prstGeom>
          <a:effectLst/>
        </p:spPr>
      </p:pic>
    </p:spTree>
    <p:extLst>
      <p:ext uri="{BB962C8B-B14F-4D97-AF65-F5344CB8AC3E}">
        <p14:creationId xmlns:p14="http://schemas.microsoft.com/office/powerpoint/2010/main" val="401194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hand, serving, air&#10;&#10;Description automatically generated">
            <a:extLst>
              <a:ext uri="{FF2B5EF4-FFF2-40B4-BE49-F238E27FC236}">
                <a16:creationId xmlns:a16="http://schemas.microsoft.com/office/drawing/2014/main" id="{B0D9AC99-DEDE-AD44-AA29-B24DB6ABA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6854" y="12357"/>
            <a:ext cx="5235146" cy="6264876"/>
          </a:xfrm>
          <a:prstGeom prst="rect">
            <a:avLst/>
          </a:prstGeom>
        </p:spPr>
      </p:pic>
      <p:sp>
        <p:nvSpPr>
          <p:cNvPr id="4" name="Oval 3">
            <a:extLst>
              <a:ext uri="{FF2B5EF4-FFF2-40B4-BE49-F238E27FC236}">
                <a16:creationId xmlns:a16="http://schemas.microsoft.com/office/drawing/2014/main" id="{02184618-F0D6-4E42-A2F8-EE0932CFC1AB}"/>
              </a:ext>
            </a:extLst>
          </p:cNvPr>
          <p:cNvSpPr/>
          <p:nvPr/>
        </p:nvSpPr>
        <p:spPr>
          <a:xfrm>
            <a:off x="527942" y="750710"/>
            <a:ext cx="945292" cy="945292"/>
          </a:xfrm>
          <a:prstGeom prst="ellipse">
            <a:avLst/>
          </a:prstGeom>
          <a:solidFill>
            <a:srgbClr val="078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940C2D7-92DF-0842-8D8D-411B7D77137A}"/>
              </a:ext>
            </a:extLst>
          </p:cNvPr>
          <p:cNvSpPr txBox="1">
            <a:spLocks/>
          </p:cNvSpPr>
          <p:nvPr/>
        </p:nvSpPr>
        <p:spPr>
          <a:xfrm>
            <a:off x="699726" y="816673"/>
            <a:ext cx="9864860"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BCSP Giving</a:t>
            </a:r>
            <a:endParaRPr lang="en-US" sz="6000" dirty="0">
              <a:solidFill>
                <a:schemeClr val="tx1"/>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5F1FB788-F31B-6A45-8828-4BE7A6296BBD}"/>
              </a:ext>
            </a:extLst>
          </p:cNvPr>
          <p:cNvSpPr txBox="1">
            <a:spLocks/>
          </p:cNvSpPr>
          <p:nvPr/>
        </p:nvSpPr>
        <p:spPr>
          <a:xfrm>
            <a:off x="764058"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787A7"/>
                </a:solidFill>
                <a:latin typeface="Arial" panose="020B0604020202020204" pitchFamily="34" charset="0"/>
                <a:cs typeface="Arial" panose="020B0604020202020204" pitchFamily="34" charset="0"/>
              </a:rPr>
              <a:t>BCSP Foundation </a:t>
            </a:r>
          </a:p>
          <a:p>
            <a:pPr marL="742950" lvl="1" indent="-285750"/>
            <a:r>
              <a:rPr lang="en-US" dirty="0">
                <a:latin typeface="Arial" panose="020B0604020202020204" pitchFamily="34" charset="0"/>
                <a:cs typeface="Arial" panose="020B0604020202020204" pitchFamily="34" charset="0"/>
              </a:rPr>
              <a:t>Established in 2018</a:t>
            </a:r>
          </a:p>
          <a:p>
            <a:pPr marL="742950" lvl="1" indent="-285750"/>
            <a:r>
              <a:rPr lang="en-US" dirty="0">
                <a:latin typeface="Arial" panose="020B0604020202020204" pitchFamily="34" charset="0"/>
                <a:cs typeface="Arial" panose="020B0604020202020204" pitchFamily="34" charset="0"/>
              </a:rPr>
              <a:t>Investing to create and grow a safer global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community; protecting those we serve </a:t>
            </a:r>
          </a:p>
          <a:p>
            <a:pPr marL="742950" lvl="1" indent="-285750"/>
            <a:r>
              <a:rPr lang="en-US" dirty="0">
                <a:latin typeface="Arial" panose="020B0604020202020204" pitchFamily="34" charset="0"/>
                <a:cs typeface="Arial" panose="020B0604020202020204" pitchFamily="34" charset="0"/>
                <a:hlinkClick r:id="rId4"/>
              </a:rPr>
              <a:t>www.bcspfoundation.org</a:t>
            </a:r>
            <a:endParaRPr lang="en-US" dirty="0">
              <a:latin typeface="Arial" panose="020B0604020202020204" pitchFamily="34" charset="0"/>
              <a:cs typeface="Arial" panose="020B0604020202020204" pitchFamily="34" charset="0"/>
            </a:endParaRPr>
          </a:p>
          <a:p>
            <a:pPr lvl="1"/>
            <a:endParaRPr lang="en-US" dirty="0">
              <a:cs typeface="Arial" panose="020B0604020202020204" pitchFamily="34" charset="0"/>
            </a:endParaRPr>
          </a:p>
          <a:p>
            <a:pPr marL="0" indent="0">
              <a:buNone/>
            </a:pPr>
            <a:r>
              <a:rPr lang="en-US" b="1" dirty="0">
                <a:solidFill>
                  <a:srgbClr val="0787A7"/>
                </a:solidFill>
                <a:latin typeface="Arial" panose="020B0604020202020204" pitchFamily="34" charset="0"/>
                <a:cs typeface="Arial" panose="020B0604020202020204" pitchFamily="34" charset="0"/>
              </a:rPr>
              <a:t>In 2020, BCSP provided $</a:t>
            </a:r>
            <a:r>
              <a:rPr lang="en-US" sz="2400" b="1" dirty="0">
                <a:solidFill>
                  <a:srgbClr val="0787A7"/>
                </a:solidFill>
                <a:latin typeface="Arial" panose="020B0604020202020204" pitchFamily="34" charset="0"/>
                <a:cs typeface="Arial" panose="020B0604020202020204" pitchFamily="34" charset="0"/>
              </a:rPr>
              <a:t>193,352</a:t>
            </a:r>
            <a:r>
              <a:rPr lang="en-US" b="1" dirty="0">
                <a:solidFill>
                  <a:srgbClr val="0787A7"/>
                </a:solidFill>
                <a:latin typeface="Arial" panose="020B0604020202020204" pitchFamily="34" charset="0"/>
                <a:cs typeface="Arial" panose="020B0604020202020204" pitchFamily="34" charset="0"/>
              </a:rPr>
              <a:t> total funding to:</a:t>
            </a:r>
          </a:p>
          <a:p>
            <a:pPr marL="742950" lvl="1" indent="-285750"/>
            <a:r>
              <a:rPr lang="en-US" dirty="0">
                <a:latin typeface="Arial" panose="020B0604020202020204" pitchFamily="34" charset="0"/>
                <a:cs typeface="Arial" panose="020B0604020202020204" pitchFamily="34" charset="0"/>
              </a:rPr>
              <a:t>QAP student scholarships </a:t>
            </a:r>
          </a:p>
          <a:p>
            <a:pPr marL="742950" lvl="1" indent="-285750"/>
            <a:r>
              <a:rPr lang="en-US" dirty="0">
                <a:latin typeface="Arial" panose="020B0604020202020204" pitchFamily="34" charset="0"/>
                <a:cs typeface="Arial" panose="020B0604020202020204" pitchFamily="34" charset="0"/>
              </a:rPr>
              <a:t>QAPs’ accreditation</a:t>
            </a:r>
          </a:p>
          <a:p>
            <a:pPr marL="742950" lvl="1" indent="-285750"/>
            <a:r>
              <a:rPr lang="en-US" dirty="0">
                <a:latin typeface="Arial" panose="020B0604020202020204" pitchFamily="34" charset="0"/>
                <a:cs typeface="Arial" panose="020B0604020202020204" pitchFamily="34" charset="0"/>
              </a:rPr>
              <a:t>ASSP, AIHF, and AGC scholarships</a:t>
            </a:r>
          </a:p>
        </p:txBody>
      </p:sp>
    </p:spTree>
    <p:extLst>
      <p:ext uri="{BB962C8B-B14F-4D97-AF65-F5344CB8AC3E}">
        <p14:creationId xmlns:p14="http://schemas.microsoft.com/office/powerpoint/2010/main" val="211723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ACD5EC-F9A2-E747-B2DF-6270B27AB399}"/>
              </a:ext>
            </a:extLst>
          </p:cNvPr>
          <p:cNvSpPr/>
          <p:nvPr/>
        </p:nvSpPr>
        <p:spPr>
          <a:xfrm>
            <a:off x="0" y="4064844"/>
            <a:ext cx="12220230" cy="89979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852178-FDCE-4458-B045-B7FE2DD1FDF8}"/>
              </a:ext>
            </a:extLst>
          </p:cNvPr>
          <p:cNvSpPr txBox="1">
            <a:spLocks/>
          </p:cNvSpPr>
          <p:nvPr/>
        </p:nvSpPr>
        <p:spPr>
          <a:xfrm>
            <a:off x="-691028" y="4022282"/>
            <a:ext cx="8738886" cy="9848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rPr>
              <a:t>An online platform for certification </a:t>
            </a:r>
            <a:br>
              <a:rPr lang="en-US" b="1" dirty="0">
                <a:solidFill>
                  <a:schemeClr val="bg1"/>
                </a:solidFill>
                <a:latin typeface="Arial" panose="020B0604020202020204" pitchFamily="34" charset="0"/>
              </a:rPr>
            </a:br>
            <a:r>
              <a:rPr lang="en-US" b="1" dirty="0">
                <a:solidFill>
                  <a:schemeClr val="bg1"/>
                </a:solidFill>
                <a:latin typeface="Arial" panose="020B0604020202020204" pitchFamily="34" charset="0"/>
              </a:rPr>
              <a:t>holders to earn recertification points!</a:t>
            </a:r>
          </a:p>
        </p:txBody>
      </p:sp>
      <p:sp>
        <p:nvSpPr>
          <p:cNvPr id="9" name="TextBox 8">
            <a:extLst>
              <a:ext uri="{FF2B5EF4-FFF2-40B4-BE49-F238E27FC236}">
                <a16:creationId xmlns:a16="http://schemas.microsoft.com/office/drawing/2014/main" id="{34427B6E-FA33-C943-9239-D69BBC3C7834}"/>
              </a:ext>
            </a:extLst>
          </p:cNvPr>
          <p:cNvSpPr txBox="1"/>
          <p:nvPr/>
        </p:nvSpPr>
        <p:spPr>
          <a:xfrm>
            <a:off x="1391653" y="5150698"/>
            <a:ext cx="4267200" cy="984885"/>
          </a:xfrm>
          <a:prstGeom prst="rect">
            <a:avLst/>
          </a:prstGeom>
          <a:noFill/>
        </p:spPr>
        <p:txBody>
          <a:bodyPr wrap="square" rtlCol="0">
            <a:spAutoFit/>
          </a:bodyPr>
          <a:lstStyle/>
          <a:p>
            <a:pPr algn="ctr"/>
            <a:r>
              <a:rPr lang="en-US" sz="4000" b="1" dirty="0" err="1">
                <a:solidFill>
                  <a:srgbClr val="92D050"/>
                </a:solidFill>
              </a:rPr>
              <a:t>recertPRO.COM</a:t>
            </a:r>
            <a:endParaRPr lang="en-US" sz="4000" dirty="0">
              <a:solidFill>
                <a:srgbClr val="92D050"/>
              </a:solidFill>
            </a:endParaRPr>
          </a:p>
          <a:p>
            <a:pPr algn="ctr"/>
            <a:endParaRPr lang="en-US" dirty="0"/>
          </a:p>
        </p:txBody>
      </p:sp>
      <p:pic>
        <p:nvPicPr>
          <p:cNvPr id="11" name="Picture 10" descr="A picture containing person, computer&#10;&#10;Description automatically generated">
            <a:extLst>
              <a:ext uri="{FF2B5EF4-FFF2-40B4-BE49-F238E27FC236}">
                <a16:creationId xmlns:a16="http://schemas.microsoft.com/office/drawing/2014/main" id="{5EF8C114-EB28-C64F-BB5B-9BDE3AAE3E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849" y="0"/>
            <a:ext cx="6972151" cy="6288505"/>
          </a:xfrm>
          <a:prstGeom prst="rect">
            <a:avLst/>
          </a:prstGeom>
          <a:effectLst/>
        </p:spPr>
      </p:pic>
      <p:pic>
        <p:nvPicPr>
          <p:cNvPr id="15" name="Picture 14" descr="Logo&#10;&#10;Description automatically generated">
            <a:extLst>
              <a:ext uri="{FF2B5EF4-FFF2-40B4-BE49-F238E27FC236}">
                <a16:creationId xmlns:a16="http://schemas.microsoft.com/office/drawing/2014/main" id="{8E2783AB-6143-CE45-B682-C80237C0FE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301" y="765558"/>
            <a:ext cx="4905407" cy="2875583"/>
          </a:xfrm>
          <a:prstGeom prst="rect">
            <a:avLst/>
          </a:prstGeom>
        </p:spPr>
      </p:pic>
    </p:spTree>
    <p:extLst>
      <p:ext uri="{BB962C8B-B14F-4D97-AF65-F5344CB8AC3E}">
        <p14:creationId xmlns:p14="http://schemas.microsoft.com/office/powerpoint/2010/main" val="2937106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B4778-5430-FE47-829A-3FE7053A1233}"/>
              </a:ext>
            </a:extLst>
          </p:cNvPr>
          <p:cNvSpPr/>
          <p:nvPr/>
        </p:nvSpPr>
        <p:spPr>
          <a:xfrm>
            <a:off x="-1" y="2731358"/>
            <a:ext cx="12220230" cy="21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BC1B08-6CB9-4C91-973E-9EE4C2A47B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3677" y="5232436"/>
            <a:ext cx="4059873" cy="1068353"/>
          </a:xfrm>
          <a:prstGeom prst="rect">
            <a:avLst/>
          </a:prstGeom>
        </p:spPr>
      </p:pic>
      <p:sp>
        <p:nvSpPr>
          <p:cNvPr id="7" name="TextBox 6">
            <a:extLst>
              <a:ext uri="{FF2B5EF4-FFF2-40B4-BE49-F238E27FC236}">
                <a16:creationId xmlns:a16="http://schemas.microsoft.com/office/drawing/2014/main" id="{263069F9-7895-4D85-9CA8-5546611C9C8B}"/>
              </a:ext>
            </a:extLst>
          </p:cNvPr>
          <p:cNvSpPr txBox="1"/>
          <p:nvPr/>
        </p:nvSpPr>
        <p:spPr>
          <a:xfrm>
            <a:off x="2064123" y="4861488"/>
            <a:ext cx="2649315" cy="584775"/>
          </a:xfrm>
          <a:prstGeom prst="rect">
            <a:avLst/>
          </a:prstGeom>
          <a:noFill/>
        </p:spPr>
        <p:txBody>
          <a:bodyPr wrap="none" rtlCol="0">
            <a:spAutoFit/>
          </a:bodyPr>
          <a:lstStyle/>
          <a:p>
            <a:r>
              <a:rPr lang="en-US" sz="2400" b="1" dirty="0">
                <a:latin typeface="Arial Black" panose="020B0A04020102020204" pitchFamily="34" charset="0"/>
                <a:cs typeface="Arial" panose="020B0604020202020204" pitchFamily="34" charset="0"/>
              </a:rPr>
              <a:t>Apply Today </a:t>
            </a:r>
            <a:r>
              <a:rPr lang="en-US" sz="3200" b="1" dirty="0">
                <a:latin typeface="Arial Black" panose="020B0A040201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D6CFC37E-3771-4812-B83F-9A3343000B1D}"/>
              </a:ext>
            </a:extLst>
          </p:cNvPr>
          <p:cNvSpPr txBox="1">
            <a:spLocks/>
          </p:cNvSpPr>
          <p:nvPr/>
        </p:nvSpPr>
        <p:spPr>
          <a:xfrm>
            <a:off x="514132" y="385729"/>
            <a:ext cx="5891646"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rPr>
              <a:t>Now Offering an</a:t>
            </a:r>
            <a:br>
              <a:rPr lang="en-US" dirty="0"/>
            </a:br>
            <a:r>
              <a:rPr lang="en-US" sz="6000" dirty="0">
                <a:solidFill>
                  <a:srgbClr val="8BC642"/>
                </a:solidFill>
                <a:latin typeface="Arial Black" panose="020B0A04020102020204" pitchFamily="34" charset="0"/>
              </a:rPr>
              <a:t>Exam Bundle!</a:t>
            </a:r>
          </a:p>
        </p:txBody>
      </p:sp>
      <p:sp>
        <p:nvSpPr>
          <p:cNvPr id="4" name="TextBox 3">
            <a:extLst>
              <a:ext uri="{FF2B5EF4-FFF2-40B4-BE49-F238E27FC236}">
                <a16:creationId xmlns:a16="http://schemas.microsoft.com/office/drawing/2014/main" id="{385FF185-50F5-42AF-AA59-11A3B44DC76C}"/>
              </a:ext>
            </a:extLst>
          </p:cNvPr>
          <p:cNvSpPr txBox="1"/>
          <p:nvPr/>
        </p:nvSpPr>
        <p:spPr>
          <a:xfrm>
            <a:off x="641716" y="1568412"/>
            <a:ext cx="5636479" cy="1138773"/>
          </a:xfrm>
          <a:prstGeom prst="rect">
            <a:avLst/>
          </a:prstGeom>
          <a:noFill/>
        </p:spPr>
        <p:txBody>
          <a:bodyPr wrap="none" rtlCol="0">
            <a:spAutoFit/>
          </a:bodyPr>
          <a:lstStyle/>
          <a:p>
            <a:pPr algn="ctr"/>
            <a:r>
              <a:rPr lang="en-US" sz="4400" b="1" dirty="0">
                <a:latin typeface="Arial Black" panose="020B0604020202020204" pitchFamily="34" charset="0"/>
                <a:cs typeface="Arial" panose="020B0604020202020204" pitchFamily="34" charset="0"/>
              </a:rPr>
              <a:t>REDUCE STRESS </a:t>
            </a:r>
          </a:p>
          <a:p>
            <a:pPr algn="ctr"/>
            <a:r>
              <a:rPr lang="en-US" sz="2400" b="1" dirty="0">
                <a:latin typeface="Arial" panose="020B0604020202020204" pitchFamily="34" charset="0"/>
                <a:cs typeface="Arial" panose="020B0604020202020204" pitchFamily="34" charset="0"/>
              </a:rPr>
              <a:t>WITH A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CHANCE TEST!</a:t>
            </a:r>
          </a:p>
        </p:txBody>
      </p:sp>
      <p:sp>
        <p:nvSpPr>
          <p:cNvPr id="5" name="TextBox 4">
            <a:extLst>
              <a:ext uri="{FF2B5EF4-FFF2-40B4-BE49-F238E27FC236}">
                <a16:creationId xmlns:a16="http://schemas.microsoft.com/office/drawing/2014/main" id="{D876F802-4B20-41F4-B996-D709DE7E120A}"/>
              </a:ext>
            </a:extLst>
          </p:cNvPr>
          <p:cNvSpPr txBox="1"/>
          <p:nvPr/>
        </p:nvSpPr>
        <p:spPr>
          <a:xfrm>
            <a:off x="823912" y="2961776"/>
            <a:ext cx="5272088" cy="1785104"/>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Exam bundles include an examination authorization, an online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self-assessment, and a second exam attempt if the first is unsuccessful for one reduced price. </a:t>
            </a:r>
          </a:p>
        </p:txBody>
      </p:sp>
      <p:pic>
        <p:nvPicPr>
          <p:cNvPr id="12" name="Picture 11" descr="A picture containing arrow&#10;&#10;Description automatically generated">
            <a:extLst>
              <a:ext uri="{FF2B5EF4-FFF2-40B4-BE49-F238E27FC236}">
                <a16:creationId xmlns:a16="http://schemas.microsoft.com/office/drawing/2014/main" id="{9CBC6F2D-D1A4-1C47-B513-9B3EF46DD2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09276">
            <a:off x="6123877" y="132969"/>
            <a:ext cx="6068476" cy="6277734"/>
          </a:xfrm>
          <a:prstGeom prst="rect">
            <a:avLst/>
          </a:prstGeom>
          <a:effectLst/>
        </p:spPr>
      </p:pic>
    </p:spTree>
    <p:extLst>
      <p:ext uri="{BB962C8B-B14F-4D97-AF65-F5344CB8AC3E}">
        <p14:creationId xmlns:p14="http://schemas.microsoft.com/office/powerpoint/2010/main" val="3854906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2AA15D9B-EDCC-2243-AAB4-98C3128B5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0" y="388961"/>
            <a:ext cx="7282264" cy="2564582"/>
          </a:xfrm>
          <a:prstGeom prst="rect">
            <a:avLst/>
          </a:prstGeom>
        </p:spPr>
      </p:pic>
      <p:sp>
        <p:nvSpPr>
          <p:cNvPr id="14" name="TextBox 13">
            <a:extLst>
              <a:ext uri="{FF2B5EF4-FFF2-40B4-BE49-F238E27FC236}">
                <a16:creationId xmlns:a16="http://schemas.microsoft.com/office/drawing/2014/main" id="{3825DABE-86E1-E042-B2F7-0C583B09B47B}"/>
              </a:ext>
            </a:extLst>
          </p:cNvPr>
          <p:cNvSpPr txBox="1"/>
          <p:nvPr/>
        </p:nvSpPr>
        <p:spPr>
          <a:xfrm>
            <a:off x="1235244" y="5427176"/>
            <a:ext cx="4267200" cy="984885"/>
          </a:xfrm>
          <a:prstGeom prst="rect">
            <a:avLst/>
          </a:prstGeom>
          <a:noFill/>
        </p:spPr>
        <p:txBody>
          <a:bodyPr wrap="square" rtlCol="0">
            <a:spAutoFit/>
          </a:bodyPr>
          <a:lstStyle/>
          <a:p>
            <a:pPr algn="ctr"/>
            <a:r>
              <a:rPr lang="en-US" sz="4000" b="1" dirty="0" err="1">
                <a:solidFill>
                  <a:srgbClr val="92D050"/>
                </a:solidFill>
              </a:rPr>
              <a:t>examCORE.ORG</a:t>
            </a:r>
            <a:endParaRPr lang="en-US" sz="4000" dirty="0">
              <a:solidFill>
                <a:srgbClr val="92D050"/>
              </a:solidFill>
            </a:endParaRPr>
          </a:p>
          <a:p>
            <a:pPr algn="ctr"/>
            <a:endParaRPr lang="en-US" dirty="0"/>
          </a:p>
        </p:txBody>
      </p:sp>
      <p:sp>
        <p:nvSpPr>
          <p:cNvPr id="21" name="Rectangle 20">
            <a:extLst>
              <a:ext uri="{FF2B5EF4-FFF2-40B4-BE49-F238E27FC236}">
                <a16:creationId xmlns:a16="http://schemas.microsoft.com/office/drawing/2014/main" id="{B5FFB5D8-B535-F44F-BC8E-BCF452B14B0D}"/>
              </a:ext>
            </a:extLst>
          </p:cNvPr>
          <p:cNvSpPr/>
          <p:nvPr/>
        </p:nvSpPr>
        <p:spPr>
          <a:xfrm>
            <a:off x="0" y="3268439"/>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34CBA5-2B2D-5E4B-88BF-EBBDBE88240C}"/>
              </a:ext>
            </a:extLst>
          </p:cNvPr>
          <p:cNvSpPr/>
          <p:nvPr/>
        </p:nvSpPr>
        <p:spPr>
          <a:xfrm>
            <a:off x="0" y="3968526"/>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245A6E3-2B2D-CB45-8D0A-7B1EB8E6866E}"/>
              </a:ext>
            </a:extLst>
          </p:cNvPr>
          <p:cNvSpPr/>
          <p:nvPr/>
        </p:nvSpPr>
        <p:spPr>
          <a:xfrm>
            <a:off x="0" y="4668614"/>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9B3FFE-576F-4E98-AC34-7E2E96372369}"/>
              </a:ext>
            </a:extLst>
          </p:cNvPr>
          <p:cNvSpPr txBox="1"/>
          <p:nvPr/>
        </p:nvSpPr>
        <p:spPr>
          <a:xfrm>
            <a:off x="0" y="3268439"/>
            <a:ext cx="6832797" cy="19492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Training from the source</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Your path to success</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Industry leading instructors</a:t>
            </a:r>
            <a:endParaRPr kumimoji="0" lang="en-US" sz="1800" b="1" u="none" strike="noStrike" kern="1200" cap="none" spc="0" normalizeH="0" baseline="0" noProof="0" dirty="0">
              <a:ln>
                <a:noFill/>
              </a:ln>
              <a:solidFill>
                <a:schemeClr val="bg1"/>
              </a:solidFill>
              <a:effectLst/>
              <a:uLnTx/>
              <a:uFillTx/>
              <a:latin typeface="Arial" panose="020B0604020202020204" pitchFamily="34" charset="0"/>
            </a:endParaRPr>
          </a:p>
        </p:txBody>
      </p:sp>
      <p:pic>
        <p:nvPicPr>
          <p:cNvPr id="6" name="Picture 5" descr="A picture containing suit, person, clavier, document&#10;&#10;Description automatically generated">
            <a:extLst>
              <a:ext uri="{FF2B5EF4-FFF2-40B4-BE49-F238E27FC236}">
                <a16:creationId xmlns:a16="http://schemas.microsoft.com/office/drawing/2014/main" id="{3449B5C4-142B-B04B-B302-5D3B182F37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6365" y="16933"/>
            <a:ext cx="7395635" cy="6265333"/>
          </a:xfrm>
          <a:prstGeom prst="rect">
            <a:avLst/>
          </a:prstGeom>
          <a:effectLst/>
        </p:spPr>
      </p:pic>
    </p:spTree>
    <p:extLst>
      <p:ext uri="{BB962C8B-B14F-4D97-AF65-F5344CB8AC3E}">
        <p14:creationId xmlns:p14="http://schemas.microsoft.com/office/powerpoint/2010/main" val="2732419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black, night sky&#10;&#10;Description automatically generated">
            <a:extLst>
              <a:ext uri="{FF2B5EF4-FFF2-40B4-BE49-F238E27FC236}">
                <a16:creationId xmlns:a16="http://schemas.microsoft.com/office/drawing/2014/main" id="{91D9BCD8-9D56-41E3-B027-230914ADE105}"/>
              </a:ext>
            </a:extLst>
          </p:cNvPr>
          <p:cNvPicPr>
            <a:picLocks noChangeAspect="1"/>
          </p:cNvPicPr>
          <p:nvPr/>
        </p:nvPicPr>
        <p:blipFill>
          <a:blip r:embed="rId3" cstate="email">
            <a:alphaModFix amt="15000"/>
            <a:extLst>
              <a:ext uri="{28A0092B-C50C-407E-A947-70E740481C1C}">
                <a14:useLocalDpi xmlns:a14="http://schemas.microsoft.com/office/drawing/2010/main"/>
              </a:ext>
            </a:extLst>
          </a:blip>
          <a:stretch>
            <a:fillRect/>
          </a:stretch>
        </p:blipFill>
        <p:spPr>
          <a:xfrm rot="1173708">
            <a:off x="7300387" y="552440"/>
            <a:ext cx="5640753" cy="5753119"/>
          </a:xfrm>
          <a:prstGeom prst="rect">
            <a:avLst/>
          </a:prstGeom>
        </p:spPr>
      </p:pic>
      <p:pic>
        <p:nvPicPr>
          <p:cNvPr id="2" name="Picture 1" descr="A picture containing dark, black, night sky&#10;&#10;Description automatically generated">
            <a:extLst>
              <a:ext uri="{FF2B5EF4-FFF2-40B4-BE49-F238E27FC236}">
                <a16:creationId xmlns:a16="http://schemas.microsoft.com/office/drawing/2014/main" id="{B9B1E87E-2504-49EF-A5F5-B1399C2117E8}"/>
              </a:ext>
            </a:extLst>
          </p:cNvPr>
          <p:cNvPicPr>
            <a:picLocks noChangeAspect="1"/>
          </p:cNvPicPr>
          <p:nvPr/>
        </p:nvPicPr>
        <p:blipFill>
          <a:blip r:embed="rId4" cstate="email">
            <a:alphaModFix amt="15000"/>
            <a:extLst>
              <a:ext uri="{28A0092B-C50C-407E-A947-70E740481C1C}">
                <a14:useLocalDpi xmlns:a14="http://schemas.microsoft.com/office/drawing/2010/main"/>
              </a:ext>
            </a:extLst>
          </a:blip>
          <a:stretch>
            <a:fillRect/>
          </a:stretch>
        </p:blipFill>
        <p:spPr>
          <a:xfrm rot="20266335">
            <a:off x="-900906" y="-563944"/>
            <a:ext cx="7309027" cy="7454626"/>
          </a:xfrm>
          <a:prstGeom prst="rect">
            <a:avLst/>
          </a:prstGeom>
        </p:spPr>
      </p:pic>
      <p:pic>
        <p:nvPicPr>
          <p:cNvPr id="3" name="Picture 2" descr="A picture containing person, blue, female, arm&#10;&#10;Description automatically generated">
            <a:extLst>
              <a:ext uri="{FF2B5EF4-FFF2-40B4-BE49-F238E27FC236}">
                <a16:creationId xmlns:a16="http://schemas.microsoft.com/office/drawing/2014/main" id="{7425819A-3ED6-4C7C-99FF-8FD569108E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752" y="-391645"/>
            <a:ext cx="7575905" cy="7155021"/>
          </a:xfrm>
          <a:prstGeom prst="rect">
            <a:avLst/>
          </a:prstGeom>
        </p:spPr>
      </p:pic>
      <p:sp>
        <p:nvSpPr>
          <p:cNvPr id="4" name="Oval 3">
            <a:extLst>
              <a:ext uri="{FF2B5EF4-FFF2-40B4-BE49-F238E27FC236}">
                <a16:creationId xmlns:a16="http://schemas.microsoft.com/office/drawing/2014/main" id="{A8B0AA81-ABA3-44AC-932C-926ACA026E12}"/>
              </a:ext>
            </a:extLst>
          </p:cNvPr>
          <p:cNvSpPr/>
          <p:nvPr/>
        </p:nvSpPr>
        <p:spPr>
          <a:xfrm>
            <a:off x="511934" y="710845"/>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CB211F7-0CD2-402D-B2ED-3585C33C6117}"/>
              </a:ext>
            </a:extLst>
          </p:cNvPr>
          <p:cNvSpPr txBox="1">
            <a:spLocks/>
          </p:cNvSpPr>
          <p:nvPr/>
        </p:nvSpPr>
        <p:spPr>
          <a:xfrm>
            <a:off x="639766" y="608162"/>
            <a:ext cx="12192000"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Questions?</a:t>
            </a:r>
          </a:p>
        </p:txBody>
      </p:sp>
    </p:spTree>
    <p:extLst>
      <p:ext uri="{BB962C8B-B14F-4D97-AF65-F5344CB8AC3E}">
        <p14:creationId xmlns:p14="http://schemas.microsoft.com/office/powerpoint/2010/main" val="64022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41411C5-3E9A-4DA0-B4B7-F0DAD2E42046}"/>
              </a:ext>
            </a:extLst>
          </p:cNvPr>
          <p:cNvSpPr>
            <a:spLocks noGrp="1"/>
          </p:cNvSpPr>
          <p:nvPr>
            <p:ph type="body" sz="quarter" idx="12"/>
          </p:nvPr>
        </p:nvSpPr>
        <p:spPr/>
        <p:txBody>
          <a:bodyPr/>
          <a:lstStyle/>
          <a:p>
            <a:r>
              <a:rPr lang="en-US" dirty="0"/>
              <a:t>Presenter:</a:t>
            </a:r>
          </a:p>
          <a:p>
            <a:r>
              <a:rPr lang="en-US" dirty="0"/>
              <a:t>Title:</a:t>
            </a:r>
          </a:p>
          <a:p>
            <a:r>
              <a:rPr lang="en-US" dirty="0"/>
              <a:t>Company:</a:t>
            </a:r>
          </a:p>
        </p:txBody>
      </p:sp>
      <p:sp>
        <p:nvSpPr>
          <p:cNvPr id="15" name="Text Placeholder 14">
            <a:extLst>
              <a:ext uri="{FF2B5EF4-FFF2-40B4-BE49-F238E27FC236}">
                <a16:creationId xmlns:a16="http://schemas.microsoft.com/office/drawing/2014/main" id="{E037CE03-F668-4C4B-BED4-0F7E9A92707C}"/>
              </a:ext>
            </a:extLst>
          </p:cNvPr>
          <p:cNvSpPr>
            <a:spLocks noGrp="1"/>
          </p:cNvSpPr>
          <p:nvPr>
            <p:ph type="body" sz="quarter" idx="10"/>
          </p:nvPr>
        </p:nvSpPr>
        <p:spPr/>
        <p:txBody>
          <a:bodyPr/>
          <a:lstStyle/>
          <a:p>
            <a:r>
              <a:rPr lang="en-US" sz="7200" dirty="0">
                <a:solidFill>
                  <a:schemeClr val="bg1"/>
                </a:solidFill>
                <a:cs typeface="Aharoni" panose="02010803020104030203" pitchFamily="2" charset="-79"/>
              </a:rPr>
              <a:t>Thank you!</a:t>
            </a:r>
            <a:endParaRPr lang="en-US" dirty="0"/>
          </a:p>
        </p:txBody>
      </p:sp>
    </p:spTree>
    <p:extLst>
      <p:ext uri="{BB962C8B-B14F-4D97-AF65-F5344CB8AC3E}">
        <p14:creationId xmlns:p14="http://schemas.microsoft.com/office/powerpoint/2010/main" val="186013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39131-2B24-AD4A-9C88-F4929B144A72}"/>
              </a:ext>
            </a:extLst>
          </p:cNvPr>
          <p:cNvSpPr/>
          <p:nvPr/>
        </p:nvSpPr>
        <p:spPr>
          <a:xfrm>
            <a:off x="0" y="1884121"/>
            <a:ext cx="10363200"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53137A-AFF5-3140-9499-C013C9ADA868}"/>
              </a:ext>
            </a:extLst>
          </p:cNvPr>
          <p:cNvSpPr/>
          <p:nvPr/>
        </p:nvSpPr>
        <p:spPr>
          <a:xfrm>
            <a:off x="718582" y="3542233"/>
            <a:ext cx="9644617"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49DC05-9DB3-9F43-81A3-737BA5818BB4}"/>
              </a:ext>
            </a:extLst>
          </p:cNvPr>
          <p:cNvSpPr/>
          <p:nvPr/>
        </p:nvSpPr>
        <p:spPr>
          <a:xfrm>
            <a:off x="718582" y="5148931"/>
            <a:ext cx="11595338"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E8D7D37-7083-6A49-9BCC-274981FABBBC}"/>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8F968B4-3B21-774D-A33D-F76B6DA0E952}"/>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5" name="Text Placeholder 2">
            <a:extLst>
              <a:ext uri="{FF2B5EF4-FFF2-40B4-BE49-F238E27FC236}">
                <a16:creationId xmlns:a16="http://schemas.microsoft.com/office/drawing/2014/main" id="{03D3B19F-78E4-3245-8DD2-954F50DEACB0}"/>
              </a:ext>
            </a:extLst>
          </p:cNvPr>
          <p:cNvSpPr txBox="1">
            <a:spLocks/>
          </p:cNvSpPr>
          <p:nvPr/>
        </p:nvSpPr>
        <p:spPr>
          <a:xfrm>
            <a:off x="5066097" y="3554307"/>
            <a:ext cx="6650723" cy="381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92D050"/>
                </a:solidFill>
                <a:latin typeface="Arial" panose="020B0604020202020204" pitchFamily="34" charset="0"/>
                <a:cs typeface="Arial" panose="020B0604020202020204" pitchFamily="34" charset="0"/>
              </a:rPr>
              <a:t>VISION</a:t>
            </a:r>
          </a:p>
          <a:p>
            <a:pPr marL="0" indent="0">
              <a:spcAft>
                <a:spcPts val="1200"/>
              </a:spcAft>
              <a:buFont typeface="Arial" panose="020B0604020202020204" pitchFamily="34" charset="0"/>
              <a:buNone/>
            </a:pPr>
            <a:r>
              <a:rPr lang="en-US" sz="2000" dirty="0">
                <a:latin typeface="Arial" panose="020B0604020202020204" pitchFamily="34" charset="0"/>
                <a:cs typeface="Arial" panose="020B0604020202020204" pitchFamily="34" charset="0"/>
              </a:rPr>
              <a:t>A safer world through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safety, health,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environmental leadership.</a:t>
            </a:r>
          </a:p>
          <a:p>
            <a:pPr marL="0" indent="0">
              <a:buNone/>
            </a:pPr>
            <a:r>
              <a:rPr lang="en-US" b="1" dirty="0">
                <a:solidFill>
                  <a:srgbClr val="92D050"/>
                </a:solidFill>
                <a:latin typeface="Arial" panose="020B0604020202020204" pitchFamily="34" charset="0"/>
                <a:cs typeface="Arial" panose="020B0604020202020204" pitchFamily="34" charset="0"/>
              </a:rPr>
              <a:t>CORE VALUES</a:t>
            </a:r>
          </a:p>
          <a:p>
            <a:pPr marL="0" indent="0">
              <a:buFont typeface="Arial" panose="020B0604020202020204" pitchFamily="34" charset="0"/>
              <a:buNone/>
            </a:pPr>
            <a:r>
              <a:rPr lang="en-US" sz="2000" b="1" dirty="0">
                <a:latin typeface="Arial Black" panose="020B0604020202020204" pitchFamily="34" charset="0"/>
                <a:cs typeface="Arial Black" panose="020B0604020202020204" pitchFamily="34" charset="0"/>
              </a:rPr>
              <a:t>BCSP</a:t>
            </a:r>
            <a:r>
              <a:rPr lang="en-US" sz="2000" dirty="0"/>
              <a:t> – </a:t>
            </a:r>
            <a:r>
              <a:rPr lang="en-US" sz="2000" b="1" dirty="0"/>
              <a:t>B</a:t>
            </a:r>
            <a:r>
              <a:rPr lang="en-US" sz="2000" dirty="0"/>
              <a:t>e respectful, </a:t>
            </a:r>
            <a:r>
              <a:rPr lang="en-US" sz="2000" b="1" dirty="0"/>
              <a:t>C</a:t>
            </a:r>
            <a:r>
              <a:rPr lang="en-US" sz="2000" dirty="0"/>
              <a:t>reate positive cultures, </a:t>
            </a:r>
            <a:br>
              <a:rPr lang="en-US" sz="2000" dirty="0"/>
            </a:br>
            <a:r>
              <a:rPr lang="en-US" sz="2000" dirty="0"/>
              <a:t>	  </a:t>
            </a:r>
            <a:r>
              <a:rPr lang="en-US" sz="2000" b="1" dirty="0"/>
              <a:t>S</a:t>
            </a:r>
            <a:r>
              <a:rPr lang="en-US" sz="2000" dirty="0"/>
              <a:t>erve as leaders, </a:t>
            </a:r>
            <a:r>
              <a:rPr lang="en-US" sz="2000" b="1" dirty="0"/>
              <a:t>P</a:t>
            </a:r>
            <a:r>
              <a:rPr lang="en-US" sz="2000" dirty="0"/>
              <a:t>rotect others</a:t>
            </a:r>
          </a:p>
        </p:txBody>
      </p:sp>
      <p:sp>
        <p:nvSpPr>
          <p:cNvPr id="7" name="TextBox 6">
            <a:extLst>
              <a:ext uri="{FF2B5EF4-FFF2-40B4-BE49-F238E27FC236}">
                <a16:creationId xmlns:a16="http://schemas.microsoft.com/office/drawing/2014/main" id="{5C33AF68-E67E-C24B-B58A-1DBB9CC25446}"/>
              </a:ext>
            </a:extLst>
          </p:cNvPr>
          <p:cNvSpPr txBox="1"/>
          <p:nvPr/>
        </p:nvSpPr>
        <p:spPr>
          <a:xfrm>
            <a:off x="639766" y="1721129"/>
            <a:ext cx="10543099" cy="1938992"/>
          </a:xfrm>
          <a:prstGeom prst="rect">
            <a:avLst/>
          </a:prstGeom>
          <a:noFill/>
        </p:spPr>
        <p:txBody>
          <a:bodyPr wrap="square" rtlCol="0">
            <a:spAutoFit/>
          </a:bodyPr>
          <a:lstStyle/>
          <a:p>
            <a:pPr>
              <a:lnSpc>
                <a:spcPct val="150000"/>
              </a:lnSpc>
              <a:spcBef>
                <a:spcPts val="600"/>
              </a:spcBef>
            </a:pPr>
            <a:r>
              <a:rPr lang="en-US" sz="2800" b="1" dirty="0">
                <a:solidFill>
                  <a:srgbClr val="92D050"/>
                </a:solidFill>
                <a:latin typeface="Arial" panose="020B0604020202020204" pitchFamily="34" charset="0"/>
                <a:cs typeface="Arial" panose="020B0604020202020204" pitchFamily="34" charset="0"/>
              </a:rPr>
              <a:t>MISSION</a:t>
            </a:r>
          </a:p>
          <a:p>
            <a:r>
              <a:rPr lang="en-US" sz="2000" dirty="0">
                <a:latin typeface="Arial" panose="020B0604020202020204" pitchFamily="34" charset="0"/>
                <a:cs typeface="Arial" panose="020B0604020202020204" pitchFamily="34" charset="0"/>
              </a:rPr>
              <a:t>We inspire and develop leaders in, health, and environmental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practice through globally accredited certification; enhancing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careers, advancing the profession, protecting people.</a:t>
            </a:r>
          </a:p>
          <a:p>
            <a:endParaRPr lang="en-US" dirty="0">
              <a:solidFill>
                <a:schemeClr val="bg1"/>
              </a:solidFill>
            </a:endParaRPr>
          </a:p>
        </p:txBody>
      </p:sp>
      <p:sp>
        <p:nvSpPr>
          <p:cNvPr id="8" name="Oval 7">
            <a:extLst>
              <a:ext uri="{FF2B5EF4-FFF2-40B4-BE49-F238E27FC236}">
                <a16:creationId xmlns:a16="http://schemas.microsoft.com/office/drawing/2014/main" id="{07D7499C-4B10-FA4B-80BB-4A736E589945}"/>
              </a:ext>
            </a:extLst>
          </p:cNvPr>
          <p:cNvSpPr>
            <a:spLocks/>
          </p:cNvSpPr>
          <p:nvPr/>
        </p:nvSpPr>
        <p:spPr>
          <a:xfrm>
            <a:off x="7772889" y="161455"/>
            <a:ext cx="4838839" cy="4874243"/>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4A61812F-CD38-7248-906A-929AF7FD50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9000"/>
            <a:ext cx="4838840" cy="2649262"/>
          </a:xfrm>
          <a:prstGeom prst="rect">
            <a:avLst/>
          </a:prstGeom>
        </p:spPr>
      </p:pic>
    </p:spTree>
    <p:extLst>
      <p:ext uri="{BB962C8B-B14F-4D97-AF65-F5344CB8AC3E}">
        <p14:creationId xmlns:p14="http://schemas.microsoft.com/office/powerpoint/2010/main" val="256056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8C6669-CA87-7641-A2F9-7FC4C4A6821F}"/>
              </a:ext>
            </a:extLst>
          </p:cNvPr>
          <p:cNvSpPr/>
          <p:nvPr/>
        </p:nvSpPr>
        <p:spPr>
          <a:xfrm>
            <a:off x="-28230" y="2960516"/>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CBAAB-98EC-BF4D-BDC7-59C33B7B12E8}"/>
              </a:ext>
            </a:extLst>
          </p:cNvPr>
          <p:cNvSpPr/>
          <p:nvPr/>
        </p:nvSpPr>
        <p:spPr>
          <a:xfrm>
            <a:off x="-28230" y="3430073"/>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F91B53-861F-7A49-8467-7366F28F8D95}"/>
              </a:ext>
            </a:extLst>
          </p:cNvPr>
          <p:cNvSpPr/>
          <p:nvPr/>
        </p:nvSpPr>
        <p:spPr>
          <a:xfrm>
            <a:off x="-28230" y="38996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315484-A142-8747-8838-0B48772B88CB}"/>
              </a:ext>
            </a:extLst>
          </p:cNvPr>
          <p:cNvSpPr/>
          <p:nvPr/>
        </p:nvSpPr>
        <p:spPr>
          <a:xfrm>
            <a:off x="-28230" y="4802764"/>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554CD-E670-0E42-B16C-6AE8C9336850}"/>
              </a:ext>
            </a:extLst>
          </p:cNvPr>
          <p:cNvSpPr/>
          <p:nvPr/>
        </p:nvSpPr>
        <p:spPr>
          <a:xfrm>
            <a:off x="-28230" y="5271231"/>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C69C83-8C9E-2342-8D29-AF74740D4A94}"/>
              </a:ext>
            </a:extLst>
          </p:cNvPr>
          <p:cNvSpPr/>
          <p:nvPr/>
        </p:nvSpPr>
        <p:spPr>
          <a:xfrm>
            <a:off x="-28230" y="43568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118F1E-B634-6D45-8CF7-818CC09A5090}"/>
              </a:ext>
            </a:extLst>
          </p:cNvPr>
          <p:cNvSpPr/>
          <p:nvPr/>
        </p:nvSpPr>
        <p:spPr>
          <a:xfrm>
            <a:off x="-28230" y="2503316"/>
            <a:ext cx="12220230" cy="363452"/>
          </a:xfrm>
          <a:prstGeom prst="rect">
            <a:avLst/>
          </a:prstGeom>
          <a:gradFill>
            <a:gsLst>
              <a:gs pos="76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E17017-D589-F64B-AA3F-82EADF5A0467}"/>
              </a:ext>
            </a:extLst>
          </p:cNvPr>
          <p:cNvSpPr/>
          <p:nvPr/>
        </p:nvSpPr>
        <p:spPr>
          <a:xfrm>
            <a:off x="-28230" y="5740788"/>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7762368-0CF3-AC47-A63C-B79C48CA73FB}"/>
              </a:ext>
            </a:extLst>
          </p:cNvPr>
          <p:cNvSpPr>
            <a:spLocks noGrp="1"/>
          </p:cNvSpPr>
          <p:nvPr>
            <p:ph type="body" sz="quarter" idx="10"/>
          </p:nvPr>
        </p:nvSpPr>
        <p:spPr>
          <a:xfrm>
            <a:off x="639766" y="940526"/>
            <a:ext cx="11284504" cy="1011980"/>
          </a:xfrm>
        </p:spPr>
        <p:txBody>
          <a:bodyPr/>
          <a:lstStyle/>
          <a:p>
            <a:r>
              <a:rPr lang="en-US" dirty="0"/>
              <a:t>About BCSP: </a:t>
            </a:r>
            <a:br>
              <a:rPr lang="en-US" dirty="0"/>
            </a:br>
            <a:r>
              <a:rPr lang="en-US" sz="4000" dirty="0"/>
              <a:t>8 Endorsing Organizations</a:t>
            </a:r>
          </a:p>
        </p:txBody>
      </p:sp>
      <p:sp>
        <p:nvSpPr>
          <p:cNvPr id="3" name="Text Placeholder 2">
            <a:extLst>
              <a:ext uri="{FF2B5EF4-FFF2-40B4-BE49-F238E27FC236}">
                <a16:creationId xmlns:a16="http://schemas.microsoft.com/office/drawing/2014/main" id="{954C708C-5C1B-0B4D-8FBF-81C469D2168B}"/>
              </a:ext>
            </a:extLst>
          </p:cNvPr>
          <p:cNvSpPr>
            <a:spLocks noGrp="1"/>
          </p:cNvSpPr>
          <p:nvPr>
            <p:ph type="body" sz="quarter" idx="11"/>
          </p:nvPr>
        </p:nvSpPr>
        <p:spPr>
          <a:xfrm>
            <a:off x="639763" y="2503316"/>
            <a:ext cx="11004550" cy="3810000"/>
          </a:xfrm>
        </p:spPr>
        <p:txBody>
          <a:bodyPr>
            <a:noAutofit/>
          </a:bodyPr>
          <a:lstStyle/>
          <a:p>
            <a:pPr marL="457200" indent="-457200">
              <a:spcAft>
                <a:spcPts val="1200"/>
              </a:spcAft>
              <a:buFont typeface="+mj-lt"/>
              <a:buAutoNum type="arabicPeriod"/>
            </a:pPr>
            <a:r>
              <a:rPr lang="en-US" sz="2000" b="1" dirty="0"/>
              <a:t>AIHA</a:t>
            </a:r>
            <a:r>
              <a:rPr lang="en-US" sz="2000" b="1" baseline="30000" dirty="0"/>
              <a:t>®</a:t>
            </a:r>
            <a:r>
              <a:rPr lang="en-US" sz="2000" b="1" dirty="0"/>
              <a:t> </a:t>
            </a:r>
            <a:r>
              <a:rPr lang="en-US" sz="2000" dirty="0"/>
              <a:t>- American Industrial Hygiene Association</a:t>
            </a:r>
            <a:r>
              <a:rPr lang="en-US" sz="2000" baseline="30000" dirty="0">
                <a:latin typeface="Museo Sans 300" panose="02000000000000000000" pitchFamily="50" charset="0"/>
              </a:rPr>
              <a:t>®</a:t>
            </a:r>
            <a:r>
              <a:rPr lang="en-US" sz="2000" dirty="0"/>
              <a:t> (1974)</a:t>
            </a:r>
          </a:p>
          <a:p>
            <a:pPr marL="457200" indent="-457200">
              <a:spcAft>
                <a:spcPts val="1200"/>
              </a:spcAft>
              <a:buFont typeface="+mj-lt"/>
              <a:buAutoNum type="arabicPeriod"/>
            </a:pPr>
            <a:r>
              <a:rPr lang="en-US" sz="2000" b="1" dirty="0"/>
              <a:t>ASSP</a:t>
            </a:r>
            <a:r>
              <a:rPr lang="en-US" sz="2000" dirty="0"/>
              <a:t> - American Society of Safety Professionals (1974)</a:t>
            </a:r>
          </a:p>
          <a:p>
            <a:pPr marL="457200" indent="-457200">
              <a:spcAft>
                <a:spcPts val="1200"/>
              </a:spcAft>
              <a:buFont typeface="+mj-lt"/>
              <a:buAutoNum type="arabicPeriod"/>
            </a:pPr>
            <a:r>
              <a:rPr lang="en-US" sz="2000" b="1" dirty="0"/>
              <a:t>IISE - </a:t>
            </a:r>
            <a:r>
              <a:rPr lang="en-US" sz="2000" dirty="0"/>
              <a:t>Institute of Industrial and Systems Engineers (1994)</a:t>
            </a:r>
          </a:p>
          <a:p>
            <a:pPr marL="457200" indent="-457200">
              <a:spcAft>
                <a:spcPts val="1200"/>
              </a:spcAft>
              <a:buFont typeface="+mj-lt"/>
              <a:buAutoNum type="arabicPeriod"/>
            </a:pPr>
            <a:r>
              <a:rPr lang="en-US" sz="2000" b="1" dirty="0"/>
              <a:t>ISSS - </a:t>
            </a:r>
            <a:r>
              <a:rPr lang="en-US" sz="2000" dirty="0"/>
              <a:t>International System Safety Society (1977)</a:t>
            </a:r>
          </a:p>
          <a:p>
            <a:pPr marL="457200" indent="-457200">
              <a:spcAft>
                <a:spcPts val="1200"/>
              </a:spcAft>
              <a:buFont typeface="+mj-lt"/>
              <a:buAutoNum type="arabicPeriod"/>
            </a:pPr>
            <a:r>
              <a:rPr lang="en-US" sz="2000" b="1" dirty="0"/>
              <a:t>NESHTA - </a:t>
            </a:r>
            <a:r>
              <a:rPr lang="en-US" sz="2000" dirty="0"/>
              <a:t>National Environmental, Safety and Health Training Association (2012)</a:t>
            </a:r>
          </a:p>
          <a:p>
            <a:pPr marL="457200" indent="-457200">
              <a:spcAft>
                <a:spcPts val="1200"/>
              </a:spcAft>
              <a:buFont typeface="+mj-lt"/>
              <a:buAutoNum type="arabicPeriod"/>
            </a:pPr>
            <a:r>
              <a:rPr lang="en-US" sz="2000" b="1" dirty="0"/>
              <a:t>NFPA - </a:t>
            </a:r>
            <a:r>
              <a:rPr lang="en-US" sz="2000" dirty="0"/>
              <a:t>National Fire Protection Association (2007)</a:t>
            </a:r>
          </a:p>
          <a:p>
            <a:pPr marL="457200" indent="-457200">
              <a:spcAft>
                <a:spcPts val="1200"/>
              </a:spcAft>
              <a:buFont typeface="+mj-lt"/>
              <a:buAutoNum type="arabicPeriod"/>
            </a:pPr>
            <a:r>
              <a:rPr lang="en-US" sz="2000" b="1" dirty="0"/>
              <a:t>NSC - </a:t>
            </a:r>
            <a:r>
              <a:rPr lang="en-US" sz="2000" dirty="0"/>
              <a:t>National Safety Council (1994) </a:t>
            </a:r>
          </a:p>
          <a:p>
            <a:pPr marL="457200" indent="-457200">
              <a:spcAft>
                <a:spcPts val="1200"/>
              </a:spcAft>
              <a:buFont typeface="+mj-lt"/>
              <a:buAutoNum type="arabicPeriod"/>
            </a:pPr>
            <a:r>
              <a:rPr lang="en-US" sz="2000" b="1" dirty="0"/>
              <a:t>SFPE - </a:t>
            </a:r>
            <a:r>
              <a:rPr lang="en-US" sz="2000" dirty="0"/>
              <a:t>Society of Fire Protection Engineers (1984)</a:t>
            </a:r>
          </a:p>
          <a:p>
            <a:pPr>
              <a:spcAft>
                <a:spcPts val="1200"/>
              </a:spcAft>
            </a:pPr>
            <a:endParaRPr lang="en-US" sz="2000" dirty="0"/>
          </a:p>
        </p:txBody>
      </p:sp>
    </p:spTree>
    <p:extLst>
      <p:ext uri="{BB962C8B-B14F-4D97-AF65-F5344CB8AC3E}">
        <p14:creationId xmlns:p14="http://schemas.microsoft.com/office/powerpoint/2010/main" val="204786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E11129-28F4-6F4B-9C15-82C2757ACC56}"/>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18B80F8-794B-9C45-99CE-1207798003F5}"/>
              </a:ext>
            </a:extLst>
          </p:cNvPr>
          <p:cNvSpPr txBox="1">
            <a:spLocks/>
          </p:cNvSpPr>
          <p:nvPr/>
        </p:nvSpPr>
        <p:spPr>
          <a:xfrm>
            <a:off x="639766" y="867373"/>
            <a:ext cx="10770356" cy="1584881"/>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About BCSP: </a:t>
            </a:r>
            <a:br>
              <a:rPr lang="en-US" dirty="0">
                <a:solidFill>
                  <a:schemeClr val="bg1"/>
                </a:solidFill>
              </a:rPr>
            </a:br>
            <a:r>
              <a:rPr lang="en-US" sz="4000" dirty="0">
                <a:solidFill>
                  <a:schemeClr val="bg1"/>
                </a:solidFill>
              </a:rPr>
              <a:t>Credentialing Leader</a:t>
            </a:r>
          </a:p>
        </p:txBody>
      </p:sp>
      <p:sp>
        <p:nvSpPr>
          <p:cNvPr id="4" name="Text Placeholder 2">
            <a:extLst>
              <a:ext uri="{FF2B5EF4-FFF2-40B4-BE49-F238E27FC236}">
                <a16:creationId xmlns:a16="http://schemas.microsoft.com/office/drawing/2014/main" id="{6259E11E-4679-564F-875B-39D8589F2B78}"/>
              </a:ext>
            </a:extLst>
          </p:cNvPr>
          <p:cNvSpPr txBox="1">
            <a:spLocks/>
          </p:cNvSpPr>
          <p:nvPr/>
        </p:nvSpPr>
        <p:spPr>
          <a:xfrm>
            <a:off x="639763" y="2563090"/>
            <a:ext cx="11004550" cy="3354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History of excellence</a:t>
            </a:r>
          </a:p>
          <a:p>
            <a:r>
              <a:rPr lang="en-US" dirty="0">
                <a:solidFill>
                  <a:schemeClr val="bg1"/>
                </a:solidFill>
                <a:latin typeface="Arial" panose="020B0604020202020204" pitchFamily="34" charset="0"/>
                <a:cs typeface="Arial" panose="020B0604020202020204" pitchFamily="34" charset="0"/>
              </a:rPr>
              <a:t>Exceptional standards of governance</a:t>
            </a:r>
          </a:p>
          <a:p>
            <a:r>
              <a:rPr lang="en-US" dirty="0">
                <a:solidFill>
                  <a:schemeClr val="bg1"/>
                </a:solidFill>
                <a:latin typeface="Arial" panose="020B0604020202020204" pitchFamily="34" charset="0"/>
                <a:cs typeface="Arial" panose="020B0604020202020204" pitchFamily="34" charset="0"/>
              </a:rPr>
              <a:t>Integrity in exam process</a:t>
            </a:r>
          </a:p>
          <a:p>
            <a:r>
              <a:rPr lang="en-US" dirty="0">
                <a:solidFill>
                  <a:schemeClr val="bg1"/>
                </a:solidFill>
                <a:latin typeface="Arial" panose="020B0604020202020204" pitchFamily="34" charset="0"/>
                <a:cs typeface="Arial" panose="020B0604020202020204" pitchFamily="34" charset="0"/>
              </a:rPr>
              <a:t>International recognition</a:t>
            </a:r>
          </a:p>
          <a:p>
            <a:r>
              <a:rPr lang="en-US" dirty="0">
                <a:solidFill>
                  <a:schemeClr val="bg1"/>
                </a:solidFill>
                <a:latin typeface="Arial" panose="020B0604020202020204" pitchFamily="34" charset="0"/>
                <a:cs typeface="Arial" panose="020B0604020202020204" pitchFamily="34" charset="0"/>
              </a:rPr>
              <a:t>Maintains highest standards of accreditation</a:t>
            </a:r>
          </a:p>
          <a:p>
            <a:r>
              <a:rPr lang="en-US" dirty="0">
                <a:solidFill>
                  <a:schemeClr val="bg1"/>
                </a:solidFill>
                <a:latin typeface="Arial" panose="020B0604020202020204" pitchFamily="34" charset="0"/>
                <a:cs typeface="Arial" panose="020B0604020202020204" pitchFamily="34" charset="0"/>
              </a:rPr>
              <a:t>50,000+ active certifications/designations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 108 countries</a:t>
            </a: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F008A7-E32E-A94D-9B73-7A2FEA096267}"/>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5186879" y="3664131"/>
            <a:ext cx="7005121" cy="812800"/>
          </a:xfrm>
          <a:prstGeom prst="rect">
            <a:avLst/>
          </a:prstGeom>
          <a:effectLst/>
        </p:spPr>
      </p:pic>
      <p:pic>
        <p:nvPicPr>
          <p:cNvPr id="6" name="Picture 5" descr="A picture containing person, standing, posing&#10;&#10;Description automatically generated">
            <a:extLst>
              <a:ext uri="{FF2B5EF4-FFF2-40B4-BE49-F238E27FC236}">
                <a16:creationId xmlns:a16="http://schemas.microsoft.com/office/drawing/2014/main" id="{8CB6E00A-76DC-A647-BCC8-BF9B55FA0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096" y="-224749"/>
            <a:ext cx="3803904" cy="6542714"/>
          </a:xfrm>
          <a:prstGeom prst="rect">
            <a:avLst/>
          </a:prstGeom>
          <a:effectLst/>
        </p:spPr>
      </p:pic>
    </p:spTree>
    <p:extLst>
      <p:ext uri="{BB962C8B-B14F-4D97-AF65-F5344CB8AC3E}">
        <p14:creationId xmlns:p14="http://schemas.microsoft.com/office/powerpoint/2010/main" val="406875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097C11D-E30A-6E46-BA9A-9AC96D60D6CC}"/>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55C78EB4-1F7E-4547-B8AC-ED5D5EFDA121}"/>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What is Certification?</a:t>
            </a:r>
          </a:p>
        </p:txBody>
      </p:sp>
      <p:sp>
        <p:nvSpPr>
          <p:cNvPr id="7" name="Rectangle 6">
            <a:extLst>
              <a:ext uri="{FF2B5EF4-FFF2-40B4-BE49-F238E27FC236}">
                <a16:creationId xmlns:a16="http://schemas.microsoft.com/office/drawing/2014/main" id="{AB6CA873-1659-F549-A722-15C6C000BD08}"/>
              </a:ext>
            </a:extLst>
          </p:cNvPr>
          <p:cNvSpPr/>
          <p:nvPr/>
        </p:nvSpPr>
        <p:spPr>
          <a:xfrm>
            <a:off x="-28230" y="2131418"/>
            <a:ext cx="12220230" cy="1154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B697D95C-9850-444C-A119-8BB04BF451DC}"/>
              </a:ext>
            </a:extLst>
          </p:cNvPr>
          <p:cNvSpPr txBox="1">
            <a:spLocks/>
          </p:cNvSpPr>
          <p:nvPr/>
        </p:nvSpPr>
        <p:spPr>
          <a:xfrm>
            <a:off x="639763" y="2292483"/>
            <a:ext cx="11004550" cy="993534"/>
          </a:xfrm>
          <a:prstGeom prst="rect">
            <a:avLst/>
          </a:prstGeom>
        </p:spPr>
        <p:txBody>
          <a:bodyPr>
            <a:normAutofit/>
          </a:bodyPr>
          <a:lstStyle>
            <a:lvl1pPr marL="292608" indent="-292608"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576072"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rPr>
              <a:t>CERTIFY</a:t>
            </a:r>
            <a:r>
              <a:rPr lang="en-US" dirty="0">
                <a:solidFill>
                  <a:schemeClr val="tx1"/>
                </a:solidFill>
              </a:rPr>
              <a:t> – to attest authoritatively as meeting a standard. </a:t>
            </a:r>
          </a:p>
          <a:p>
            <a:pPr marL="0" indent="0" algn="r">
              <a:buNone/>
            </a:pPr>
            <a:r>
              <a:rPr lang="en-US" sz="2000" i="1" dirty="0">
                <a:solidFill>
                  <a:schemeClr val="tx1"/>
                </a:solidFill>
              </a:rPr>
              <a:t>Webster’s Ninth Collegiate Dictionary</a:t>
            </a:r>
            <a:endParaRPr lang="en-US" i="1" dirty="0">
              <a:solidFill>
                <a:schemeClr val="tx1"/>
              </a:solidFill>
            </a:endParaRPr>
          </a:p>
        </p:txBody>
      </p:sp>
      <p:sp>
        <p:nvSpPr>
          <p:cNvPr id="9" name="Text Placeholder 2">
            <a:extLst>
              <a:ext uri="{FF2B5EF4-FFF2-40B4-BE49-F238E27FC236}">
                <a16:creationId xmlns:a16="http://schemas.microsoft.com/office/drawing/2014/main" id="{0828CB07-7C76-7D4B-9DEE-6737A31D11AF}"/>
              </a:ext>
            </a:extLst>
          </p:cNvPr>
          <p:cNvSpPr txBox="1">
            <a:spLocks/>
          </p:cNvSpPr>
          <p:nvPr/>
        </p:nvSpPr>
        <p:spPr>
          <a:xfrm>
            <a:off x="639763" y="3564712"/>
            <a:ext cx="5761722" cy="34636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solidFill>
                  <a:schemeClr val="bg1"/>
                </a:solidFill>
                <a:latin typeface="Arial" panose="020B0604020202020204" pitchFamily="34" charset="0"/>
                <a:cs typeface="Arial" panose="020B0604020202020204" pitchFamily="34" charset="0"/>
              </a:rPr>
              <a:t>Professional credential</a:t>
            </a:r>
          </a:p>
          <a:p>
            <a:pPr marL="342900" indent="-342900"/>
            <a:r>
              <a:rPr lang="en-US" sz="2400" dirty="0">
                <a:solidFill>
                  <a:schemeClr val="bg1"/>
                </a:solidFill>
                <a:latin typeface="Arial" panose="020B0604020202020204" pitchFamily="34" charset="0"/>
                <a:cs typeface="Arial" panose="020B0604020202020204" pitchFamily="34" charset="0"/>
              </a:rPr>
              <a:t>Competency assessment</a:t>
            </a:r>
          </a:p>
          <a:p>
            <a:pPr marL="342900" indent="-342900"/>
            <a:r>
              <a:rPr lang="en-US" sz="2400" dirty="0">
                <a:solidFill>
                  <a:schemeClr val="bg1"/>
                </a:solidFill>
                <a:latin typeface="Arial" panose="020B0604020202020204" pitchFamily="34" charset="0"/>
                <a:cs typeface="Arial" panose="020B0604020202020204" pitchFamily="34" charset="0"/>
              </a:rPr>
              <a:t>Third-party validation of the four ‘E’s</a:t>
            </a:r>
          </a:p>
          <a:p>
            <a:pPr marL="342900" indent="-342900"/>
            <a:r>
              <a:rPr lang="en-US" sz="2400" dirty="0">
                <a:solidFill>
                  <a:schemeClr val="bg1"/>
                </a:solidFill>
                <a:latin typeface="Arial" panose="020B0604020202020204" pitchFamily="34" charset="0"/>
                <a:cs typeface="Arial" panose="020B0604020202020204" pitchFamily="34" charset="0"/>
              </a:rPr>
              <a:t>Voluntary</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process</a:t>
            </a:r>
          </a:p>
          <a:p>
            <a:endParaRPr lang="en-US" sz="2400" dirty="0">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CB76B8E7-615F-564B-867E-38609185363B}"/>
              </a:ext>
            </a:extLst>
          </p:cNvPr>
          <p:cNvSpPr txBox="1">
            <a:spLocks/>
          </p:cNvSpPr>
          <p:nvPr/>
        </p:nvSpPr>
        <p:spPr>
          <a:xfrm>
            <a:off x="6623124" y="3564712"/>
            <a:ext cx="5280977" cy="3463636"/>
          </a:xfrm>
          <a:prstGeom prst="rect">
            <a:avLst/>
          </a:prstGeom>
        </p:spPr>
        <p:txBody>
          <a:bodyPr>
            <a:normAutofit/>
          </a:bodyPr>
          <a:lstStyle>
            <a:lvl1pPr marL="292608" indent="-292608"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576072"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Evaluates individuals against </a:t>
            </a:r>
            <a:br>
              <a:rPr lang="en-US" sz="2400" dirty="0"/>
            </a:br>
            <a:r>
              <a:rPr lang="en-US" sz="2400" dirty="0"/>
              <a:t>a standard</a:t>
            </a:r>
          </a:p>
          <a:p>
            <a:pPr marL="342900" indent="-342900"/>
            <a:r>
              <a:rPr lang="en-US" sz="2400" dirty="0"/>
              <a:t>Requires continuing education and professional development (recertification)</a:t>
            </a:r>
          </a:p>
          <a:p>
            <a:endParaRPr lang="en-US" dirty="0"/>
          </a:p>
        </p:txBody>
      </p:sp>
    </p:spTree>
    <p:extLst>
      <p:ext uri="{BB962C8B-B14F-4D97-AF65-F5344CB8AC3E}">
        <p14:creationId xmlns:p14="http://schemas.microsoft.com/office/powerpoint/2010/main" val="16787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ot;Not Allowed&quot; Symbol 2">
            <a:extLst>
              <a:ext uri="{FF2B5EF4-FFF2-40B4-BE49-F238E27FC236}">
                <a16:creationId xmlns:a16="http://schemas.microsoft.com/office/drawing/2014/main" id="{EF895C04-D8DA-0448-A72D-05BF78CD6AC5}"/>
              </a:ext>
            </a:extLst>
          </p:cNvPr>
          <p:cNvSpPr/>
          <p:nvPr/>
        </p:nvSpPr>
        <p:spPr>
          <a:xfrm>
            <a:off x="3122314" y="395183"/>
            <a:ext cx="5947372" cy="5837876"/>
          </a:xfrm>
          <a:prstGeom prst="noSmoking">
            <a:avLst>
              <a:gd name="adj" fmla="val 12252"/>
            </a:avLst>
          </a:prstGeom>
          <a:solidFill>
            <a:srgbClr val="AC0000"/>
          </a:solid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Oval 1">
            <a:extLst>
              <a:ext uri="{FF2B5EF4-FFF2-40B4-BE49-F238E27FC236}">
                <a16:creationId xmlns:a16="http://schemas.microsoft.com/office/drawing/2014/main" id="{C8CE7363-851E-C245-93D8-2182CB49D8F4}"/>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42D15B1-376E-4B46-8D7D-D05CD6B26CF7}"/>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What is Certification?</a:t>
            </a:r>
          </a:p>
        </p:txBody>
      </p:sp>
      <p:sp>
        <p:nvSpPr>
          <p:cNvPr id="9" name="Rectangle 8">
            <a:extLst>
              <a:ext uri="{FF2B5EF4-FFF2-40B4-BE49-F238E27FC236}">
                <a16:creationId xmlns:a16="http://schemas.microsoft.com/office/drawing/2014/main" id="{36B16121-6178-ED4F-AAB0-95FBBD08D593}"/>
              </a:ext>
            </a:extLst>
          </p:cNvPr>
          <p:cNvSpPr/>
          <p:nvPr/>
        </p:nvSpPr>
        <p:spPr>
          <a:xfrm>
            <a:off x="4402567" y="2208232"/>
            <a:ext cx="3281082" cy="602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95CBC2B5-36C5-B946-A2DB-E46E924AD6E0}"/>
              </a:ext>
            </a:extLst>
          </p:cNvPr>
          <p:cNvSpPr txBox="1">
            <a:spLocks/>
          </p:cNvSpPr>
          <p:nvPr/>
        </p:nvSpPr>
        <p:spPr>
          <a:xfrm>
            <a:off x="0" y="2242522"/>
            <a:ext cx="12119674" cy="41516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4000" b="1" dirty="0">
                <a:solidFill>
                  <a:srgbClr val="FFC000"/>
                </a:solidFill>
                <a:latin typeface="Arial Black" panose="020B0604020202020204" pitchFamily="34" charset="0"/>
                <a:cs typeface="Arial Black" panose="020B0604020202020204" pitchFamily="34" charset="0"/>
              </a:rPr>
              <a:t>IT IS NOT: </a:t>
            </a:r>
          </a:p>
          <a:p>
            <a:pPr algn="ctr">
              <a:spcAft>
                <a:spcPts val="1200"/>
              </a:spcAft>
            </a:pPr>
            <a:r>
              <a:rPr lang="en-US" b="1" dirty="0">
                <a:solidFill>
                  <a:schemeClr val="bg1"/>
                </a:solidFill>
                <a:latin typeface="Arial" panose="020B0604020202020204" pitchFamily="34" charset="0"/>
                <a:cs typeface="Arial" panose="020B0604020202020204" pitchFamily="34" charset="0"/>
              </a:rPr>
              <a:t> License to practice</a:t>
            </a:r>
          </a:p>
          <a:p>
            <a:pPr algn="ctr">
              <a:spcAft>
                <a:spcPts val="1200"/>
              </a:spcAft>
            </a:pPr>
            <a:r>
              <a:rPr lang="en-US" b="1" dirty="0">
                <a:solidFill>
                  <a:schemeClr val="bg1"/>
                </a:solidFill>
                <a:latin typeface="Arial" panose="020B0604020202020204" pitchFamily="34" charset="0"/>
                <a:cs typeface="Arial" panose="020B0604020202020204" pitchFamily="34" charset="0"/>
              </a:rPr>
              <a:t> Permanent</a:t>
            </a:r>
          </a:p>
          <a:p>
            <a:pPr algn="ctr">
              <a:spcAft>
                <a:spcPts val="1200"/>
              </a:spcAft>
            </a:pPr>
            <a:r>
              <a:rPr lang="en-US" b="1" dirty="0">
                <a:solidFill>
                  <a:schemeClr val="bg1"/>
                </a:solidFill>
                <a:latin typeface="Arial" panose="020B0604020202020204" pitchFamily="34" charset="0"/>
                <a:cs typeface="Arial" panose="020B0604020202020204" pitchFamily="34" charset="0"/>
              </a:rPr>
              <a:t> Membership</a:t>
            </a:r>
          </a:p>
          <a:p>
            <a:pPr algn="ctr">
              <a:spcAft>
                <a:spcPts val="1200"/>
              </a:spcAft>
            </a:pPr>
            <a:r>
              <a:rPr lang="en-US" b="1" dirty="0">
                <a:solidFill>
                  <a:schemeClr val="bg1"/>
                </a:solidFill>
                <a:latin typeface="Arial" panose="020B0604020202020204" pitchFamily="34" charset="0"/>
                <a:cs typeface="Arial" panose="020B0604020202020204" pitchFamily="34" charset="0"/>
              </a:rPr>
              <a:t> Certificate of completion</a:t>
            </a:r>
          </a:p>
          <a:p>
            <a:pPr marL="0" indent="0" algn="ctr">
              <a:buFont typeface="Arial" panose="020B0604020202020204" pitchFamily="34" charset="0"/>
              <a:buNone/>
            </a:pPr>
            <a:endParaRPr lang="en-US" dirty="0">
              <a:solidFill>
                <a:schemeClr val="bg1"/>
              </a:solidFill>
            </a:endParaRPr>
          </a:p>
        </p:txBody>
      </p:sp>
    </p:spTree>
    <p:extLst>
      <p:ext uri="{BB962C8B-B14F-4D97-AF65-F5344CB8AC3E}">
        <p14:creationId xmlns:p14="http://schemas.microsoft.com/office/powerpoint/2010/main" val="352564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E51D22EF-6169-CF47-90C5-5DD94910D245}"/>
              </a:ext>
            </a:extLst>
          </p:cNvPr>
          <p:cNvGraphicFramePr>
            <a:graphicFrameLocks/>
          </p:cNvGraphicFramePr>
          <p:nvPr>
            <p:extLst>
              <p:ext uri="{D42A27DB-BD31-4B8C-83A1-F6EECF244321}">
                <p14:modId xmlns:p14="http://schemas.microsoft.com/office/powerpoint/2010/main" val="1907481987"/>
              </p:ext>
            </p:extLst>
          </p:nvPr>
        </p:nvGraphicFramePr>
        <p:xfrm>
          <a:off x="805912" y="298647"/>
          <a:ext cx="10740326" cy="5853282"/>
        </p:xfrm>
        <a:graphic>
          <a:graphicData uri="http://schemas.openxmlformats.org/drawingml/2006/table">
            <a:tbl>
              <a:tblPr firstRow="1" bandRow="1">
                <a:tableStyleId>{7DF18680-E054-41AD-8BC1-D1AEF772440D}</a:tableStyleId>
              </a:tblPr>
              <a:tblGrid>
                <a:gridCol w="5270853">
                  <a:extLst>
                    <a:ext uri="{9D8B030D-6E8A-4147-A177-3AD203B41FA5}">
                      <a16:colId xmlns:a16="http://schemas.microsoft.com/office/drawing/2014/main" val="1445210944"/>
                    </a:ext>
                  </a:extLst>
                </a:gridCol>
                <a:gridCol w="5469473">
                  <a:extLst>
                    <a:ext uri="{9D8B030D-6E8A-4147-A177-3AD203B41FA5}">
                      <a16:colId xmlns:a16="http://schemas.microsoft.com/office/drawing/2014/main" val="3783301059"/>
                    </a:ext>
                  </a:extLst>
                </a:gridCol>
              </a:tblGrid>
              <a:tr h="427247">
                <a:tc>
                  <a:txBody>
                    <a:bodyPr/>
                    <a:lstStyle/>
                    <a:p>
                      <a:pPr algn="ctr"/>
                      <a:r>
                        <a:rPr lang="en-US" sz="2200" dirty="0">
                          <a:latin typeface="Arial" panose="020B0604020202020204" pitchFamily="34" charset="0"/>
                          <a:cs typeface="Arial" panose="020B0604020202020204" pitchFamily="34" charset="0"/>
                        </a:rPr>
                        <a:t>CERTIFICATION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200" dirty="0">
                          <a:latin typeface="Arial" panose="020B0604020202020204" pitchFamily="34" charset="0"/>
                          <a:cs typeface="Arial" panose="020B0604020202020204" pitchFamily="34" charset="0"/>
                        </a:rPr>
                        <a:t>CERTIFICATE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47941424"/>
                  </a:ext>
                </a:extLst>
              </a:tr>
              <a:tr h="413006">
                <a:tc>
                  <a:txBody>
                    <a:bodyPr/>
                    <a:lstStyle/>
                    <a:p>
                      <a:r>
                        <a:rPr lang="en-US" sz="2100" dirty="0">
                          <a:latin typeface="Arial" panose="020B0604020202020204" pitchFamily="34" charset="0"/>
                          <a:cs typeface="Arial" panose="020B0604020202020204" pitchFamily="34" charset="0"/>
                        </a:rPr>
                        <a:t>Results from an </a:t>
                      </a:r>
                      <a:r>
                        <a:rPr lang="en-US" sz="2100" b="1" u="sng" dirty="0">
                          <a:latin typeface="Arial" panose="020B0604020202020204" pitchFamily="34" charset="0"/>
                          <a:cs typeface="Arial" panose="020B0604020202020204" pitchFamily="34" charset="0"/>
                        </a:rPr>
                        <a:t>assessment</a:t>
                      </a:r>
                      <a:r>
                        <a:rPr lang="en-US" sz="2100" dirty="0">
                          <a:latin typeface="Arial" panose="020B0604020202020204" pitchFamily="34" charset="0"/>
                          <a:cs typeface="Arial" panose="020B0604020202020204" pitchFamily="34" charset="0"/>
                        </a:rPr>
                        <a:t> process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Results from an </a:t>
                      </a:r>
                      <a:r>
                        <a:rPr lang="en-US" sz="2100" b="1" u="sng" dirty="0">
                          <a:latin typeface="Arial" panose="020B0604020202020204" pitchFamily="34" charset="0"/>
                          <a:cs typeface="Arial" panose="020B0604020202020204" pitchFamily="34" charset="0"/>
                        </a:rPr>
                        <a:t>educational</a:t>
                      </a:r>
                      <a:r>
                        <a:rPr lang="en-US" sz="2100" dirty="0">
                          <a:latin typeface="Arial" panose="020B0604020202020204" pitchFamily="34" charset="0"/>
                          <a:cs typeface="Arial" panose="020B0604020202020204" pitchFamily="34" charset="0"/>
                        </a:rPr>
                        <a:t> process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341620394"/>
                  </a:ext>
                </a:extLst>
              </a:tr>
              <a:tr h="740561">
                <a:tc>
                  <a:txBody>
                    <a:bodyPr/>
                    <a:lstStyle/>
                    <a:p>
                      <a:r>
                        <a:rPr lang="en-US" sz="2100" dirty="0">
                          <a:latin typeface="Arial" panose="020B0604020202020204" pitchFamily="34" charset="0"/>
                          <a:cs typeface="Arial" panose="020B0604020202020204" pitchFamily="34" charset="0"/>
                        </a:rPr>
                        <a:t>Typically requires some amount of professional experience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For newcomers and experienced professionals alike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63763462"/>
                  </a:ext>
                </a:extLst>
              </a:tr>
              <a:tr h="740561">
                <a:tc>
                  <a:txBody>
                    <a:bodyPr/>
                    <a:lstStyle/>
                    <a:p>
                      <a:r>
                        <a:rPr lang="en-US" sz="2100" dirty="0">
                          <a:latin typeface="Arial" panose="020B0604020202020204" pitchFamily="34" charset="0"/>
                          <a:cs typeface="Arial" panose="020B0604020202020204" pitchFamily="34" charset="0"/>
                        </a:rPr>
                        <a:t>Awarded by a third-party, standard-setting organization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Awarded by a training and educational programs or institutions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96194851"/>
                  </a:ext>
                </a:extLst>
              </a:tr>
              <a:tr h="1395673">
                <a:tc>
                  <a:txBody>
                    <a:bodyPr/>
                    <a:lstStyle/>
                    <a:p>
                      <a:r>
                        <a:rPr lang="en-US" sz="2100" dirty="0">
                          <a:latin typeface="Arial" panose="020B0604020202020204" pitchFamily="34" charset="0"/>
                          <a:cs typeface="Arial" panose="020B0604020202020204" pitchFamily="34" charset="0"/>
                        </a:rPr>
                        <a:t>Indicates </a:t>
                      </a:r>
                      <a:r>
                        <a:rPr lang="en-US" sz="2100" b="1" u="sng" dirty="0">
                          <a:latin typeface="Arial" panose="020B0604020202020204" pitchFamily="34" charset="0"/>
                          <a:cs typeface="Arial" panose="020B0604020202020204" pitchFamily="34" charset="0"/>
                        </a:rPr>
                        <a:t>master/competency</a:t>
                      </a:r>
                      <a:r>
                        <a:rPr lang="en-US" sz="2100" dirty="0">
                          <a:latin typeface="Arial" panose="020B0604020202020204" pitchFamily="34" charset="0"/>
                          <a:cs typeface="Arial" panose="020B0604020202020204" pitchFamily="34" charset="0"/>
                        </a:rPr>
                        <a:t>, as measured against a defensible set of standards, usually by application or examination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Indicates </a:t>
                      </a:r>
                      <a:r>
                        <a:rPr lang="en-US" sz="2100" b="1" u="sng" dirty="0">
                          <a:latin typeface="Arial" panose="020B0604020202020204" pitchFamily="34" charset="0"/>
                          <a:cs typeface="Arial" panose="020B0604020202020204" pitchFamily="34" charset="0"/>
                        </a:rPr>
                        <a:t>completion of a course </a:t>
                      </a:r>
                      <a:r>
                        <a:rPr lang="en-US" sz="2100" dirty="0">
                          <a:latin typeface="Arial" panose="020B0604020202020204" pitchFamily="34" charset="0"/>
                          <a:cs typeface="Arial" panose="020B0604020202020204" pitchFamily="34" charset="0"/>
                        </a:rPr>
                        <a:t>or series of courses with a specific focus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83928450"/>
                  </a:ext>
                </a:extLst>
              </a:tr>
              <a:tr h="740561">
                <a:tc>
                  <a:txBody>
                    <a:bodyPr/>
                    <a:lstStyle/>
                    <a:p>
                      <a:r>
                        <a:rPr lang="en-US" sz="2100" dirty="0">
                          <a:latin typeface="Arial" panose="020B0604020202020204" pitchFamily="34" charset="0"/>
                          <a:cs typeface="Arial" panose="020B0604020202020204" pitchFamily="34" charset="0"/>
                        </a:rPr>
                        <a:t>Typically results in a designation to use after one’s name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Usually listed on a resume detailing education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8762001"/>
                  </a:ext>
                </a:extLst>
              </a:tr>
              <a:tr h="1395673">
                <a:tc>
                  <a:txBody>
                    <a:bodyPr/>
                    <a:lstStyle/>
                    <a:p>
                      <a:r>
                        <a:rPr lang="en-US" sz="2100" dirty="0">
                          <a:latin typeface="Arial" panose="020B0604020202020204" pitchFamily="34" charset="0"/>
                          <a:cs typeface="Arial" panose="020B0604020202020204" pitchFamily="34" charset="0"/>
                        </a:rPr>
                        <a:t>Has </a:t>
                      </a:r>
                      <a:r>
                        <a:rPr lang="en-US" sz="2100" b="1" u="sng" dirty="0">
                          <a:latin typeface="Arial" panose="020B0604020202020204" pitchFamily="34" charset="0"/>
                          <a:cs typeface="Arial" panose="020B0604020202020204" pitchFamily="34" charset="0"/>
                        </a:rPr>
                        <a:t>on-going requirements (recertification/continuing education) </a:t>
                      </a:r>
                      <a:r>
                        <a:rPr lang="en-US" sz="2100" dirty="0">
                          <a:latin typeface="Arial" panose="020B0604020202020204" pitchFamily="34" charset="0"/>
                          <a:cs typeface="Arial" panose="020B0604020202020204" pitchFamily="34" charset="0"/>
                        </a:rPr>
                        <a:t>to maintain; holder must demonstrate he/she continues to meet requirements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Is the </a:t>
                      </a:r>
                      <a:r>
                        <a:rPr lang="en-US" sz="2100" b="1" u="sng" dirty="0">
                          <a:latin typeface="Arial" panose="020B0604020202020204" pitchFamily="34" charset="0"/>
                          <a:cs typeface="Arial" panose="020B0604020202020204" pitchFamily="34" charset="0"/>
                        </a:rPr>
                        <a:t>end result</a:t>
                      </a:r>
                      <a:r>
                        <a:rPr lang="en-US" sz="2100" dirty="0">
                          <a:latin typeface="Arial" panose="020B0604020202020204" pitchFamily="34" charset="0"/>
                          <a:cs typeface="Arial" panose="020B0604020202020204" pitchFamily="34" charset="0"/>
                        </a:rPr>
                        <a:t>; individual may or may not need to demonstrate knowledge of course content at the end of a set period of time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86558517"/>
                  </a:ext>
                </a:extLst>
              </a:tr>
            </a:tbl>
          </a:graphicData>
        </a:graphic>
      </p:graphicFrame>
    </p:spTree>
    <p:extLst>
      <p:ext uri="{BB962C8B-B14F-4D97-AF65-F5344CB8AC3E}">
        <p14:creationId xmlns:p14="http://schemas.microsoft.com/office/powerpoint/2010/main" val="1876254739"/>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6816</TotalTime>
  <Words>5436</Words>
  <Application>Microsoft Office PowerPoint</Application>
  <PresentationFormat>Widescreen</PresentationFormat>
  <Paragraphs>535</Paragraphs>
  <Slides>36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Arial Narrow</vt:lpstr>
      <vt:lpstr>Calibri</vt:lpstr>
      <vt:lpstr>Calibri Light</vt:lpstr>
      <vt:lpstr>Museo Sans 300</vt:lpstr>
      <vt:lpstr>Museo Sans 700</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Richardson</dc:creator>
  <cp:lastModifiedBy>Jennifer Cedarstaff</cp:lastModifiedBy>
  <cp:revision>400</cp:revision>
  <dcterms:created xsi:type="dcterms:W3CDTF">2017-11-01T12:09:12Z</dcterms:created>
  <dcterms:modified xsi:type="dcterms:W3CDTF">2021-12-20T18:11:52Z</dcterms:modified>
</cp:coreProperties>
</file>