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34"/>
  </p:notesMasterIdLst>
  <p:handoutMasterIdLst>
    <p:handoutMasterId r:id="rId35"/>
  </p:handoutMasterIdLst>
  <p:sldIdLst>
    <p:sldId id="604" r:id="rId2"/>
    <p:sldId id="260" r:id="rId3"/>
    <p:sldId id="606" r:id="rId4"/>
    <p:sldId id="611" r:id="rId5"/>
    <p:sldId id="612" r:id="rId6"/>
    <p:sldId id="613" r:id="rId7"/>
    <p:sldId id="614" r:id="rId8"/>
    <p:sldId id="615" r:id="rId9"/>
    <p:sldId id="607" r:id="rId10"/>
    <p:sldId id="616" r:id="rId11"/>
    <p:sldId id="617" r:id="rId12"/>
    <p:sldId id="618" r:id="rId13"/>
    <p:sldId id="619" r:id="rId14"/>
    <p:sldId id="620" r:id="rId15"/>
    <p:sldId id="621" r:id="rId16"/>
    <p:sldId id="689" r:id="rId17"/>
    <p:sldId id="690" r:id="rId18"/>
    <p:sldId id="691" r:id="rId19"/>
    <p:sldId id="692" r:id="rId20"/>
    <p:sldId id="625" r:id="rId21"/>
    <p:sldId id="626" r:id="rId22"/>
    <p:sldId id="627" r:id="rId23"/>
    <p:sldId id="628" r:id="rId24"/>
    <p:sldId id="629" r:id="rId25"/>
    <p:sldId id="630" r:id="rId26"/>
    <p:sldId id="631" r:id="rId27"/>
    <p:sldId id="632" r:id="rId28"/>
    <p:sldId id="610" r:id="rId29"/>
    <p:sldId id="608" r:id="rId30"/>
    <p:sldId id="609" r:id="rId31"/>
    <p:sldId id="633" r:id="rId32"/>
    <p:sldId id="6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642"/>
    <a:srgbClr val="CD1041"/>
    <a:srgbClr val="FB8D0B"/>
    <a:srgbClr val="64784E"/>
    <a:srgbClr val="39B9EA"/>
    <a:srgbClr val="A5AD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autoAdjust="0"/>
    <p:restoredTop sz="77687" autoAdjust="0"/>
  </p:normalViewPr>
  <p:slideViewPr>
    <p:cSldViewPr snapToGrid="0">
      <p:cViewPr varScale="1">
        <p:scale>
          <a:sx n="50" d="100"/>
          <a:sy n="50" d="100"/>
        </p:scale>
        <p:origin x="1068" y="28"/>
      </p:cViewPr>
      <p:guideLst/>
    </p:cSldViewPr>
  </p:slideViewPr>
  <p:outlineViewPr>
    <p:cViewPr>
      <p:scale>
        <a:sx n="33" d="100"/>
        <a:sy n="33" d="100"/>
      </p:scale>
      <p:origin x="0" y="0"/>
    </p:cViewPr>
  </p:outlineViewPr>
  <p:notesTextViewPr>
    <p:cViewPr>
      <p:scale>
        <a:sx n="100" d="100"/>
        <a:sy n="100" d="100"/>
      </p:scale>
      <p:origin x="0" y="-712"/>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12/9/2021</a:t>
            </a:fld>
            <a:endParaRPr lang="en-US" dirty="0"/>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dirty="0"/>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dirty="0"/>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csp.org/Resources/Academic-Database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63597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218775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online is easy! </a:t>
            </a:r>
          </a:p>
          <a:p>
            <a:pPr marL="171450" indent="-171450">
              <a:buFont typeface="Arial" panose="020B0604020202020204" pitchFamily="34" charset="0"/>
              <a:buChar char="•"/>
            </a:pPr>
            <a:r>
              <a:rPr lang="en-US" dirty="0"/>
              <a:t>Begin by creating a profile through </a:t>
            </a:r>
            <a:r>
              <a:rPr lang="en-US" b="1" i="1" dirty="0"/>
              <a:t>My Profile </a:t>
            </a:r>
            <a:r>
              <a:rPr lang="en-US" dirty="0"/>
              <a:t>at BCSP.ORG.</a:t>
            </a:r>
          </a:p>
          <a:p>
            <a:pPr marL="171450" indent="-171450">
              <a:buFont typeface="Arial" panose="020B0604020202020204" pitchFamily="34" charset="0"/>
              <a:buChar char="•"/>
            </a:pPr>
            <a:r>
              <a:rPr lang="en-US" dirty="0"/>
              <a:t>Once created, select the credential application you are interested in and follow the online instructions. </a:t>
            </a:r>
          </a:p>
          <a:p>
            <a:pPr marL="171450" indent="-171450">
              <a:buFont typeface="Arial" panose="020B0604020202020204" pitchFamily="34" charset="0"/>
              <a:buChar char="•"/>
            </a:pPr>
            <a:r>
              <a:rPr lang="en-US" dirty="0"/>
              <a:t>Candidates apply only once but must follow all policies and stay within their eligibility time limit.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We’ll cover the requirements for each certification in the following slides.</a:t>
            </a:r>
          </a:p>
        </p:txBody>
      </p:sp>
    </p:spTree>
    <p:extLst>
      <p:ext uri="{BB962C8B-B14F-4D97-AF65-F5344CB8AC3E}">
        <p14:creationId xmlns:p14="http://schemas.microsoft.com/office/powerpoint/2010/main" val="163490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certifications require different levels of education and/or training. For example, the CSP requires a bachelor’s degree in any field from an accredited university (or U.S. equivalent), whereas the CIT requires at least 135 hours of developing or delivering teaching or training in any SH&amp;E specialty. </a:t>
            </a:r>
          </a:p>
          <a:p>
            <a:endParaRPr lang="en-US" dirty="0"/>
          </a:p>
          <a:p>
            <a:r>
              <a:rPr lang="en-US" dirty="0"/>
              <a:t>All BCSP certifications require some safety-related experience and/or training. </a:t>
            </a:r>
          </a:p>
          <a:p>
            <a:endParaRPr lang="en-US" dirty="0"/>
          </a:p>
          <a:p>
            <a:endParaRPr lang="en-US" dirty="0"/>
          </a:p>
        </p:txBody>
      </p:sp>
    </p:spTree>
    <p:extLst>
      <p:ext uri="{BB962C8B-B14F-4D97-AF65-F5344CB8AC3E}">
        <p14:creationId xmlns:p14="http://schemas.microsoft.com/office/powerpoint/2010/main" val="142873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CSP application.  </a:t>
            </a:r>
            <a:endParaRPr lang="en-US" sz="1200" dirty="0">
              <a:latin typeface="+mn-lt"/>
            </a:endParaRPr>
          </a:p>
        </p:txBody>
      </p:sp>
    </p:spTree>
    <p:extLst>
      <p:ext uri="{BB962C8B-B14F-4D97-AF65-F5344CB8AC3E}">
        <p14:creationId xmlns:p14="http://schemas.microsoft.com/office/powerpoint/2010/main" val="127347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AKA: Qualifying Credentials. These are the credentials/diplomas that meet the CSP requirement of needing a BCSP qualified credential (i.e., if you have one of these you only then need the 4 years of experience and a bachelor’s degree). </a:t>
            </a:r>
          </a:p>
          <a:p>
            <a:endParaRPr lang="en-US" b="0" dirty="0"/>
          </a:p>
          <a:p>
            <a:pPr defTabSz="915202">
              <a:defRPr/>
            </a:pPr>
            <a:r>
              <a:rPr lang="en-US" b="0" dirty="0"/>
              <a:t>Note: International candidates using an approved credential for waiving the ASP certification must meet all of the following requirements when applying for the CSP certification- including the minimum education (degree) requirement!</a:t>
            </a:r>
          </a:p>
          <a:p>
            <a:pPr marL="171601" indent="-171601" defTabSz="915202">
              <a:buFontTx/>
              <a:buChar char="-"/>
              <a:defRPr/>
            </a:pPr>
            <a:r>
              <a:rPr lang="en-US" b="0" dirty="0"/>
              <a:t>The ASP waiver does NOT take place of holding a university degree.</a:t>
            </a:r>
          </a:p>
        </p:txBody>
      </p:sp>
    </p:spTree>
    <p:extLst>
      <p:ext uri="{BB962C8B-B14F-4D97-AF65-F5344CB8AC3E}">
        <p14:creationId xmlns:p14="http://schemas.microsoft.com/office/powerpoint/2010/main" val="1211439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ASP application.</a:t>
            </a:r>
            <a:endParaRPr lang="en-US" sz="1200" dirty="0">
              <a:latin typeface="+mn-lt"/>
            </a:endParaRPr>
          </a:p>
        </p:txBody>
      </p:sp>
    </p:spTree>
    <p:extLst>
      <p:ext uri="{BB962C8B-B14F-4D97-AF65-F5344CB8AC3E}">
        <p14:creationId xmlns:p14="http://schemas.microsoft.com/office/powerpoint/2010/main" val="26829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Designation, NOT a certification</a:t>
            </a:r>
          </a:p>
          <a:p>
            <a:pPr marL="171450" indent="-171450">
              <a:buFontTx/>
              <a:buChar char="-"/>
            </a:pPr>
            <a:r>
              <a:rPr lang="en-US" dirty="0"/>
              <a:t>Unlike a certification, a designation: </a:t>
            </a:r>
          </a:p>
          <a:p>
            <a:pPr marL="628650" lvl="1" indent="-171450">
              <a:buFontTx/>
              <a:buChar char="-"/>
            </a:pPr>
            <a:r>
              <a:rPr lang="en-US" dirty="0"/>
              <a:t>Does not require recertification (i.e., continuing education), and </a:t>
            </a:r>
          </a:p>
          <a:p>
            <a:pPr marL="628650" lvl="1" indent="-171450">
              <a:buFontTx/>
              <a:buChar char="-"/>
            </a:pPr>
            <a:r>
              <a:rPr lang="en-US" dirty="0"/>
              <a:t>It is temporary: it is a stepping-stone to the CSP.  </a:t>
            </a:r>
          </a:p>
          <a:p>
            <a:pPr marL="628650" lvl="1"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Scholarship: every year, the BCSP Foundation awards a $5,000 scholarship to one student enrolled full-time in an ABET accredited QAP. </a:t>
            </a:r>
          </a:p>
          <a:p>
            <a:br>
              <a:rPr lang="en-US" b="0" dirty="0"/>
            </a:br>
            <a:r>
              <a:rPr lang="en-US" dirty="0"/>
              <a:t>About QAPs: </a:t>
            </a:r>
          </a:p>
          <a:p>
            <a:pPr marL="342900" indent="-342900">
              <a:buFont typeface="Arial" panose="020B0604020202020204" pitchFamily="34" charset="0"/>
              <a:buChar char="•"/>
            </a:pPr>
            <a:r>
              <a:rPr lang="en-US" sz="1200" dirty="0"/>
              <a:t>Curriculum mapping to ASP blueprint</a:t>
            </a:r>
          </a:p>
          <a:p>
            <a:pPr marL="342900" indent="-342900">
              <a:buFont typeface="Arial" panose="020B0604020202020204" pitchFamily="34" charset="0"/>
              <a:buChar char="•"/>
            </a:pPr>
            <a:r>
              <a:rPr lang="en-US" sz="1200" dirty="0"/>
              <a:t>QAP graduates qualify for the Graduate Safety Practitioner (GSP) designation</a:t>
            </a:r>
            <a:endParaRPr lang="en-US" dirty="0"/>
          </a:p>
          <a:p>
            <a:endParaRPr lang="en-US" dirty="0"/>
          </a:p>
          <a:p>
            <a:r>
              <a:rPr lang="en-US" dirty="0"/>
              <a:t>See next slide for more information on QAPs</a:t>
            </a:r>
          </a:p>
          <a:p>
            <a:endParaRPr lang="en-US" dirty="0"/>
          </a:p>
          <a:p>
            <a:r>
              <a:rPr lang="en-US" dirty="0"/>
              <a:t>Time limits: </a:t>
            </a:r>
          </a:p>
          <a:p>
            <a:pPr marL="171450" indent="-171450" fontAlgn="base">
              <a:buFontTx/>
              <a:buChar char="-"/>
            </a:pPr>
            <a:r>
              <a:rPr lang="en-US" sz="1200" b="0" i="0" kern="1200" dirty="0">
                <a:solidFill>
                  <a:schemeClr val="tx1"/>
                </a:solidFill>
                <a:effectLst/>
                <a:latin typeface="+mn-lt"/>
                <a:ea typeface="+mn-ea"/>
                <a:cs typeface="+mn-cs"/>
              </a:rPr>
              <a:t>Students graduating from a QAP must apply for the GSP within the program’s “Applicable Dates” as noted on the </a:t>
            </a:r>
            <a:r>
              <a:rPr lang="en-US" sz="1200" b="1" i="0" u="sng" kern="1200" dirty="0">
                <a:solidFill>
                  <a:schemeClr val="tx1"/>
                </a:solidFill>
                <a:effectLst/>
                <a:latin typeface="+mn-lt"/>
                <a:ea typeface="+mn-ea"/>
                <a:cs typeface="+mn-cs"/>
              </a:rPr>
              <a:t>QAP List</a:t>
            </a:r>
            <a:r>
              <a:rPr lang="en-US" sz="1200" b="0" i="0" u="none" kern="1200" dirty="0">
                <a:solidFill>
                  <a:schemeClr val="tx1"/>
                </a:solidFill>
                <a:effectLst/>
                <a:latin typeface="+mn-lt"/>
                <a:ea typeface="+mn-ea"/>
                <a:cs typeface="+mn-cs"/>
              </a:rPr>
              <a:t> (found at https://www.bcsp.org/GSP). Typically a graduate must apply within one (1) year of graduation.</a:t>
            </a:r>
          </a:p>
          <a:p>
            <a:pPr marL="171450" indent="-171450" fontAlgn="base">
              <a:buFontTx/>
              <a:buChar char="-"/>
            </a:pPr>
            <a:r>
              <a:rPr lang="en-US" sz="1200" b="0" i="0" u="none" kern="1200" dirty="0">
                <a:solidFill>
                  <a:schemeClr val="tx1"/>
                </a:solidFill>
                <a:effectLst/>
                <a:latin typeface="+mn-lt"/>
                <a:ea typeface="+mn-ea"/>
                <a:cs typeface="+mn-cs"/>
              </a:rPr>
              <a:t>GSPs must have four (4) years of safety experience before applying for the CSP.</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GSPs must sit for and pass the Certified Safety Professional (CSP) examination within six (6) years of the date the GSP is awarded</a:t>
            </a:r>
            <a:endParaRPr lang="en-US" dirty="0"/>
          </a:p>
          <a:p>
            <a:endParaRPr lang="en-US" dirty="0"/>
          </a:p>
        </p:txBody>
      </p:sp>
    </p:spTree>
    <p:extLst>
      <p:ext uri="{BB962C8B-B14F-4D97-AF65-F5344CB8AC3E}">
        <p14:creationId xmlns:p14="http://schemas.microsoft.com/office/powerpoint/2010/main" val="380507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QAP is an academic degree program in safety, health and/or environmental practices meeting BCSP standards for participation and whose curriculum has been reviewed as showing a substantial match with the Associate Safety Professional (ASP).</a:t>
            </a:r>
          </a:p>
          <a:p>
            <a:pPr defTabSz="931774">
              <a:defRPr/>
            </a:pPr>
            <a:endParaRPr lang="en-US" dirty="0"/>
          </a:p>
          <a:p>
            <a:pPr defTabSz="931774">
              <a:defRPr/>
            </a:pPr>
            <a:endParaRPr lang="en-US" dirty="0"/>
          </a:p>
          <a:p>
            <a:pPr defTabSz="931774">
              <a:defRPr/>
            </a:pPr>
            <a:r>
              <a:rPr lang="en-US" dirty="0"/>
              <a:t>Our list of current QAPs updates quarterly, as we regularly receive review request from prospective programs, so check our website often for updates! </a:t>
            </a:r>
          </a:p>
          <a:p>
            <a:endParaRPr lang="en-US" dirty="0"/>
          </a:p>
          <a:p>
            <a:r>
              <a:rPr lang="en-US" dirty="0"/>
              <a:t>Benefits of being a QAP</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Being a GSP QAP distinguishes your SH&amp;E program from other programs, recognizing graduates' accomplishments with a path to professional certification.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BCSP gives special recognition to QAPs in our </a:t>
            </a:r>
            <a:r>
              <a:rPr lang="en-US" sz="1200" b="0" i="0" kern="1200" dirty="0">
                <a:solidFill>
                  <a:schemeClr val="tx1"/>
                </a:solidFill>
                <a:effectLst/>
                <a:latin typeface="+mn-lt"/>
                <a:ea typeface="+mn-ea"/>
                <a:cs typeface="+mn-cs"/>
                <a:hlinkClick r:id="rId3"/>
              </a:rPr>
              <a:t>Academic Database</a:t>
            </a:r>
            <a:r>
              <a:rPr lang="en-US" sz="1200" b="0" i="0"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University faculty teaching SH&amp;E courses may qualify for a free ASP and CSP application and free exams.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QAPs are eligible for a grant of up to $10,000 toward full accreditation or reaccreditation by the Accreditation Board for Engineering and Technology (ABET)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BCSP Foundation provides ABET/AABI accredited QAPs with $5,000 scholarships for their students.</a:t>
            </a:r>
          </a:p>
        </p:txBody>
      </p:sp>
    </p:spTree>
    <p:extLst>
      <p:ext uri="{BB962C8B-B14F-4D97-AF65-F5344CB8AC3E}">
        <p14:creationId xmlns:p14="http://schemas.microsoft.com/office/powerpoint/2010/main" val="169340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t>It is a Designation, NOT a certification</a:t>
            </a:r>
          </a:p>
          <a:p>
            <a:pPr marL="171450" indent="-171450" algn="l">
              <a:buFontTx/>
              <a:buChar char="-"/>
            </a:pPr>
            <a:r>
              <a:rPr lang="en-US" b="0" dirty="0"/>
              <a:t>Unlike a certification, a designation: </a:t>
            </a:r>
          </a:p>
          <a:p>
            <a:pPr marL="628650" lvl="1" indent="-171450" algn="l">
              <a:buFontTx/>
              <a:buChar char="-"/>
            </a:pPr>
            <a:r>
              <a:rPr lang="en-US" b="0" dirty="0"/>
              <a:t>Does not require recertification (i.e. continuing education), and </a:t>
            </a:r>
          </a:p>
          <a:p>
            <a:pPr marL="628650" lvl="1" indent="-171450" algn="l">
              <a:buFontTx/>
              <a:buChar char="-"/>
            </a:pPr>
            <a:r>
              <a:rPr lang="en-US" b="0" dirty="0"/>
              <a:t>It is temporary: it is a stepping stone to the CSP.  </a:t>
            </a:r>
          </a:p>
          <a:p>
            <a:pPr algn="l"/>
            <a:endParaRPr lang="en-US" b="0" dirty="0"/>
          </a:p>
          <a:p>
            <a:pPr fontAlgn="base"/>
            <a:r>
              <a:rPr lang="en-US" sz="1200" b="0" i="0" kern="1200" dirty="0">
                <a:solidFill>
                  <a:schemeClr val="tx1"/>
                </a:solidFill>
                <a:effectLst/>
                <a:latin typeface="+mn-lt"/>
                <a:ea typeface="+mn-ea"/>
                <a:cs typeface="+mn-cs"/>
              </a:rPr>
              <a:t>Individuals from a QEP must apply for the TSP within the program’s “Applicable Dates” as listed on the QEP list, typically one (1) year from graduation. Click the "My Profile" button at BCSP.ORG and create a profile to begin.</a:t>
            </a:r>
          </a:p>
          <a:p>
            <a:pPr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TSP Time Limit</a:t>
            </a:r>
          </a:p>
          <a:p>
            <a:pPr algn="l" fontAlgn="base"/>
            <a:r>
              <a:rPr lang="en-US" sz="1200" b="0" i="0" kern="1200" dirty="0">
                <a:solidFill>
                  <a:schemeClr val="tx1"/>
                </a:solidFill>
                <a:effectLst/>
                <a:latin typeface="+mn-lt"/>
                <a:ea typeface="+mn-ea"/>
                <a:cs typeface="+mn-cs"/>
              </a:rPr>
              <a:t>TSPs must apply for and pass the Certified Safety Professional (CSP) examination within six (6) years of the date the TSP is awarded.</a:t>
            </a:r>
          </a:p>
        </p:txBody>
      </p:sp>
    </p:spTree>
    <p:extLst>
      <p:ext uri="{BB962C8B-B14F-4D97-AF65-F5344CB8AC3E}">
        <p14:creationId xmlns:p14="http://schemas.microsoft.com/office/powerpoint/2010/main" val="32548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What are the benefits of becoming a QEP?</a:t>
            </a:r>
          </a:p>
          <a:p>
            <a:pPr fontAlgn="base"/>
            <a:r>
              <a:rPr lang="en-US" sz="1200" b="0" i="0" kern="1200" dirty="0">
                <a:solidFill>
                  <a:schemeClr val="tx1"/>
                </a:solidFill>
                <a:effectLst/>
                <a:latin typeface="+mn-lt"/>
                <a:ea typeface="+mn-ea"/>
                <a:cs typeface="+mn-cs"/>
              </a:rPr>
              <a:t>-Being a QEP distinguishes your SH&amp;E program from other programs.</a:t>
            </a:r>
          </a:p>
          <a:p>
            <a:pPr fontAlgn="base"/>
            <a:r>
              <a:rPr lang="en-US" sz="1200" b="0" i="0" kern="1200" dirty="0">
                <a:solidFill>
                  <a:schemeClr val="tx1"/>
                </a:solidFill>
                <a:effectLst/>
                <a:latin typeface="+mn-lt"/>
                <a:ea typeface="+mn-ea"/>
                <a:cs typeface="+mn-cs"/>
              </a:rPr>
              <a:t>-BCSP gives special recognition to QEPs on our website.</a:t>
            </a:r>
          </a:p>
          <a:p>
            <a:pPr fontAlgn="base"/>
            <a:r>
              <a:rPr lang="en-US" sz="1200" b="0" i="0" kern="1200" dirty="0">
                <a:solidFill>
                  <a:schemeClr val="tx1"/>
                </a:solidFill>
                <a:effectLst/>
                <a:latin typeface="+mn-lt"/>
                <a:ea typeface="+mn-ea"/>
                <a:cs typeface="+mn-cs"/>
              </a:rPr>
              <a:t>-Individuals who complete your QEP program and apply for the TSP designation are provided additional benefits and recognition for their advancement in safety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our list of current QEPs updates frequently, as we regularly get application request from prospective programs, so check our website often for updates! </a:t>
            </a:r>
          </a:p>
        </p:txBody>
      </p:sp>
    </p:spTree>
    <p:extLst>
      <p:ext uri="{BB962C8B-B14F-4D97-AF65-F5344CB8AC3E}">
        <p14:creationId xmlns:p14="http://schemas.microsoft.com/office/powerpoint/2010/main" val="319946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sz="1200" dirty="0">
              <a:solidFill>
                <a:srgbClr val="FF0000"/>
              </a:solidFill>
            </a:endParaRPr>
          </a:p>
          <a:p>
            <a:r>
              <a:rPr lang="en-US" sz="1200"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sz="1200" dirty="0"/>
          </a:p>
        </p:txBody>
      </p:sp>
    </p:spTree>
    <p:extLst>
      <p:ext uri="{BB962C8B-B14F-4D97-AF65-F5344CB8AC3E}">
        <p14:creationId xmlns:p14="http://schemas.microsoft.com/office/powerpoint/2010/main" val="406415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19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789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718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73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Recertification by exam is NO LONGER an option!</a:t>
            </a:r>
          </a:p>
          <a:p>
            <a:endParaRPr lang="en-US" dirty="0"/>
          </a:p>
          <a:p>
            <a:r>
              <a:rPr lang="en-US" dirty="0"/>
              <a:t>CSP/SMS/ASP: 25 points</a:t>
            </a:r>
          </a:p>
          <a:p>
            <a:r>
              <a:rPr lang="en-US" dirty="0"/>
              <a:t>OHST/CHST/CIT*: 20 points</a:t>
            </a:r>
          </a:p>
          <a:p>
            <a:pPr marL="0" indent="0" defTabSz="931774">
              <a:buFontTx/>
              <a:buNone/>
              <a:defRPr/>
            </a:pPr>
            <a:r>
              <a:rPr lang="en-US" dirty="0"/>
              <a:t>*For CIT: 2.8 of the 20 points must come from teaching, developing and/or attending courses on instructional techniques </a:t>
            </a:r>
          </a:p>
          <a:p>
            <a:r>
              <a:rPr lang="en-US" dirty="0"/>
              <a:t>STS: 3 points=30 hours of safety and health courses (teaching or taking) </a:t>
            </a:r>
            <a:r>
              <a:rPr lang="en-US" b="1" dirty="0"/>
              <a:t>or </a:t>
            </a:r>
            <a:r>
              <a:rPr lang="en-US" dirty="0"/>
              <a:t>earning the CSP, SMS, ASP, OHST, CHST, STSC,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STSC: 3 points=30 hours of safety and health courses (teaching or taking) </a:t>
            </a:r>
            <a:r>
              <a:rPr lang="en-US" b="1" dirty="0"/>
              <a:t>or </a:t>
            </a:r>
            <a:r>
              <a:rPr lang="en-US" dirty="0"/>
              <a:t>earning the CSP, SMS, ASP, OHST, CHST, STS,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Tree>
    <p:extLst>
      <p:ext uri="{BB962C8B-B14F-4D97-AF65-F5344CB8AC3E}">
        <p14:creationId xmlns:p14="http://schemas.microsoft.com/office/powerpoint/2010/main" val="44390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 MISPN</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p:txBody>
      </p:sp>
    </p:spTree>
    <p:extLst>
      <p:ext uri="{BB962C8B-B14F-4D97-AF65-F5344CB8AC3E}">
        <p14:creationId xmlns:p14="http://schemas.microsoft.com/office/powerpoint/2010/main" val="276614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a:p>
            <a:endParaRPr lang="en-US" dirty="0"/>
          </a:p>
          <a:p>
            <a:endParaRPr lang="en-US" dirty="0"/>
          </a:p>
        </p:txBody>
      </p:sp>
    </p:spTree>
    <p:extLst>
      <p:ext uri="{BB962C8B-B14F-4D97-AF65-F5344CB8AC3E}">
        <p14:creationId xmlns:p14="http://schemas.microsoft.com/office/powerpoint/2010/main" val="228544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How do I know if there is a BCSP credential that is right for me?</a:t>
            </a:r>
          </a:p>
          <a:p>
            <a:pPr marL="349415" indent="-349415">
              <a:buFont typeface="Arial" panose="020B0604020202020204" pitchFamily="34" charset="0"/>
              <a:buChar char="•"/>
            </a:pPr>
            <a:r>
              <a:rPr lang="en-US" b="0" dirty="0"/>
              <a:t>Each certification is designed for a specific job level/role across all the different levels and specialties of safety practice. </a:t>
            </a:r>
          </a:p>
          <a:p>
            <a:pPr marL="349415" indent="-349415">
              <a:buFont typeface="Arial" panose="020B0604020202020204" pitchFamily="34" charset="0"/>
              <a:buChar char="•"/>
            </a:pPr>
            <a:r>
              <a:rPr lang="en-US" b="0" dirty="0"/>
              <a:t>BCSP certifications can be earned with varying levels of experience and/or education. </a:t>
            </a:r>
          </a:p>
          <a:p>
            <a:pPr marL="349415" indent="-349415">
              <a:buFont typeface="Arial" panose="020B0604020202020204" pitchFamily="34" charset="0"/>
              <a:buChar char="•"/>
            </a:pPr>
            <a:r>
              <a:rPr lang="en-US" b="0" dirty="0"/>
              <a:t>No matter where you are in your SH&amp;E journey, there’s a BCSP credential right for you!</a:t>
            </a:r>
          </a:p>
          <a:p>
            <a:pPr marL="349415" indent="-349415">
              <a:buFont typeface="Arial" panose="020B0604020202020204" pitchFamily="34" charset="0"/>
              <a:buChar char="•"/>
            </a:pPr>
            <a:endParaRPr lang="en-US" b="0" dirty="0"/>
          </a:p>
          <a:p>
            <a:pPr marL="0" indent="0">
              <a:buFont typeface="Arial" panose="020B0604020202020204" pitchFamily="34" charset="0"/>
              <a:buNone/>
            </a:pPr>
            <a:r>
              <a:rPr lang="en-US" b="0" dirty="0"/>
              <a:t>Benefits of earning a BCSP certification</a:t>
            </a:r>
          </a:p>
          <a:p>
            <a:pPr marL="349415" indent="-349415">
              <a:buFont typeface="Arial" panose="020B0604020202020204" pitchFamily="34" charset="0"/>
              <a:buChar char="•"/>
            </a:pPr>
            <a:r>
              <a:rPr lang="en-US" b="0" dirty="0"/>
              <a:t>Certifications can be used as a pathway for career advancement. </a:t>
            </a:r>
            <a:endParaRPr lang="en-US" b="0" strike="sngStrike" dirty="0"/>
          </a:p>
          <a:p>
            <a:pPr marL="349415" indent="-349415">
              <a:buFont typeface="Arial" panose="020B0604020202020204" pitchFamily="34" charset="0"/>
              <a:buChar char="•"/>
            </a:pPr>
            <a:r>
              <a:rPr lang="en-US" b="0" dirty="0"/>
              <a:t>BCSP certification can lead to promotions and higher earnings (safety salary survey https://www.bcsp.org/resources/salary-survey)</a:t>
            </a:r>
          </a:p>
          <a:p>
            <a:pPr marL="349415" indent="-349415">
              <a:buFont typeface="Arial" panose="020B0604020202020204" pitchFamily="34" charset="0"/>
              <a:buChar char="•"/>
            </a:pPr>
            <a:r>
              <a:rPr lang="en-US" b="0" dirty="0"/>
              <a:t>All certifications are designed for </a:t>
            </a:r>
            <a:r>
              <a:rPr lang="en-US" b="0" dirty="0">
                <a:solidFill>
                  <a:srgbClr val="FF0000"/>
                </a:solidFill>
              </a:rPr>
              <a:t>SH&amp;E </a:t>
            </a:r>
            <a:r>
              <a:rPr lang="en-US" b="0" dirty="0"/>
              <a:t>practitioners</a:t>
            </a:r>
          </a:p>
          <a:p>
            <a:endParaRPr lang="en-US" sz="1200" dirty="0"/>
          </a:p>
        </p:txBody>
      </p:sp>
    </p:spTree>
    <p:extLst>
      <p:ext uri="{BB962C8B-B14F-4D97-AF65-F5344CB8AC3E}">
        <p14:creationId xmlns:p14="http://schemas.microsoft.com/office/powerpoint/2010/main" val="1998919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326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solidFill>
                  <a:prstClr val="black"/>
                </a:solidFill>
                <a:latin typeface="+mn-lt"/>
              </a:rPr>
              <a:t>The Certified Safety Professional </a:t>
            </a:r>
            <a:r>
              <a:rPr lang="en-US" sz="1200" b="0" dirty="0">
                <a:solidFill>
                  <a:prstClr val="black"/>
                </a:solidFill>
                <a:latin typeface="+mn-lt"/>
              </a:rPr>
              <a:t>(CSP) is the “Gold Standard” of safety certification and has been in operation for 50 years with over 40,000 CSPs certified during that time. The CSP is BCSP’s foundational certification and holds the highest esteem amongst the SH&amp;E community. </a:t>
            </a:r>
          </a:p>
          <a:p>
            <a:pPr defTabSz="931774">
              <a:defRPr/>
            </a:pPr>
            <a:endParaRPr lang="en-US" sz="1200" dirty="0">
              <a:solidFill>
                <a:prstClr val="black"/>
              </a:solidFill>
              <a:latin typeface="+mn-lt"/>
            </a:endParaRPr>
          </a:p>
          <a:p>
            <a:pPr marL="0" indent="0">
              <a:buFontTx/>
              <a:buNone/>
            </a:pPr>
            <a:r>
              <a:rPr lang="en-US" sz="1200" dirty="0">
                <a:solidFill>
                  <a:prstClr val="black"/>
                </a:solidFill>
                <a:latin typeface="+mn-lt"/>
              </a:rPr>
              <a:t>As of November 30, 2021:</a:t>
            </a:r>
          </a:p>
          <a:p>
            <a:r>
              <a:rPr lang="en-US" sz="1200" dirty="0">
                <a:latin typeface="+mn-lt"/>
              </a:rPr>
              <a:t>-21,584 people hold the CSP worldwide</a:t>
            </a:r>
          </a:p>
          <a:p>
            <a:pPr marL="0" indent="0">
              <a:buFontTx/>
              <a:buNone/>
            </a:pPr>
            <a:r>
              <a:rPr lang="en-US" sz="1200" dirty="0">
                <a:latin typeface="+mn-lt"/>
              </a:rPr>
              <a:t>-6,671 people hold the ASP worldwide</a:t>
            </a:r>
          </a:p>
          <a:p>
            <a:pPr marL="0" indent="0">
              <a:buFontTx/>
              <a:buNone/>
            </a:pPr>
            <a:r>
              <a:rPr lang="en-US" sz="1200" dirty="0">
                <a:latin typeface="+mn-lt"/>
              </a:rPr>
              <a:t>-6,876 people hold the GSP</a:t>
            </a:r>
          </a:p>
          <a:p>
            <a:pPr marL="0" indent="0">
              <a:buFontTx/>
              <a:buNone/>
            </a:pPr>
            <a:r>
              <a:rPr lang="en-US" sz="1200" dirty="0">
                <a:solidFill>
                  <a:prstClr val="black"/>
                </a:solidFill>
                <a:latin typeface="+mn-lt"/>
              </a:rPr>
              <a:t>-781 people hold the TSP</a:t>
            </a:r>
          </a:p>
          <a:p>
            <a:endParaRPr lang="en-US" sz="1200" dirty="0">
              <a:latin typeface="+mn-lt"/>
            </a:endParaRPr>
          </a:p>
          <a:p>
            <a:r>
              <a:rPr lang="en-US" sz="1200" dirty="0">
                <a:latin typeface="+mn-lt"/>
              </a:rPr>
              <a:t>Professional safety experience differs from general safety experience in the degree of responsibility.</a:t>
            </a:r>
          </a:p>
          <a:p>
            <a:pPr marL="174708" indent="-174708">
              <a:buFontTx/>
              <a:buChar char="-"/>
            </a:pPr>
            <a:r>
              <a:rPr lang="en-US" sz="1200" dirty="0">
                <a:latin typeface="+mn-lt"/>
              </a:rPr>
              <a:t>Professionals must typically defend methods used to identify, control and manage risk.</a:t>
            </a:r>
          </a:p>
          <a:p>
            <a:pPr marL="174708" indent="-174708">
              <a:buFontTx/>
              <a:buChar char="-"/>
            </a:pPr>
            <a:r>
              <a:rPr lang="en-US" sz="1200" dirty="0">
                <a:latin typeface="+mn-lt"/>
              </a:rPr>
              <a:t>Typically, company and department leaders rely on their analysis and recommendations relating to safety and health issues.</a:t>
            </a:r>
          </a:p>
          <a:p>
            <a:pPr marL="174708" indent="-174708">
              <a:buFontTx/>
              <a:buChar char="-"/>
            </a:pPr>
            <a:r>
              <a:rPr lang="en-US" sz="1200" dirty="0">
                <a:latin typeface="+mn-lt"/>
              </a:rPr>
              <a:t>Many in professional positions supervise others involved in safety and health programs.</a:t>
            </a:r>
          </a:p>
          <a:p>
            <a:pPr marL="174708" indent="-174708">
              <a:buFontTx/>
              <a:buChar char="-"/>
            </a:pPr>
            <a:r>
              <a:rPr lang="en-US" sz="1200" dirty="0">
                <a:latin typeface="+mn-lt"/>
              </a:rPr>
              <a:t>Responsibilities often involve planning, organizing, and budgeting for safety and health programs and overseeing their implementation. </a:t>
            </a:r>
          </a:p>
          <a:p>
            <a:pPr marL="640594" lvl="1" indent="-174708">
              <a:buFontTx/>
              <a:buChar char="-"/>
            </a:pPr>
            <a:r>
              <a:rPr lang="en-US" sz="1200" dirty="0">
                <a:latin typeface="+mn-lt"/>
              </a:rPr>
              <a:t>Responsibilities extend well beyond compliance with safety and health regulations and standards, and often involve incorporating safety in company cultures, work practices, and profits. </a:t>
            </a:r>
          </a:p>
          <a:p>
            <a:endParaRPr lang="en-US" sz="1200" dirty="0">
              <a:latin typeface="+mn-lt"/>
            </a:endParaRPr>
          </a:p>
          <a:p>
            <a:r>
              <a:rPr lang="en-US" sz="1200" dirty="0">
                <a:latin typeface="+mn-lt"/>
              </a:rPr>
              <a:t>Differences between each: </a:t>
            </a:r>
          </a:p>
          <a:p>
            <a:pPr marL="174708" indent="-174708">
              <a:buFontTx/>
              <a:buChar char="-"/>
            </a:pPr>
            <a:r>
              <a:rPr lang="en-US" sz="1200" dirty="0">
                <a:latin typeface="+mn-lt"/>
              </a:rPr>
              <a:t>The Graduate Safety Practitioner (GSP) is a designation available to safety degree graduates from degree programs which meet BCSP Qualified Academic Program (QAP) standards. The GSP program is an alternate path to the Certified Safety Professional (CSP) and does not replace other paths. The GSP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marR="0" lvl="0" indent="-174708"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 Transitional Safety Practitioner (TSP) is a designation available to individuals who complete a program which meets BCSP Qualified Equivalent Program (QEP) standards. The TSP is an alternate path to the CSP and does not replace other paths. The TSP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indent="-174708">
              <a:buFontTx/>
              <a:buChar char="-"/>
            </a:pPr>
            <a:r>
              <a:rPr lang="en-US" sz="1200" dirty="0">
                <a:latin typeface="+mn-lt"/>
              </a:rPr>
              <a:t>The primary difference between the ASP and CSP is the experience requirement: CSP candidates must have at least four years of substantive experience performing SH&amp;E, while the ASP requires 1. The ASP is a “stepping-stone” to the CSP. </a:t>
            </a:r>
          </a:p>
          <a:p>
            <a:endParaRPr lang="en-US" sz="1200" dirty="0">
              <a:latin typeface="+mn-lt"/>
            </a:endParaRPr>
          </a:p>
        </p:txBody>
      </p:sp>
    </p:spTree>
    <p:extLst>
      <p:ext uri="{BB962C8B-B14F-4D97-AF65-F5344CB8AC3E}">
        <p14:creationId xmlns:p14="http://schemas.microsoft.com/office/powerpoint/2010/main" val="109334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panose="020B0604020202020204" pitchFamily="34" charset="0"/>
              </a:rPr>
              <a:t>1,584 </a:t>
            </a:r>
            <a:r>
              <a:rPr lang="en-US" sz="1200" b="0" dirty="0">
                <a:latin typeface="+mn-lt"/>
              </a:rPr>
              <a:t>people have successfully obtained the SMS certification (as of </a:t>
            </a:r>
            <a:r>
              <a:rPr lang="en-US" sz="1200" b="0" dirty="0">
                <a:solidFill>
                  <a:prstClr val="black"/>
                </a:solidFill>
                <a:latin typeface="+mn-lt"/>
              </a:rPr>
              <a:t>November 30, 2021</a:t>
            </a:r>
            <a:r>
              <a:rPr lang="en-US" sz="1200" b="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This certification is for individuals with management skills required for a business’s safe operation, such as defining and utilizing an organization’s safety management systems and identifying the business case for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r>
              <a:rPr lang="en-US" sz="1200" b="0" dirty="0">
                <a:latin typeface="+mn-lt"/>
              </a:rPr>
              <a:t>The primary qualification is linked to experience, with or without a college-level degree. </a:t>
            </a:r>
          </a:p>
          <a:p>
            <a:pPr marL="171450" indent="-171450">
              <a:buFontTx/>
              <a:buChar char="-"/>
            </a:pPr>
            <a:r>
              <a:rPr lang="en-US" sz="1200" b="0" dirty="0">
                <a:latin typeface="+mn-lt"/>
              </a:rPr>
              <a:t>The exam for this certification tests skills at a different level (than say ASP or CSP)</a:t>
            </a:r>
          </a:p>
          <a:p>
            <a:pPr marL="628650" lvl="1" indent="-171450">
              <a:buFontTx/>
              <a:buChar char="-"/>
            </a:pPr>
            <a:r>
              <a:rPr lang="en-US" sz="1200" b="0" dirty="0">
                <a:latin typeface="+mn-lt"/>
              </a:rPr>
              <a:t>SMS is at a higher management level: more emphasis on the breadth of responsibilities related to effective safety management, less emphasis on technical safety competencies</a:t>
            </a:r>
          </a:p>
          <a:p>
            <a:pPr marL="1085850" lvl="2" indent="-171450">
              <a:buFontTx/>
              <a:buChar char="-"/>
            </a:pPr>
            <a:r>
              <a:rPr lang="en-US" sz="1200" b="0" dirty="0">
                <a:latin typeface="+mn-lt"/>
              </a:rPr>
              <a:t>Breadth of responsibilities </a:t>
            </a:r>
          </a:p>
          <a:p>
            <a:pPr marL="1085850" lvl="2" indent="-171450">
              <a:buFontTx/>
              <a:buChar char="-"/>
            </a:pPr>
            <a:r>
              <a:rPr lang="en-US" sz="1200" b="0" dirty="0">
                <a:latin typeface="+mn-lt"/>
              </a:rPr>
              <a:t>Senior managers with safety responsibilities could certainly benefit from this certification)</a:t>
            </a:r>
          </a:p>
          <a:p>
            <a:endParaRPr lang="en-US" sz="1200" b="0" dirty="0">
              <a:latin typeface="+mn-lt"/>
            </a:endParaRPr>
          </a:p>
          <a:p>
            <a:r>
              <a:rPr lang="en-US" sz="1200" b="0" dirty="0">
                <a:latin typeface="+mn-lt"/>
              </a:rPr>
              <a:t>Competency Assessment focused on: </a:t>
            </a:r>
          </a:p>
          <a:p>
            <a:pPr lvl="1"/>
            <a:r>
              <a:rPr lang="en-US" sz="1200" b="0" dirty="0">
                <a:latin typeface="+mn-lt"/>
              </a:rPr>
              <a:t>Safety Management Systems</a:t>
            </a:r>
          </a:p>
          <a:p>
            <a:pPr lvl="1"/>
            <a:r>
              <a:rPr lang="en-US" sz="1200" b="0" dirty="0">
                <a:latin typeface="+mn-lt"/>
              </a:rPr>
              <a:t>Risk Management</a:t>
            </a:r>
          </a:p>
          <a:p>
            <a:pPr lvl="1"/>
            <a:r>
              <a:rPr lang="en-US" sz="1200" b="0" dirty="0">
                <a:latin typeface="+mn-lt"/>
              </a:rPr>
              <a:t>SH&amp;E Concepts</a:t>
            </a:r>
          </a:p>
          <a:p>
            <a:pPr lvl="1"/>
            <a:r>
              <a:rPr lang="en-US" sz="1200" b="0" dirty="0">
                <a:latin typeface="+mn-lt"/>
              </a:rPr>
              <a:t>Incident Investigation and Emergency Preparedness</a:t>
            </a:r>
          </a:p>
          <a:p>
            <a:pPr lvl="1"/>
            <a:r>
              <a:rPr lang="en-US" sz="1200" b="0" dirty="0">
                <a:latin typeface="+mn-lt"/>
              </a:rPr>
              <a:t>Business Case of Safety</a:t>
            </a:r>
          </a:p>
        </p:txBody>
      </p:sp>
    </p:spTree>
    <p:extLst>
      <p:ext uri="{BB962C8B-B14F-4D97-AF65-F5344CB8AC3E}">
        <p14:creationId xmlns:p14="http://schemas.microsoft.com/office/powerpoint/2010/main" val="230569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mn-lt"/>
              </a:rPr>
              <a:t>BCSP awards technician and supervisory SH&amp;E certifications that provide career paths for safety practitioners.</a:t>
            </a:r>
          </a:p>
          <a:p>
            <a:pPr defTabSz="931774">
              <a:defRPr/>
            </a:pPr>
            <a:endParaRPr lang="en-US" dirty="0">
              <a:latin typeface="+mn-lt"/>
            </a:endParaRPr>
          </a:p>
          <a:p>
            <a:r>
              <a:rPr lang="en-US" dirty="0">
                <a:latin typeface="+mn-lt"/>
              </a:rPr>
              <a:t>As of </a:t>
            </a:r>
            <a:r>
              <a:rPr lang="en-US" b="0" dirty="0">
                <a:solidFill>
                  <a:prstClr val="black"/>
                </a:solidFill>
                <a:latin typeface="+mn-lt"/>
              </a:rPr>
              <a:t>November 30, 2021</a:t>
            </a:r>
            <a:r>
              <a:rPr lang="en-US" dirty="0">
                <a:latin typeface="+mn-lt"/>
              </a:rPr>
              <a:t>:</a:t>
            </a:r>
          </a:p>
          <a:p>
            <a:pPr marL="174708" indent="-174708">
              <a:buFontTx/>
              <a:buChar char="-"/>
            </a:pPr>
            <a:r>
              <a:rPr lang="en-US" dirty="0">
                <a:latin typeface="+mn-lt"/>
              </a:rPr>
              <a:t>CHST: 9,214</a:t>
            </a:r>
          </a:p>
          <a:p>
            <a:pPr marL="174708" indent="-174708">
              <a:buFontTx/>
              <a:buChar char="-"/>
            </a:pPr>
            <a:r>
              <a:rPr lang="en-US" dirty="0">
                <a:latin typeface="+mn-lt"/>
              </a:rPr>
              <a:t>OHST: 1,972</a:t>
            </a:r>
          </a:p>
          <a:p>
            <a:pPr marL="174708" indent="-174708">
              <a:buFontTx/>
              <a:buChar char="-"/>
            </a:pPr>
            <a:r>
              <a:rPr lang="en-US" dirty="0">
                <a:latin typeface="+mn-lt"/>
              </a:rPr>
              <a:t>STS: 2,224</a:t>
            </a:r>
          </a:p>
          <a:p>
            <a:pPr marL="174708" indent="-174708">
              <a:buFontTx/>
              <a:buChar char="-"/>
            </a:pPr>
            <a:r>
              <a:rPr lang="en-US" dirty="0">
                <a:latin typeface="+mn-lt"/>
              </a:rPr>
              <a:t>STSC: 6,623</a:t>
            </a:r>
          </a:p>
          <a:p>
            <a:pPr defTabSz="931774">
              <a:defRPr/>
            </a:pPr>
            <a:endParaRPr lang="en-US" dirty="0">
              <a:latin typeface="+mn-lt"/>
            </a:endParaRPr>
          </a:p>
          <a:p>
            <a:pPr defTabSz="931774">
              <a:defRPr/>
            </a:pPr>
            <a:r>
              <a:rPr lang="en-US" dirty="0">
                <a:latin typeface="+mn-lt"/>
              </a:rPr>
              <a:t>People at the technical level: </a:t>
            </a:r>
          </a:p>
          <a:p>
            <a:pPr marL="174708" indent="-174708" defTabSz="931774">
              <a:buFontTx/>
              <a:buChar char="-"/>
              <a:defRPr/>
            </a:pPr>
            <a:r>
              <a:rPr lang="en-US" dirty="0">
                <a:latin typeface="+mn-lt"/>
              </a:rPr>
              <a:t>Typically have either considerable safety and health training through a series of courses or have an associate degree or higher.</a:t>
            </a:r>
          </a:p>
          <a:p>
            <a:pPr marL="174708" indent="-174708" defTabSz="931774">
              <a:buFontTx/>
              <a:buChar char="-"/>
              <a:defRPr/>
            </a:pPr>
            <a:r>
              <a:rPr lang="en-US" dirty="0">
                <a:latin typeface="+mn-lt"/>
              </a:rPr>
              <a:t>May have part-time or full-time safety and health responsibilities. </a:t>
            </a:r>
          </a:p>
          <a:p>
            <a:pPr marL="640594" lvl="1" indent="-174708" defTabSz="931774">
              <a:buFontTx/>
              <a:buChar char="-"/>
              <a:defRPr/>
            </a:pPr>
            <a:r>
              <a:rPr lang="en-US" dirty="0">
                <a:latin typeface="+mn-lt"/>
              </a:rPr>
              <a:t>For small companies, safety is often assigned to an employee who also has other job functions for the company or within a work unit. </a:t>
            </a:r>
          </a:p>
          <a:p>
            <a:pPr marL="174708" indent="-174708" defTabSz="931774">
              <a:buFontTx/>
              <a:buChar char="-"/>
              <a:defRPr/>
            </a:pPr>
            <a:r>
              <a:rPr lang="en-US" dirty="0">
                <a:latin typeface="+mn-lt"/>
              </a:rPr>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latin typeface="+mn-lt"/>
              </a:rPr>
              <a:t>Typically conduct safety, health and environmental training for employees.</a:t>
            </a:r>
          </a:p>
          <a:p>
            <a:pPr marL="174708" indent="-174708" defTabSz="931774">
              <a:buFontTx/>
              <a:buChar char="-"/>
              <a:defRPr/>
            </a:pPr>
            <a:endParaRPr lang="en-US" dirty="0">
              <a:latin typeface="+mn-lt"/>
            </a:endParaRPr>
          </a:p>
          <a:p>
            <a:pPr defTabSz="931774">
              <a:defRPr/>
            </a:pPr>
            <a:r>
              <a:rPr lang="en-US" dirty="0">
                <a:latin typeface="+mn-lt"/>
              </a:rPr>
              <a:t>People at the supervisory level: </a:t>
            </a:r>
          </a:p>
          <a:p>
            <a:pPr marL="174708" indent="-174708" defTabSz="931774">
              <a:buFontTx/>
              <a:buChar char="-"/>
              <a:defRPr/>
            </a:pPr>
            <a:r>
              <a:rPr lang="en-US" dirty="0">
                <a:latin typeface="+mn-lt"/>
              </a:rPr>
              <a:t>Receive training through employer-sponsored or supported courses. </a:t>
            </a:r>
          </a:p>
          <a:p>
            <a:pPr marL="640594" lvl="1" indent="-174708" defTabSz="931774">
              <a:buFontTx/>
              <a:buChar char="-"/>
              <a:defRPr/>
            </a:pPr>
            <a:r>
              <a:rPr lang="en-US" dirty="0">
                <a:latin typeface="+mn-lt"/>
              </a:rPr>
              <a:t>This training typically extends beyond the safety of a particular craft or job function to more general safety or workplaces, conditions and practices. </a:t>
            </a:r>
          </a:p>
          <a:p>
            <a:pPr marL="174708" indent="-174708" defTabSz="931774">
              <a:buFontTx/>
              <a:buChar char="-"/>
              <a:defRPr/>
            </a:pPr>
            <a:r>
              <a:rPr lang="en-US" dirty="0">
                <a:latin typeface="+mn-lt"/>
              </a:rPr>
              <a:t>Are often involved in safety and health activities by serving on department, plant, or union-safety committees. </a:t>
            </a:r>
          </a:p>
          <a:p>
            <a:pPr marL="174708" indent="-174708" defTabSz="931774">
              <a:buFontTx/>
              <a:buChar char="-"/>
              <a:defRPr/>
            </a:pPr>
            <a:r>
              <a:rPr lang="en-US" dirty="0">
                <a:latin typeface="+mn-lt"/>
              </a:rPr>
              <a:t>Have responsibility for coworkers under their direct supervision. </a:t>
            </a:r>
          </a:p>
          <a:p>
            <a:endParaRPr lang="en-US" dirty="0">
              <a:latin typeface="+mn-lt"/>
            </a:endParaRPr>
          </a:p>
          <a:p>
            <a:pPr marL="174708" indent="-174708">
              <a:buFontTx/>
              <a:buChar char="-"/>
            </a:pPr>
            <a:r>
              <a:rPr lang="en-US" dirty="0">
                <a:latin typeface="+mn-lt"/>
              </a:rPr>
              <a:t>Only one other accredited certification exists for SH&amp;E practitioners at the technologist, technician and supervisory levels through ANAB and ICE. </a:t>
            </a:r>
          </a:p>
        </p:txBody>
      </p:sp>
    </p:spTree>
    <p:extLst>
      <p:ext uri="{BB962C8B-B14F-4D97-AF65-F5344CB8AC3E}">
        <p14:creationId xmlns:p14="http://schemas.microsoft.com/office/powerpoint/2010/main" val="190445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cs typeface="Arial" panose="020B0604020202020204" pitchFamily="34" charset="0"/>
              </a:rPr>
              <a:t>967 individuals currently hold the CIT certification (a</a:t>
            </a:r>
            <a:r>
              <a:rPr lang="en-US" b="0" dirty="0">
                <a:latin typeface="+mn-lt"/>
              </a:rPr>
              <a:t>s of </a:t>
            </a:r>
            <a:r>
              <a:rPr lang="en-US" b="0" dirty="0">
                <a:solidFill>
                  <a:prstClr val="black"/>
                </a:solidFill>
                <a:latin typeface="+mn-lt"/>
              </a:rPr>
              <a:t>November 30, 2021</a:t>
            </a:r>
            <a:r>
              <a:rPr lang="en-US" b="0" dirty="0">
                <a:latin typeface="+mn-lt"/>
                <a:cs typeface="Arial" panose="020B0604020202020204" pitchFamily="34" charset="0"/>
              </a:rPr>
              <a:t>)</a:t>
            </a:r>
            <a:r>
              <a:rPr lang="en-US" b="1" dirty="0">
                <a:latin typeface="+mn-lt"/>
                <a:cs typeface="Arial" panose="020B0604020202020204" pitchFamily="34" charset="0"/>
              </a:rPr>
              <a:t>.</a:t>
            </a:r>
          </a:p>
          <a:p>
            <a:endParaRPr lang="en-US" dirty="0">
              <a:latin typeface="+mn-lt"/>
            </a:endParaRPr>
          </a:p>
          <a:p>
            <a:r>
              <a:rPr lang="en-US" dirty="0">
                <a:latin typeface="+mn-lt"/>
              </a:rPr>
              <a:t>The CIT is held by those with experience and expertise in developing, designing, and delivering SH&amp;E training. </a:t>
            </a:r>
          </a:p>
          <a:p>
            <a:endParaRPr lang="en-US" dirty="0">
              <a:latin typeface="+mn-lt"/>
            </a:endParaRPr>
          </a:p>
          <a:p>
            <a:r>
              <a:rPr lang="en-US" dirty="0">
                <a:latin typeface="+mn-lt"/>
              </a:rPr>
              <a:t>Apart from formal education, trainers generally possess-whether from education, training or aptitude- a talent for imparting knowledge and skills to others. </a:t>
            </a:r>
          </a:p>
          <a:p>
            <a:r>
              <a:rPr lang="en-US" dirty="0">
                <a:latin typeface="+mn-lt"/>
              </a:rPr>
              <a:t>- Those interested in becoming a competent trainer must learn the theory and practice of adult education (instructional technology). </a:t>
            </a:r>
          </a:p>
          <a:p>
            <a:endParaRPr lang="en-US" dirty="0">
              <a:latin typeface="+mn-lt"/>
            </a:endParaRPr>
          </a:p>
          <a:p>
            <a:r>
              <a:rPr lang="en-US" dirty="0">
                <a:latin typeface="+mn-lt"/>
              </a:rPr>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dirty="0">
              <a:latin typeface="+mn-lt"/>
            </a:endParaRPr>
          </a:p>
        </p:txBody>
      </p:sp>
    </p:spTree>
    <p:extLst>
      <p:ext uri="{BB962C8B-B14F-4D97-AF65-F5344CB8AC3E}">
        <p14:creationId xmlns:p14="http://schemas.microsoft.com/office/powerpoint/2010/main" val="216329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Certifications/Designations: 58,496</a:t>
            </a:r>
          </a:p>
          <a:p>
            <a:endParaRPr lang="en-US" dirty="0">
              <a:latin typeface="+mn-lt"/>
            </a:endParaRPr>
          </a:p>
          <a:p>
            <a:r>
              <a:rPr lang="en-US" dirty="0">
                <a:latin typeface="+mn-lt"/>
              </a:rPr>
              <a:t> *Numbers are as of </a:t>
            </a:r>
            <a:r>
              <a:rPr lang="en-US" b="0" dirty="0">
                <a:solidFill>
                  <a:prstClr val="black"/>
                </a:solidFill>
                <a:latin typeface="+mn-lt"/>
              </a:rPr>
              <a:t>November 30, 2021</a:t>
            </a:r>
            <a:endParaRPr lang="en-US" b="0" dirty="0">
              <a:latin typeface="+mn-lt"/>
            </a:endParaRPr>
          </a:p>
          <a:p>
            <a:endParaRPr lang="en-US" dirty="0">
              <a:latin typeface="+mn-lt"/>
            </a:endParaRPr>
          </a:p>
        </p:txBody>
      </p:sp>
    </p:spTree>
    <p:extLst>
      <p:ext uri="{BB962C8B-B14F-4D97-AF65-F5344CB8AC3E}">
        <p14:creationId xmlns:p14="http://schemas.microsoft.com/office/powerpoint/2010/main" val="169632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296408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5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039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47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3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2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08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8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7321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86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49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775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09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64692888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3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39.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39.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5B7FB-5C11-4428-9596-163924FF85EC}"/>
              </a:ext>
            </a:extLst>
          </p:cNvPr>
          <p:cNvSpPr>
            <a:spLocks noGrp="1"/>
          </p:cNvSpPr>
          <p:nvPr>
            <p:ph type="body" sz="quarter" idx="12"/>
          </p:nvPr>
        </p:nvSpPr>
        <p:spPr>
          <a:xfrm>
            <a:off x="573088" y="4799013"/>
            <a:ext cx="6113462" cy="1162050"/>
          </a:xfrm>
        </p:spPr>
        <p:txBody>
          <a:bodyPr/>
          <a:lstStyle/>
          <a:p>
            <a:r>
              <a:rPr lang="en-US" dirty="0"/>
              <a:t>Presenter:</a:t>
            </a:r>
          </a:p>
          <a:p>
            <a:r>
              <a:rPr lang="en-US" dirty="0"/>
              <a:t>Title:</a:t>
            </a:r>
          </a:p>
          <a:p>
            <a:r>
              <a:rPr lang="en-US" dirty="0"/>
              <a:t>Company</a:t>
            </a:r>
          </a:p>
        </p:txBody>
      </p:sp>
      <p:sp>
        <p:nvSpPr>
          <p:cNvPr id="3" name="Text Placeholder 2">
            <a:extLst>
              <a:ext uri="{FF2B5EF4-FFF2-40B4-BE49-F238E27FC236}">
                <a16:creationId xmlns:a16="http://schemas.microsoft.com/office/drawing/2014/main" id="{2CA01461-9857-4082-964F-FEF2039C084F}"/>
              </a:ext>
            </a:extLst>
          </p:cNvPr>
          <p:cNvSpPr>
            <a:spLocks noGrp="1"/>
          </p:cNvSpPr>
          <p:nvPr>
            <p:ph type="body" sz="quarter" idx="10"/>
          </p:nvPr>
        </p:nvSpPr>
        <p:spPr>
          <a:xfrm>
            <a:off x="495300" y="1440549"/>
            <a:ext cx="11148060" cy="2963518"/>
          </a:xfrm>
        </p:spPr>
        <p:txBody>
          <a:bodyPr>
            <a:normAutofit/>
          </a:bodyPr>
          <a:lstStyle/>
          <a:p>
            <a:r>
              <a:rPr lang="en-US" dirty="0"/>
              <a:t>BCSP </a:t>
            </a:r>
          </a:p>
          <a:p>
            <a:r>
              <a:rPr lang="en-US" dirty="0"/>
              <a:t>Certifications</a:t>
            </a:r>
          </a:p>
        </p:txBody>
      </p:sp>
    </p:spTree>
    <p:extLst>
      <p:ext uri="{BB962C8B-B14F-4D97-AF65-F5344CB8AC3E}">
        <p14:creationId xmlns:p14="http://schemas.microsoft.com/office/powerpoint/2010/main" val="1144252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on a computer&#10;&#10;Description automatically generated with low confidence">
            <a:extLst>
              <a:ext uri="{FF2B5EF4-FFF2-40B4-BE49-F238E27FC236}">
                <a16:creationId xmlns:a16="http://schemas.microsoft.com/office/drawing/2014/main" id="{D2028397-FFC1-49A3-9062-75E3A50E75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4" t="-17567"/>
          <a:stretch/>
        </p:blipFill>
        <p:spPr>
          <a:xfrm>
            <a:off x="909300" y="466244"/>
            <a:ext cx="11094018" cy="5821270"/>
          </a:xfrm>
          <a:prstGeom prst="rect">
            <a:avLst/>
          </a:prstGeom>
          <a:effectLst>
            <a:softEdge rad="635000"/>
          </a:effectLst>
        </p:spPr>
      </p:pic>
      <p:sp>
        <p:nvSpPr>
          <p:cNvPr id="2" name="Text Placeholder 1">
            <a:extLst>
              <a:ext uri="{FF2B5EF4-FFF2-40B4-BE49-F238E27FC236}">
                <a16:creationId xmlns:a16="http://schemas.microsoft.com/office/drawing/2014/main" id="{BA8B6E44-ACE4-4CC3-8ADB-76BC00368289}"/>
              </a:ext>
            </a:extLst>
          </p:cNvPr>
          <p:cNvSpPr>
            <a:spLocks noGrp="1"/>
          </p:cNvSpPr>
          <p:nvPr>
            <p:ph type="body" sz="quarter" idx="10"/>
          </p:nvPr>
        </p:nvSpPr>
        <p:spPr>
          <a:xfrm>
            <a:off x="639766" y="940526"/>
            <a:ext cx="9464354" cy="1011980"/>
          </a:xfrm>
        </p:spPr>
        <p:txBody>
          <a:bodyPr/>
          <a:lstStyle/>
          <a:p>
            <a:r>
              <a:rPr lang="en-US" sz="6000" dirty="0">
                <a:solidFill>
                  <a:schemeClr val="tx1"/>
                </a:solidFill>
              </a:rPr>
              <a:t>Apply Online: BCSP.ORG</a:t>
            </a:r>
            <a:endParaRPr lang="en-US" sz="6000" dirty="0">
              <a:solidFill>
                <a:schemeClr val="tx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94015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2E37F-365C-4026-8583-649B199E4BF6}"/>
              </a:ext>
            </a:extLst>
          </p:cNvPr>
          <p:cNvSpPr>
            <a:spLocks noGrp="1"/>
          </p:cNvSpPr>
          <p:nvPr>
            <p:ph type="body" sz="quarter" idx="10"/>
          </p:nvPr>
        </p:nvSpPr>
        <p:spPr/>
        <p:txBody>
          <a:bodyPr>
            <a:normAutofit fontScale="92500"/>
          </a:bodyPr>
          <a:lstStyle/>
          <a:p>
            <a:r>
              <a:rPr lang="en-US" sz="6000" dirty="0">
                <a:solidFill>
                  <a:schemeClr val="bg1"/>
                </a:solidFill>
              </a:rPr>
              <a:t>Eligibility Requirements</a:t>
            </a:r>
          </a:p>
          <a:p>
            <a:endParaRPr lang="en-US" dirty="0"/>
          </a:p>
        </p:txBody>
      </p:sp>
      <p:sp>
        <p:nvSpPr>
          <p:cNvPr id="4" name="Rectangle 3">
            <a:extLst>
              <a:ext uri="{FF2B5EF4-FFF2-40B4-BE49-F238E27FC236}">
                <a16:creationId xmlns:a16="http://schemas.microsoft.com/office/drawing/2014/main" id="{98ECE770-44B7-4AD4-9931-EF0B41CA7006}"/>
              </a:ext>
            </a:extLst>
          </p:cNvPr>
          <p:cNvSpPr/>
          <p:nvPr/>
        </p:nvSpPr>
        <p:spPr>
          <a:xfrm>
            <a:off x="-28230" y="1928467"/>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E7DC36-EE54-4D71-A673-D51997769F49}"/>
              </a:ext>
            </a:extLst>
          </p:cNvPr>
          <p:cNvSpPr/>
          <p:nvPr/>
        </p:nvSpPr>
        <p:spPr>
          <a:xfrm>
            <a:off x="-28230" y="2516296"/>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53EA12-2D62-46DD-A541-0BBB994D472A}"/>
              </a:ext>
            </a:extLst>
          </p:cNvPr>
          <p:cNvSpPr/>
          <p:nvPr/>
        </p:nvSpPr>
        <p:spPr>
          <a:xfrm>
            <a:off x="-28230" y="3091061"/>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5D8561-1DA6-45CA-8484-76050CAF9CF6}"/>
              </a:ext>
            </a:extLst>
          </p:cNvPr>
          <p:cNvSpPr/>
          <p:nvPr/>
        </p:nvSpPr>
        <p:spPr>
          <a:xfrm>
            <a:off x="-28230" y="3678890"/>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88D4D5-712E-406E-AA09-F72A873F31AA}"/>
              </a:ext>
            </a:extLst>
          </p:cNvPr>
          <p:cNvSpPr txBox="1"/>
          <p:nvPr/>
        </p:nvSpPr>
        <p:spPr>
          <a:xfrm>
            <a:off x="2308816" y="1918269"/>
            <a:ext cx="7546138" cy="2970044"/>
          </a:xfrm>
          <a:prstGeom prst="rect">
            <a:avLst/>
          </a:prstGeom>
          <a:noFill/>
        </p:spPr>
        <p:txBody>
          <a:bodyPr wrap="square" rtlCol="0">
            <a:spAutoFit/>
          </a:bodyPr>
          <a:lstStyle/>
          <a:p>
            <a:pPr>
              <a:spcBef>
                <a:spcPts val="600"/>
              </a:spcBef>
              <a:spcAft>
                <a:spcPts val="600"/>
              </a:spcAft>
            </a:pPr>
            <a:r>
              <a:rPr lang="en-US" sz="2800" b="1" dirty="0">
                <a:latin typeface="Arial" panose="020B0604020202020204" pitchFamily="34" charset="0"/>
              </a:rPr>
              <a:t>Education (or training)</a:t>
            </a:r>
          </a:p>
          <a:p>
            <a:pPr>
              <a:spcBef>
                <a:spcPts val="600"/>
              </a:spcBef>
              <a:spcAft>
                <a:spcPts val="600"/>
              </a:spcAft>
            </a:pPr>
            <a:r>
              <a:rPr lang="en-US" sz="2800" b="1" dirty="0">
                <a:latin typeface="Arial" panose="020B0604020202020204" pitchFamily="34" charset="0"/>
              </a:rPr>
              <a:t>Experience</a:t>
            </a:r>
          </a:p>
          <a:p>
            <a:pPr>
              <a:spcBef>
                <a:spcPts val="600"/>
              </a:spcBef>
              <a:spcAft>
                <a:spcPts val="600"/>
              </a:spcAft>
            </a:pPr>
            <a:r>
              <a:rPr lang="en-US" sz="2800" b="1" dirty="0">
                <a:latin typeface="Arial" panose="020B0604020202020204" pitchFamily="34" charset="0"/>
              </a:rPr>
              <a:t>Examination</a:t>
            </a:r>
          </a:p>
          <a:p>
            <a:pPr>
              <a:spcBef>
                <a:spcPts val="600"/>
              </a:spcBef>
              <a:spcAft>
                <a:spcPts val="600"/>
              </a:spcAft>
            </a:pPr>
            <a:r>
              <a:rPr lang="en-US" sz="2800" b="1" dirty="0">
                <a:latin typeface="Arial" panose="020B0604020202020204" pitchFamily="34" charset="0"/>
              </a:rPr>
              <a:t>Ethics</a:t>
            </a:r>
          </a:p>
          <a:p>
            <a:pPr marL="742950" indent="-742950">
              <a:buAutoNum type="arabicPeriod"/>
            </a:pPr>
            <a:endParaRPr lang="en-US" sz="4000" b="1" dirty="0">
              <a:latin typeface="Arial" panose="020B0604020202020204" pitchFamily="34" charset="0"/>
            </a:endParaRPr>
          </a:p>
        </p:txBody>
      </p:sp>
      <p:sp>
        <p:nvSpPr>
          <p:cNvPr id="9" name="Rectangle 8">
            <a:extLst>
              <a:ext uri="{FF2B5EF4-FFF2-40B4-BE49-F238E27FC236}">
                <a16:creationId xmlns:a16="http://schemas.microsoft.com/office/drawing/2014/main" id="{CD57134B-F351-4CC4-8006-9018E232B3E3}"/>
              </a:ext>
            </a:extLst>
          </p:cNvPr>
          <p:cNvSpPr/>
          <p:nvPr/>
        </p:nvSpPr>
        <p:spPr>
          <a:xfrm rot="1825694">
            <a:off x="-929651" y="1798220"/>
            <a:ext cx="2861577" cy="2014152"/>
          </a:xfrm>
          <a:prstGeom prst="rect">
            <a:avLst/>
          </a:prstGeom>
          <a:solidFill>
            <a:srgbClr val="FB8D0B"/>
          </a:solidFill>
          <a:ln>
            <a:noFill/>
          </a:ln>
          <a:effectLst>
            <a:outerShdw blurRad="363686" dist="180776"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F678137-FD03-40E1-B31F-3FC1D87D3A2F}"/>
              </a:ext>
            </a:extLst>
          </p:cNvPr>
          <p:cNvSpPr txBox="1"/>
          <p:nvPr/>
        </p:nvSpPr>
        <p:spPr>
          <a:xfrm>
            <a:off x="215012" y="2164739"/>
            <a:ext cx="1264227" cy="461665"/>
          </a:xfrm>
          <a:prstGeom prst="rect">
            <a:avLst/>
          </a:prstGeom>
          <a:noFill/>
        </p:spPr>
        <p:txBody>
          <a:bodyPr wrap="square" rtlCol="0">
            <a:spAutoFit/>
          </a:bodyPr>
          <a:lstStyle/>
          <a:p>
            <a:pPr>
              <a:spcBef>
                <a:spcPts val="600"/>
              </a:spcBef>
              <a:spcAft>
                <a:spcPts val="600"/>
              </a:spcAft>
            </a:pPr>
            <a:r>
              <a:rPr lang="en-US" sz="2400" b="1" dirty="0">
                <a:solidFill>
                  <a:schemeClr val="bg1"/>
                </a:solidFill>
                <a:latin typeface="Arial" panose="020B0604020202020204" pitchFamily="34" charset="0"/>
              </a:rPr>
              <a:t>The 4</a:t>
            </a:r>
            <a:endParaRPr lang="en-US" sz="2400" b="1" dirty="0">
              <a:latin typeface="Arial" panose="020B0604020202020204" pitchFamily="34" charset="0"/>
            </a:endParaRPr>
          </a:p>
        </p:txBody>
      </p:sp>
      <p:sp>
        <p:nvSpPr>
          <p:cNvPr id="11" name="TextBox 10">
            <a:extLst>
              <a:ext uri="{FF2B5EF4-FFF2-40B4-BE49-F238E27FC236}">
                <a16:creationId xmlns:a16="http://schemas.microsoft.com/office/drawing/2014/main" id="{68E39121-67A1-4C88-B219-73F3C3CA1DFA}"/>
              </a:ext>
            </a:extLst>
          </p:cNvPr>
          <p:cNvSpPr txBox="1"/>
          <p:nvPr/>
        </p:nvSpPr>
        <p:spPr>
          <a:xfrm>
            <a:off x="172167" y="2263091"/>
            <a:ext cx="1587233" cy="1569660"/>
          </a:xfrm>
          <a:prstGeom prst="rect">
            <a:avLst/>
          </a:prstGeom>
          <a:noFill/>
        </p:spPr>
        <p:txBody>
          <a:bodyPr wrap="square" rtlCol="0">
            <a:spAutoFit/>
          </a:bodyPr>
          <a:lstStyle/>
          <a:p>
            <a:pPr>
              <a:spcBef>
                <a:spcPts val="600"/>
              </a:spcBef>
              <a:spcAft>
                <a:spcPts val="600"/>
              </a:spcAft>
            </a:pPr>
            <a:r>
              <a:rPr lang="en-US" sz="9600" b="1" dirty="0">
                <a:latin typeface="Arial Black" panose="020B0604020202020204" pitchFamily="34" charset="0"/>
                <a:cs typeface="Arial Black" panose="020B0604020202020204" pitchFamily="34" charset="0"/>
              </a:rPr>
              <a:t>E</a:t>
            </a:r>
            <a:r>
              <a:rPr lang="en-US" sz="2800" b="1" dirty="0">
                <a:latin typeface="Arial" panose="020B0604020202020204" pitchFamily="34" charset="0"/>
              </a:rPr>
              <a:t>’</a:t>
            </a:r>
            <a:r>
              <a:rPr lang="en-US" sz="4400" b="1" dirty="0">
                <a:latin typeface="Arial" panose="020B0604020202020204" pitchFamily="34" charset="0"/>
              </a:rPr>
              <a:t>s</a:t>
            </a:r>
            <a:endParaRPr lang="en-US" sz="4000" b="1" dirty="0">
              <a:latin typeface="Arial" panose="020B0604020202020204" pitchFamily="34" charset="0"/>
            </a:endParaRPr>
          </a:p>
        </p:txBody>
      </p:sp>
      <p:sp>
        <p:nvSpPr>
          <p:cNvPr id="12" name="Rectangle 11">
            <a:extLst>
              <a:ext uri="{FF2B5EF4-FFF2-40B4-BE49-F238E27FC236}">
                <a16:creationId xmlns:a16="http://schemas.microsoft.com/office/drawing/2014/main" id="{CB5A12E3-E4DD-4745-B39C-5F462C579D9A}"/>
              </a:ext>
            </a:extLst>
          </p:cNvPr>
          <p:cNvSpPr/>
          <p:nvPr/>
        </p:nvSpPr>
        <p:spPr>
          <a:xfrm>
            <a:off x="2337046" y="4374318"/>
            <a:ext cx="8616740"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Additional requirements:</a:t>
            </a:r>
          </a:p>
        </p:txBody>
      </p:sp>
      <p:sp>
        <p:nvSpPr>
          <p:cNvPr id="13" name="Rectangle 12">
            <a:extLst>
              <a:ext uri="{FF2B5EF4-FFF2-40B4-BE49-F238E27FC236}">
                <a16:creationId xmlns:a16="http://schemas.microsoft.com/office/drawing/2014/main" id="{79E978F1-7188-4572-B6AB-7ABFCF777C83}"/>
              </a:ext>
            </a:extLst>
          </p:cNvPr>
          <p:cNvSpPr/>
          <p:nvPr/>
        </p:nvSpPr>
        <p:spPr>
          <a:xfrm>
            <a:off x="2347678" y="5019916"/>
            <a:ext cx="9464877" cy="954107"/>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lumMod val="95000"/>
                  </a:schemeClr>
                </a:solidFill>
                <a:latin typeface="Arial Black" panose="020B0604020202020204" pitchFamily="34" charset="0"/>
              </a:rPr>
              <a:t>CSP: </a:t>
            </a:r>
            <a:r>
              <a:rPr lang="en-US" sz="2800" b="1" dirty="0">
                <a:solidFill>
                  <a:schemeClr val="bg1">
                    <a:lumMod val="95000"/>
                  </a:schemeClr>
                </a:solidFill>
                <a:latin typeface="Arial" panose="020B0604020202020204" pitchFamily="34" charset="0"/>
              </a:rPr>
              <a:t>must pass </a:t>
            </a:r>
            <a:r>
              <a:rPr lang="en-US" sz="2800" b="1" dirty="0">
                <a:solidFill>
                  <a:schemeClr val="bg1">
                    <a:lumMod val="95000"/>
                  </a:schemeClr>
                </a:solidFill>
                <a:latin typeface="Arial Black" panose="020B0604020202020204" pitchFamily="34" charset="0"/>
              </a:rPr>
              <a:t>two</a:t>
            </a:r>
            <a:r>
              <a:rPr lang="en-US" sz="2800" b="1" dirty="0">
                <a:solidFill>
                  <a:schemeClr val="bg1">
                    <a:lumMod val="95000"/>
                  </a:schemeClr>
                </a:solidFill>
                <a:latin typeface="Arial" panose="020B0604020202020204" pitchFamily="34" charset="0"/>
              </a:rPr>
              <a:t> exams or maintain a Qualifying Credential (ASP Waiver)</a:t>
            </a:r>
          </a:p>
        </p:txBody>
      </p:sp>
    </p:spTree>
    <p:extLst>
      <p:ext uri="{BB962C8B-B14F-4D97-AF65-F5344CB8AC3E}">
        <p14:creationId xmlns:p14="http://schemas.microsoft.com/office/powerpoint/2010/main" val="215019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8" descr="A person holding a banana&#10;&#10;Description automatically generated">
            <a:extLst>
              <a:ext uri="{FF2B5EF4-FFF2-40B4-BE49-F238E27FC236}">
                <a16:creationId xmlns:a16="http://schemas.microsoft.com/office/drawing/2014/main" id="{5F9D07C9-C91E-48FE-8F1F-A6ED73E395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831" y="1763713"/>
            <a:ext cx="2975450" cy="4351337"/>
          </a:xfrm>
        </p:spPr>
      </p:pic>
      <p:pic>
        <p:nvPicPr>
          <p:cNvPr id="4" name="Picture 3">
            <a:extLst>
              <a:ext uri="{FF2B5EF4-FFF2-40B4-BE49-F238E27FC236}">
                <a16:creationId xmlns:a16="http://schemas.microsoft.com/office/drawing/2014/main" id="{392A6EE6-16DF-49A2-AA5C-8E84718232E5}"/>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614012" y="416211"/>
            <a:ext cx="9577988" cy="812800"/>
          </a:xfrm>
          <a:prstGeom prst="rect">
            <a:avLst/>
          </a:prstGeom>
          <a:effectLst/>
        </p:spPr>
      </p:pic>
      <p:pic>
        <p:nvPicPr>
          <p:cNvPr id="5" name="Picture 4" descr="A person holding a banana&#10;&#10;Description automatically generated">
            <a:extLst>
              <a:ext uri="{FF2B5EF4-FFF2-40B4-BE49-F238E27FC236}">
                <a16:creationId xmlns:a16="http://schemas.microsoft.com/office/drawing/2014/main" id="{F5CC810A-67DB-4F27-A532-5FB07C95E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9336" y="13249"/>
            <a:ext cx="5912664" cy="6267439"/>
          </a:xfrm>
          <a:prstGeom prst="rect">
            <a:avLst/>
          </a:prstGeom>
          <a:effectLst/>
        </p:spPr>
      </p:pic>
      <p:sp>
        <p:nvSpPr>
          <p:cNvPr id="6" name="Rectangle 5">
            <a:extLst>
              <a:ext uri="{FF2B5EF4-FFF2-40B4-BE49-F238E27FC236}">
                <a16:creationId xmlns:a16="http://schemas.microsoft.com/office/drawing/2014/main" id="{4FDF12F1-15F7-43FB-9183-1B8DEE3E00F1}"/>
              </a:ext>
            </a:extLst>
          </p:cNvPr>
          <p:cNvSpPr/>
          <p:nvPr/>
        </p:nvSpPr>
        <p:spPr>
          <a:xfrm>
            <a:off x="650199" y="2011013"/>
            <a:ext cx="8616740" cy="3416320"/>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four (4) years of experience where safety is at least 50%,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preventative, professional level with breadth and depth of safety duties </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Examination(s)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Pass the ASP or hold an approved equivalent</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p:txBody>
      </p:sp>
      <p:pic>
        <p:nvPicPr>
          <p:cNvPr id="10" name="Picture 9">
            <a:extLst>
              <a:ext uri="{FF2B5EF4-FFF2-40B4-BE49-F238E27FC236}">
                <a16:creationId xmlns:a16="http://schemas.microsoft.com/office/drawing/2014/main" id="{36E29FC6-1945-433F-92E9-5ACCCBD47B4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75030" y="420371"/>
            <a:ext cx="2149519" cy="960327"/>
          </a:xfrm>
          <a:prstGeom prst="rect">
            <a:avLst/>
          </a:prstGeom>
        </p:spPr>
      </p:pic>
      <p:sp>
        <p:nvSpPr>
          <p:cNvPr id="11" name="TextBox 10">
            <a:extLst>
              <a:ext uri="{FF2B5EF4-FFF2-40B4-BE49-F238E27FC236}">
                <a16:creationId xmlns:a16="http://schemas.microsoft.com/office/drawing/2014/main" id="{DF8B9DEF-8B60-4E02-96AB-D5D4C1C8D350}"/>
              </a:ext>
            </a:extLst>
          </p:cNvPr>
          <p:cNvSpPr txBox="1"/>
          <p:nvPr/>
        </p:nvSpPr>
        <p:spPr>
          <a:xfrm>
            <a:off x="650196" y="5559249"/>
            <a:ext cx="8112804" cy="830997"/>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6AEE4480-5340-410D-BDAD-8C93A32A997C}"/>
              </a:ext>
            </a:extLst>
          </p:cNvPr>
          <p:cNvSpPr txBox="1">
            <a:spLocks/>
          </p:cNvSpPr>
          <p:nvPr/>
        </p:nvSpPr>
        <p:spPr>
          <a:xfrm>
            <a:off x="1165218" y="1345613"/>
            <a:ext cx="5912664" cy="481104"/>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Tree>
    <p:extLst>
      <p:ext uri="{BB962C8B-B14F-4D97-AF65-F5344CB8AC3E}">
        <p14:creationId xmlns:p14="http://schemas.microsoft.com/office/powerpoint/2010/main" val="347120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570B967-85B6-4E92-B44B-8643FAAA35A2}"/>
              </a:ext>
            </a:extLst>
          </p:cNvPr>
          <p:cNvSpPr/>
          <p:nvPr/>
        </p:nvSpPr>
        <p:spPr>
          <a:xfrm>
            <a:off x="512038" y="778542"/>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5903A4F-9A55-4D46-B564-CE941CF70DD4}"/>
              </a:ext>
            </a:extLst>
          </p:cNvPr>
          <p:cNvSpPr>
            <a:spLocks noGrp="1"/>
          </p:cNvSpPr>
          <p:nvPr>
            <p:ph type="body" sz="quarter" idx="10"/>
          </p:nvPr>
        </p:nvSpPr>
        <p:spPr>
          <a:xfrm>
            <a:off x="639766" y="940526"/>
            <a:ext cx="10577963" cy="1011980"/>
          </a:xfrm>
        </p:spPr>
        <p:txBody>
          <a:bodyPr/>
          <a:lstStyle/>
          <a:p>
            <a:r>
              <a:rPr lang="en-US" sz="6000" dirty="0">
                <a:solidFill>
                  <a:schemeClr val="tx1"/>
                </a:solidFill>
              </a:rPr>
              <a:t>Waivers of ASP Examination</a:t>
            </a:r>
            <a:endParaRPr lang="en-US" sz="6000" dirty="0">
              <a:solidFill>
                <a:schemeClr val="tx1"/>
              </a:solidFill>
              <a:effectLst>
                <a:outerShdw blurRad="38100" dist="38100" dir="2700000" algn="tl">
                  <a:srgbClr val="000000">
                    <a:alpha val="43137"/>
                  </a:srgbClr>
                </a:outerShdw>
              </a:effectLst>
            </a:endParaRPr>
          </a:p>
          <a:p>
            <a:endParaRPr lang="en-US" dirty="0"/>
          </a:p>
        </p:txBody>
      </p:sp>
      <p:graphicFrame>
        <p:nvGraphicFramePr>
          <p:cNvPr id="10" name="Content Placeholder 6">
            <a:extLst>
              <a:ext uri="{FF2B5EF4-FFF2-40B4-BE49-F238E27FC236}">
                <a16:creationId xmlns:a16="http://schemas.microsoft.com/office/drawing/2014/main" id="{AB0797F7-8702-49A0-861A-EAC655F45B67}"/>
              </a:ext>
            </a:extLst>
          </p:cNvPr>
          <p:cNvGraphicFramePr>
            <a:graphicFrameLocks/>
          </p:cNvGraphicFramePr>
          <p:nvPr>
            <p:extLst>
              <p:ext uri="{D42A27DB-BD31-4B8C-83A1-F6EECF244321}">
                <p14:modId xmlns:p14="http://schemas.microsoft.com/office/powerpoint/2010/main" val="2823089621"/>
              </p:ext>
            </p:extLst>
          </p:nvPr>
        </p:nvGraphicFramePr>
        <p:xfrm>
          <a:off x="527942" y="1924873"/>
          <a:ext cx="11162310" cy="3888774"/>
        </p:xfrm>
        <a:graphic>
          <a:graphicData uri="http://schemas.openxmlformats.org/drawingml/2006/table">
            <a:tbl>
              <a:tblPr firstRow="1" bandRow="1">
                <a:tableStyleId>{073A0DAA-6AF3-43AB-8588-CEC1D06C72B9}</a:tableStyleId>
              </a:tblPr>
              <a:tblGrid>
                <a:gridCol w="5888098">
                  <a:extLst>
                    <a:ext uri="{9D8B030D-6E8A-4147-A177-3AD203B41FA5}">
                      <a16:colId xmlns:a16="http://schemas.microsoft.com/office/drawing/2014/main" val="2886640414"/>
                    </a:ext>
                  </a:extLst>
                </a:gridCol>
                <a:gridCol w="5274212">
                  <a:extLst>
                    <a:ext uri="{9D8B030D-6E8A-4147-A177-3AD203B41FA5}">
                      <a16:colId xmlns:a16="http://schemas.microsoft.com/office/drawing/2014/main" val="3888597023"/>
                    </a:ext>
                  </a:extLst>
                </a:gridCol>
              </a:tblGrid>
              <a:tr h="0">
                <a:tc>
                  <a:txBody>
                    <a:bodyPr/>
                    <a:lstStyle/>
                    <a:p>
                      <a:r>
                        <a:rPr lang="en-US" sz="1900" dirty="0">
                          <a:solidFill>
                            <a:schemeClr val="tx1"/>
                          </a:solidFill>
                        </a:rPr>
                        <a:t>Organization</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tc>
                  <a:txBody>
                    <a:bodyPr/>
                    <a:lstStyle/>
                    <a:p>
                      <a:r>
                        <a:rPr lang="en-US" sz="1900" dirty="0">
                          <a:solidFill>
                            <a:schemeClr val="tx1"/>
                          </a:solidFill>
                        </a:rPr>
                        <a:t>Credential/Diploma</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extLst>
                  <a:ext uri="{0D108BD9-81ED-4DB2-BD59-A6C34878D82A}">
                    <a16:rowId xmlns:a16="http://schemas.microsoft.com/office/drawing/2014/main" val="197757599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American Board of Industrial Hygiene</a:t>
                      </a:r>
                      <a:r>
                        <a:rPr lang="en-US" sz="1400" b="1" i="0" baseline="0" dirty="0">
                          <a:latin typeface="Arial Narrow" panose="020B0604020202020204" pitchFamily="34" charset="0"/>
                        </a:rPr>
                        <a:t> (ABIH)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a:t>
                      </a:r>
                      <a:r>
                        <a:rPr lang="en-US" sz="1400" b="1" i="0" baseline="0" dirty="0">
                          <a:latin typeface="Arial Narrow" panose="020B0604020202020204" pitchFamily="34" charset="0"/>
                        </a:rPr>
                        <a:t> Industrial Hygienist</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 (CIH</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1090650002"/>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Canadian Registered Safety Professionals (BCRSP)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Canadian Registered Safety Professional (CRSP)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4239512945"/>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Graduate Safety Practitioner (GSP)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1527976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Transitional Safety Practitioner (TSP)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040893859"/>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Board/Department of Technical Education, State Governments of India</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Diploma/Certificate in Industrial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13857705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Institution of Occupational Safety and Health (IOSH)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Chartered Member of IOSH (CMIOSH)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93019419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International Training Centre of the International Labour Organization (ITC-ILO)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Master in Occupational Safety and Health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5937631"/>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Examination Board in Occupational Safety and Health (NEBOSH)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and/or International Diploma in Occupational Health and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16981903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Singapore Institution of Safety Officers (SISO)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Member</a:t>
                      </a:r>
                      <a:r>
                        <a:rPr lang="en-US" sz="1400" b="1" i="0" baseline="0" dirty="0">
                          <a:latin typeface="Arial Narrow" panose="020B0604020202020204" pitchFamily="34" charset="0"/>
                        </a:rPr>
                        <a:t> </a:t>
                      </a:r>
                      <a:r>
                        <a:rPr lang="en-US" sz="1400" b="1" i="0" dirty="0">
                          <a:latin typeface="Arial Narrow" panose="020B0604020202020204" pitchFamily="34" charset="0"/>
                        </a:rPr>
                        <a:t>SISO </a:t>
                      </a:r>
                      <a:endParaRPr lang="en-US" sz="1400" b="1" i="0" dirty="0">
                        <a:solidFill>
                          <a:srgbClr val="0070C0"/>
                        </a:solidFill>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542447013"/>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State Administration of Work Safety (SAWS), China</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 Safety Engineer (CSE)</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598106664"/>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U.S. Army Combat Readiness Center (USACRC)</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r>
                        <a:rPr lang="en-US" sz="1400" b="1" i="0" dirty="0">
                          <a:latin typeface="Arial Narrow" panose="020B0604020202020204" pitchFamily="34" charset="0"/>
                        </a:rPr>
                        <a:t>Professional Certificate in Safety and Occupational Health (CP-12)</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368285233"/>
                  </a:ext>
                </a:extLst>
              </a:tr>
            </a:tbl>
          </a:graphicData>
        </a:graphic>
      </p:graphicFrame>
    </p:spTree>
    <p:extLst>
      <p:ext uri="{BB962C8B-B14F-4D97-AF65-F5344CB8AC3E}">
        <p14:creationId xmlns:p14="http://schemas.microsoft.com/office/powerpoint/2010/main" val="52399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DAB69-A934-4107-9E68-19C321C04A7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pic>
        <p:nvPicPr>
          <p:cNvPr id="4" name="Picture 3" descr="A person wearing a hard hat and holding a tablet&#10;&#10;Description automatically generated with medium confidence">
            <a:extLst>
              <a:ext uri="{FF2B5EF4-FFF2-40B4-BE49-F238E27FC236}">
                <a16:creationId xmlns:a16="http://schemas.microsoft.com/office/drawing/2014/main" id="{8C714D5F-E5D7-4D14-9E93-2C3705EB75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24730" y="-630128"/>
            <a:ext cx="4964289" cy="6915614"/>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9DFFE5B8-FA36-46FA-A530-D7659FC35A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6" name="Rectangle 5">
            <a:extLst>
              <a:ext uri="{FF2B5EF4-FFF2-40B4-BE49-F238E27FC236}">
                <a16:creationId xmlns:a16="http://schemas.microsoft.com/office/drawing/2014/main" id="{896EC9BD-B74A-4D72-9503-09D9A9C306D3}"/>
              </a:ext>
            </a:extLst>
          </p:cNvPr>
          <p:cNvSpPr/>
          <p:nvPr/>
        </p:nvSpPr>
        <p:spPr>
          <a:xfrm>
            <a:off x="650198" y="2012937"/>
            <a:ext cx="7820942" cy="3323987"/>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associate degree in SH&amp;E-related field; OR</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one (1) year of experience where safety is at least 50%, preventative, professional level with breadth and depth of safety duties.</a:t>
            </a:r>
          </a:p>
          <a:p>
            <a:pPr marL="571500" lvl="1" indent="-223838">
              <a:lnSpc>
                <a:spcPct val="100000"/>
              </a:lnSpc>
              <a:spcBef>
                <a:spcPts val="0"/>
              </a:spcBef>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a:defRPr/>
            </a:pPr>
            <a:endParaRPr lang="en-US" sz="1600" b="1" dirty="0">
              <a:solidFill>
                <a:schemeClr val="tx1">
                  <a:lumMod val="50000"/>
                  <a:lumOff val="50000"/>
                </a:schemeClr>
              </a:solidFill>
              <a:latin typeface="Arial" panose="020B0604020202020204" pitchFamily="34" charset="0"/>
            </a:endParaRP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pic>
        <p:nvPicPr>
          <p:cNvPr id="9" name="Picture 8">
            <a:extLst>
              <a:ext uri="{FF2B5EF4-FFF2-40B4-BE49-F238E27FC236}">
                <a16:creationId xmlns:a16="http://schemas.microsoft.com/office/drawing/2014/main" id="{BB7EE02C-F4A4-4562-AA22-5A77726E751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47847" y="418228"/>
            <a:ext cx="2490227" cy="1106767"/>
          </a:xfrm>
          <a:prstGeom prst="rect">
            <a:avLst/>
          </a:prstGeom>
        </p:spPr>
      </p:pic>
      <p:sp>
        <p:nvSpPr>
          <p:cNvPr id="11" name="Title 1">
            <a:extLst>
              <a:ext uri="{FF2B5EF4-FFF2-40B4-BE49-F238E27FC236}">
                <a16:creationId xmlns:a16="http://schemas.microsoft.com/office/drawing/2014/main" id="{12ECEC00-4F7F-46A5-966D-0723FDFD483B}"/>
              </a:ext>
            </a:extLst>
          </p:cNvPr>
          <p:cNvSpPr txBox="1">
            <a:spLocks/>
          </p:cNvSpPr>
          <p:nvPr/>
        </p:nvSpPr>
        <p:spPr>
          <a:xfrm>
            <a:off x="1289912" y="1387178"/>
            <a:ext cx="13876171" cy="504588"/>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
        <p:nvSpPr>
          <p:cNvPr id="12" name="TextBox 11">
            <a:extLst>
              <a:ext uri="{FF2B5EF4-FFF2-40B4-BE49-F238E27FC236}">
                <a16:creationId xmlns:a16="http://schemas.microsoft.com/office/drawing/2014/main" id="{F3EB72FA-B44D-42C7-9CB1-1BE2C495E5A7}"/>
              </a:ext>
            </a:extLst>
          </p:cNvPr>
          <p:cNvSpPr txBox="1"/>
          <p:nvPr/>
        </p:nvSpPr>
        <p:spPr>
          <a:xfrm>
            <a:off x="650198" y="5262074"/>
            <a:ext cx="7065081" cy="1015663"/>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00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BA592-A0E2-48E1-A6CB-3EAA1BD557E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05880" y="492733"/>
            <a:ext cx="9386120" cy="812800"/>
          </a:xfrm>
          <a:prstGeom prst="rect">
            <a:avLst/>
          </a:prstGeom>
          <a:effectLst/>
        </p:spPr>
      </p:pic>
      <p:pic>
        <p:nvPicPr>
          <p:cNvPr id="4" name="Picture 3" descr="A picture containing person, hand, serving, air&#10;&#10;Description automatically generated">
            <a:extLst>
              <a:ext uri="{FF2B5EF4-FFF2-40B4-BE49-F238E27FC236}">
                <a16:creationId xmlns:a16="http://schemas.microsoft.com/office/drawing/2014/main" id="{B441CBB8-802D-47CD-94CA-AA726BD96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4810" y="-157571"/>
            <a:ext cx="7119995" cy="6438772"/>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04791A31-1A04-497A-894E-1E7615EA11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1BA7D439-AE57-4FF3-AFB3-C28170E3E3CD}"/>
              </a:ext>
            </a:extLst>
          </p:cNvPr>
          <p:cNvSpPr/>
          <p:nvPr/>
        </p:nvSpPr>
        <p:spPr>
          <a:xfrm>
            <a:off x="502121" y="1842153"/>
            <a:ext cx="7239799" cy="4288353"/>
          </a:xfrm>
          <a:prstGeom prst="rect">
            <a:avLst/>
          </a:prstGeom>
        </p:spPr>
        <p:txBody>
          <a:bodyPr wrap="square">
            <a:spAutoFit/>
          </a:bodyPr>
          <a:lstStyle/>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Designation</a:t>
            </a:r>
          </a:p>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Available to graduates of Qualified </a:t>
            </a:r>
            <a:br>
              <a:rPr lang="en-US" sz="2000" b="1" dirty="0">
                <a:solidFill>
                  <a:prstClr val="black"/>
                </a:solidFill>
                <a:latin typeface="Arial" panose="020B0604020202020204" pitchFamily="34" charset="0"/>
              </a:rPr>
            </a:br>
            <a:r>
              <a:rPr lang="en-US" sz="2000" b="1" dirty="0">
                <a:solidFill>
                  <a:prstClr val="black"/>
                </a:solidFill>
                <a:latin typeface="Arial" panose="020B0604020202020204" pitchFamily="34" charset="0"/>
              </a:rPr>
              <a:t>Academic Programs (QAPs)</a:t>
            </a:r>
          </a:p>
          <a:p>
            <a:pPr marL="292608" lvl="0" indent="-292608" defTabSz="457200">
              <a:spcBef>
                <a:spcPts val="0"/>
              </a:spcBef>
              <a:spcAft>
                <a:spcPts val="600"/>
              </a:spcAft>
              <a:buFont typeface="Arial" panose="020B0604020202020204" pitchFamily="34" charset="0"/>
              <a:buChar char="•"/>
              <a:defRPr/>
            </a:pPr>
            <a:r>
              <a:rPr kumimoji="0" lang="en-US" sz="2000" b="1" u="none" strike="noStrike" kern="1200" cap="none" spc="0" normalizeH="0" baseline="0" noProof="0" dirty="0">
                <a:ln>
                  <a:noFill/>
                </a:ln>
                <a:solidFill>
                  <a:prstClr val="black"/>
                </a:solidFill>
                <a:effectLst/>
                <a:uLnTx/>
                <a:uFillTx/>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You meet the CSP eligibility requirement of holding a BCSP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qualified credential, waiving the ASP and its exam</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STS and STSC certifications</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A GSP digital wall certificate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GSPs’ names and digital badges appear on the BCSP Credential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Holder Directory</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Use of the BCSP Career Center (JOBS.BCSP.ORG) to post a resume and view career opportunities</a:t>
            </a:r>
          </a:p>
        </p:txBody>
      </p:sp>
      <p:pic>
        <p:nvPicPr>
          <p:cNvPr id="8" name="Content Placeholder 2">
            <a:extLst>
              <a:ext uri="{FF2B5EF4-FFF2-40B4-BE49-F238E27FC236}">
                <a16:creationId xmlns:a16="http://schemas.microsoft.com/office/drawing/2014/main" id="{A3562E2B-B812-474A-91E1-585B88F2A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5868" y="448352"/>
            <a:ext cx="2691547" cy="1044261"/>
          </a:xfrm>
          <a:prstGeom prst="rect">
            <a:avLst/>
          </a:prstGeom>
        </p:spPr>
      </p:pic>
      <p:sp>
        <p:nvSpPr>
          <p:cNvPr id="6" name="Title 1">
            <a:extLst>
              <a:ext uri="{FF2B5EF4-FFF2-40B4-BE49-F238E27FC236}">
                <a16:creationId xmlns:a16="http://schemas.microsoft.com/office/drawing/2014/main" id="{8AE94F96-E414-4081-B77F-FF61366B53F5}"/>
              </a:ext>
            </a:extLst>
          </p:cNvPr>
          <p:cNvSpPr txBox="1">
            <a:spLocks/>
          </p:cNvSpPr>
          <p:nvPr/>
        </p:nvSpPr>
        <p:spPr>
          <a:xfrm>
            <a:off x="1289912" y="1363114"/>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Graduate Safety Practitioner</a:t>
            </a:r>
          </a:p>
        </p:txBody>
      </p:sp>
    </p:spTree>
    <p:extLst>
      <p:ext uri="{BB962C8B-B14F-4D97-AF65-F5344CB8AC3E}">
        <p14:creationId xmlns:p14="http://schemas.microsoft.com/office/powerpoint/2010/main" val="211688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653F7-1D1C-431E-B066-2D7AD2BF7E86}"/>
              </a:ext>
            </a:extLst>
          </p:cNvPr>
          <p:cNvSpPr/>
          <p:nvPr/>
        </p:nvSpPr>
        <p:spPr>
          <a:xfrm>
            <a:off x="0" y="4685703"/>
            <a:ext cx="9315453" cy="1471369"/>
          </a:xfrm>
          <a:prstGeom prst="rect">
            <a:avLst/>
          </a:prstGeom>
          <a:gradFill>
            <a:gsLst>
              <a:gs pos="80000">
                <a:schemeClr val="accent1">
                  <a:lumMod val="0"/>
                  <a:lumOff val="100000"/>
                  <a:alpha val="2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hoto&#10;&#10;Description automatically generated with medium confidence">
            <a:extLst>
              <a:ext uri="{FF2B5EF4-FFF2-40B4-BE49-F238E27FC236}">
                <a16:creationId xmlns:a16="http://schemas.microsoft.com/office/drawing/2014/main" id="{1C6313AD-13B7-314D-A5E3-9242432604D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4546"/>
          <a:stretch/>
        </p:blipFill>
        <p:spPr>
          <a:xfrm>
            <a:off x="6213904" y="668866"/>
            <a:ext cx="6875563" cy="5858158"/>
          </a:xfrm>
          <a:prstGeom prst="rect">
            <a:avLst/>
          </a:prstGeom>
          <a:effectLst>
            <a:softEdge rad="1270000"/>
          </a:effectLst>
        </p:spPr>
      </p:pic>
      <p:sp>
        <p:nvSpPr>
          <p:cNvPr id="2" name="Text Placeholder 1">
            <a:extLst>
              <a:ext uri="{FF2B5EF4-FFF2-40B4-BE49-F238E27FC236}">
                <a16:creationId xmlns:a16="http://schemas.microsoft.com/office/drawing/2014/main" id="{30FCC222-4A34-4C31-B979-799DCA45418E}"/>
              </a:ext>
            </a:extLst>
          </p:cNvPr>
          <p:cNvSpPr>
            <a:spLocks noGrp="1"/>
          </p:cNvSpPr>
          <p:nvPr>
            <p:ph type="body" sz="quarter" idx="10"/>
          </p:nvPr>
        </p:nvSpPr>
        <p:spPr/>
        <p:txBody>
          <a:bodyPr/>
          <a:lstStyle/>
          <a:p>
            <a:r>
              <a:rPr lang="en-US" sz="6000" dirty="0">
                <a:solidFill>
                  <a:schemeClr val="tx1"/>
                </a:solidFill>
              </a:rPr>
              <a:t>Qualified Academic </a:t>
            </a:r>
            <a:br>
              <a:rPr lang="en-US" sz="6000" dirty="0">
                <a:solidFill>
                  <a:schemeClr val="tx1"/>
                </a:solidFill>
              </a:rPr>
            </a:br>
            <a:r>
              <a:rPr lang="en-US" sz="6000" dirty="0">
                <a:solidFill>
                  <a:schemeClr val="tx1"/>
                </a:solidFill>
              </a:rPr>
              <a:t>Programs (QAP)</a:t>
            </a:r>
            <a:endParaRPr lang="en-US" sz="6000" dirty="0">
              <a:solidFill>
                <a:schemeClr val="tx1"/>
              </a:solidFill>
              <a:effectLst>
                <a:outerShdw blurRad="38100" dist="38100" dir="2700000" algn="tl">
                  <a:srgbClr val="000000">
                    <a:alpha val="43137"/>
                  </a:srgbClr>
                </a:outerShdw>
              </a:effectLst>
            </a:endParaRPr>
          </a:p>
          <a:p>
            <a:endParaRPr lang="en-US" dirty="0"/>
          </a:p>
        </p:txBody>
      </p:sp>
      <p:pic>
        <p:nvPicPr>
          <p:cNvPr id="5" name="Content Placeholder 18" descr="A person holding a banana&#10;&#10;Description automatically generated">
            <a:extLst>
              <a:ext uri="{FF2B5EF4-FFF2-40B4-BE49-F238E27FC236}">
                <a16:creationId xmlns:a16="http://schemas.microsoft.com/office/drawing/2014/main" id="{97B3AD44-FBF7-47F9-9486-27DB32D527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93A3093F-D72B-456D-9098-0D224A3DEC34}"/>
              </a:ext>
            </a:extLst>
          </p:cNvPr>
          <p:cNvSpPr/>
          <p:nvPr/>
        </p:nvSpPr>
        <p:spPr>
          <a:xfrm>
            <a:off x="749429" y="4882228"/>
            <a:ext cx="6413371" cy="1015663"/>
          </a:xfrm>
          <a:prstGeom prst="rect">
            <a:avLst/>
          </a:prstGeom>
        </p:spPr>
        <p:txBody>
          <a:bodyPr wrap="square">
            <a:spAutoFit/>
          </a:bodyPr>
          <a:lstStyle/>
          <a:p>
            <a:pPr lvl="0" defTabSz="457200">
              <a:defRPr/>
            </a:pPr>
            <a:r>
              <a:rPr lang="en-US" sz="2000" b="1" dirty="0">
                <a:latin typeface="Arial" panose="020B0604020202020204" pitchFamily="34" charset="0"/>
              </a:rPr>
              <a:t>The GSP Designation recognizes a graduate’s level of preparation for professional safety practice and sets them on the path toward CSP Certification</a:t>
            </a:r>
          </a:p>
        </p:txBody>
      </p:sp>
      <p:sp>
        <p:nvSpPr>
          <p:cNvPr id="8" name="Rectangle 7">
            <a:extLst>
              <a:ext uri="{FF2B5EF4-FFF2-40B4-BE49-F238E27FC236}">
                <a16:creationId xmlns:a16="http://schemas.microsoft.com/office/drawing/2014/main" id="{E411DB00-20CE-4B14-BE27-8F4598744B73}"/>
              </a:ext>
            </a:extLst>
          </p:cNvPr>
          <p:cNvSpPr/>
          <p:nvPr/>
        </p:nvSpPr>
        <p:spPr>
          <a:xfrm>
            <a:off x="749428" y="2678153"/>
            <a:ext cx="8616740" cy="1938992"/>
          </a:xfrm>
          <a:prstGeom prst="rect">
            <a:avLst/>
          </a:prstGeom>
        </p:spPr>
        <p:txBody>
          <a:bodyPr wrap="square">
            <a:spAutoFit/>
          </a:bodyPr>
          <a:lstStyle/>
          <a:p>
            <a:pPr marL="292100" indent="-292100">
              <a:spcAft>
                <a:spcPts val="600"/>
              </a:spcAft>
              <a:buFont typeface="Arial" panose="020B0604020202020204" pitchFamily="34" charset="0"/>
              <a:buChar char="•"/>
            </a:pPr>
            <a:r>
              <a:rPr lang="en-US" sz="2200" b="1" dirty="0">
                <a:latin typeface="Arial" panose="020B0604020202020204" pitchFamily="34" charset="0"/>
              </a:rPr>
              <a:t>Programs are reviewed throughout the year </a:t>
            </a:r>
            <a:br>
              <a:rPr lang="en-US" sz="2200" b="1" dirty="0">
                <a:latin typeface="Arial" panose="020B0604020202020204" pitchFamily="34" charset="0"/>
              </a:rPr>
            </a:br>
            <a:r>
              <a:rPr lang="en-US" sz="2200" b="1" dirty="0">
                <a:latin typeface="Arial" panose="020B0604020202020204" pitchFamily="34" charset="0"/>
              </a:rPr>
              <a:t>and are posted to the QAP list every quarter</a:t>
            </a:r>
          </a:p>
          <a:p>
            <a:pPr marL="292100" indent="-292100">
              <a:spcAft>
                <a:spcPts val="600"/>
              </a:spcAft>
              <a:buFont typeface="Arial" panose="020B0604020202020204" pitchFamily="34" charset="0"/>
              <a:buChar char="•"/>
            </a:pPr>
            <a:r>
              <a:rPr lang="en-US" sz="2200" b="1" dirty="0">
                <a:latin typeface="Arial" panose="020B0604020202020204" pitchFamily="34" charset="0"/>
              </a:rPr>
              <a:t>Curriculum mapping to ASP blueprint</a:t>
            </a:r>
          </a:p>
          <a:p>
            <a:pPr marL="292100" indent="-292100">
              <a:spcAft>
                <a:spcPts val="600"/>
              </a:spcAft>
              <a:buFont typeface="Arial" panose="020B0604020202020204" pitchFamily="34" charset="0"/>
              <a:buChar char="•"/>
            </a:pPr>
            <a:r>
              <a:rPr lang="en-US" sz="2200" b="1" dirty="0">
                <a:latin typeface="Arial" panose="020B0604020202020204" pitchFamily="34" charset="0"/>
              </a:rPr>
              <a:t>QAP graduates qualify for the Graduate </a:t>
            </a:r>
            <a:br>
              <a:rPr lang="en-US" sz="2200" b="1" dirty="0">
                <a:latin typeface="Arial" panose="020B0604020202020204" pitchFamily="34" charset="0"/>
              </a:rPr>
            </a:br>
            <a:r>
              <a:rPr lang="en-US" sz="2200" b="1" dirty="0">
                <a:latin typeface="Arial" panose="020B0604020202020204" pitchFamily="34" charset="0"/>
              </a:rPr>
              <a:t>Safety Practitioner (GSP) designation</a:t>
            </a:r>
          </a:p>
        </p:txBody>
      </p:sp>
      <p:sp>
        <p:nvSpPr>
          <p:cNvPr id="9" name="TextBox 8">
            <a:extLst>
              <a:ext uri="{FF2B5EF4-FFF2-40B4-BE49-F238E27FC236}">
                <a16:creationId xmlns:a16="http://schemas.microsoft.com/office/drawing/2014/main" id="{1CF5ED49-7A44-4378-88B3-B7CC6A1E82AE}"/>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QAPs please visit </a:t>
            </a:r>
            <a:r>
              <a:rPr lang="en-US" sz="1400" b="1" dirty="0">
                <a:solidFill>
                  <a:prstClr val="black"/>
                </a:solidFill>
                <a:latin typeface="Arial Narrow" panose="020B0604020202020204" pitchFamily="34" charset="0"/>
                <a:hlinkClick r:id="rId5"/>
              </a:rPr>
              <a:t>BCSP.ORG/GSP</a:t>
            </a:r>
            <a:endParaRPr lang="en-US" sz="1400" b="1" dirty="0">
              <a:solidFill>
                <a:prstClr val="black"/>
              </a:solidFill>
              <a:latin typeface="Arial Narrow" panose="020B0604020202020204" pitchFamily="34" charset="0"/>
            </a:endParaRPr>
          </a:p>
          <a:p>
            <a:endParaRPr lang="en-US" sz="1200" dirty="0"/>
          </a:p>
        </p:txBody>
      </p:sp>
    </p:spTree>
    <p:extLst>
      <p:ext uri="{BB962C8B-B14F-4D97-AF65-F5344CB8AC3E}">
        <p14:creationId xmlns:p14="http://schemas.microsoft.com/office/powerpoint/2010/main" val="3116178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A8819-D546-054C-AF8C-C97F7234657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752730" y="492733"/>
            <a:ext cx="9540868" cy="812800"/>
          </a:xfrm>
          <a:prstGeom prst="rect">
            <a:avLst/>
          </a:prstGeom>
          <a:effectLst/>
        </p:spPr>
      </p:pic>
      <p:pic>
        <p:nvPicPr>
          <p:cNvPr id="19" name="Picture 18" descr="A person wearing a hard hat&#10;&#10;Description automatically generated with medium confidence">
            <a:extLst>
              <a:ext uri="{FF2B5EF4-FFF2-40B4-BE49-F238E27FC236}">
                <a16:creationId xmlns:a16="http://schemas.microsoft.com/office/drawing/2014/main" id="{F136A507-AC03-DB42-A0D6-6B2542D79B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4331" y="-1628631"/>
            <a:ext cx="5692577" cy="7913928"/>
          </a:xfrm>
          <a:prstGeom prst="rect">
            <a:avLst/>
          </a:prstGeom>
          <a:effectLst/>
        </p:spPr>
      </p:pic>
      <p:sp>
        <p:nvSpPr>
          <p:cNvPr id="10" name="Title 1">
            <a:extLst>
              <a:ext uri="{FF2B5EF4-FFF2-40B4-BE49-F238E27FC236}">
                <a16:creationId xmlns:a16="http://schemas.microsoft.com/office/drawing/2014/main" id="{D816D0E0-FA97-3145-9323-91BC4DF5E783}"/>
              </a:ext>
            </a:extLst>
          </p:cNvPr>
          <p:cNvSpPr txBox="1">
            <a:spLocks/>
          </p:cNvSpPr>
          <p:nvPr/>
        </p:nvSpPr>
        <p:spPr>
          <a:xfrm>
            <a:off x="1289912"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8BC642"/>
                </a:solidFill>
              </a:rPr>
              <a:t>Transitional Safety Practitioner</a:t>
            </a:r>
          </a:p>
        </p:txBody>
      </p:sp>
      <p:sp>
        <p:nvSpPr>
          <p:cNvPr id="14" name="Rectangle 13">
            <a:extLst>
              <a:ext uri="{FF2B5EF4-FFF2-40B4-BE49-F238E27FC236}">
                <a16:creationId xmlns:a16="http://schemas.microsoft.com/office/drawing/2014/main" id="{7B054C72-93CE-3946-9195-A67F461FC191}"/>
              </a:ext>
            </a:extLst>
          </p:cNvPr>
          <p:cNvSpPr/>
          <p:nvPr/>
        </p:nvSpPr>
        <p:spPr>
          <a:xfrm>
            <a:off x="502121" y="1978571"/>
            <a:ext cx="7314524" cy="3931846"/>
          </a:xfrm>
          <a:prstGeom prst="rect">
            <a:avLst/>
          </a:prstGeom>
        </p:spPr>
        <p:txBody>
          <a:bodyPr wrap="square">
            <a:spAutoFit/>
          </a:bodyPr>
          <a:lstStyle/>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Designation</a:t>
            </a:r>
          </a:p>
          <a:p>
            <a:pPr marL="292100" indent="-292100" defTabSz="457200">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Available to individuals of Qualified Equivalent </a:t>
            </a:r>
            <a:br>
              <a:rPr lang="en-US" sz="2200" b="1" dirty="0">
                <a:solidFill>
                  <a:prstClr val="black"/>
                </a:solidFill>
                <a:latin typeface="Arial" panose="020B0604020202020204" pitchFamily="34" charset="0"/>
              </a:rPr>
            </a:br>
            <a:r>
              <a:rPr lang="en-US" sz="2200" b="1" dirty="0">
                <a:solidFill>
                  <a:prstClr val="black"/>
                </a:solidFill>
                <a:latin typeface="Arial" panose="020B0604020202020204" pitchFamily="34" charset="0"/>
              </a:rPr>
              <a:t>Programs (QEPs)</a:t>
            </a:r>
          </a:p>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You meet the CSP eligibility requirement of holding a BCSP qualified credential, waiving the ASP and its exam</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A TSP digital wall certificate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TSPs’ names and digital badges appear on the BCSP Credential Holder Directory.</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Use of the BCSP Career Center (JOBS.BCSP.ORG) to post a resume and view career opportunities</a:t>
            </a:r>
          </a:p>
        </p:txBody>
      </p:sp>
      <p:pic>
        <p:nvPicPr>
          <p:cNvPr id="16" name="Picture 15">
            <a:extLst>
              <a:ext uri="{FF2B5EF4-FFF2-40B4-BE49-F238E27FC236}">
                <a16:creationId xmlns:a16="http://schemas.microsoft.com/office/drawing/2014/main" id="{5D9925FF-A457-0D4E-8068-5CC4F90CAE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3430" y="296058"/>
            <a:ext cx="2676089" cy="1307633"/>
          </a:xfrm>
          <a:prstGeom prst="rect">
            <a:avLst/>
          </a:prstGeom>
        </p:spPr>
      </p:pic>
    </p:spTree>
    <p:extLst>
      <p:ext uri="{BB962C8B-B14F-4D97-AF65-F5344CB8AC3E}">
        <p14:creationId xmlns:p14="http://schemas.microsoft.com/office/powerpoint/2010/main" val="1384217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61577-1512-465D-AD79-33D6E2464CC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4423574" y="488338"/>
            <a:ext cx="7768426" cy="812800"/>
          </a:xfrm>
          <a:prstGeom prst="rect">
            <a:avLst/>
          </a:prstGeom>
          <a:effectLst/>
        </p:spPr>
      </p:pic>
      <p:pic>
        <p:nvPicPr>
          <p:cNvPr id="3" name="Content Placeholder 18" descr="A person holding a banana&#10;&#10;Description automatically generated">
            <a:extLst>
              <a:ext uri="{FF2B5EF4-FFF2-40B4-BE49-F238E27FC236}">
                <a16:creationId xmlns:a16="http://schemas.microsoft.com/office/drawing/2014/main" id="{15FBDF11-2786-41A3-BED4-2F06869D9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4" name="Oval 3">
            <a:extLst>
              <a:ext uri="{FF2B5EF4-FFF2-40B4-BE49-F238E27FC236}">
                <a16:creationId xmlns:a16="http://schemas.microsoft.com/office/drawing/2014/main" id="{DE7C4510-7326-4D48-817B-59E8CEA51F38}"/>
              </a:ext>
            </a:extLst>
          </p:cNvPr>
          <p:cNvSpPr/>
          <p:nvPr/>
        </p:nvSpPr>
        <p:spPr>
          <a:xfrm>
            <a:off x="527942" y="750710"/>
            <a:ext cx="945292" cy="945292"/>
          </a:xfrm>
          <a:prstGeom prst="ellipse">
            <a:avLst/>
          </a:prstGeom>
          <a:solidFill>
            <a:srgbClr val="8B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400477-1D3D-4F85-ABA9-FA63865AA9DF}"/>
              </a:ext>
            </a:extLst>
          </p:cNvPr>
          <p:cNvSpPr txBox="1">
            <a:spLocks/>
          </p:cNvSpPr>
          <p:nvPr/>
        </p:nvSpPr>
        <p:spPr>
          <a:xfrm>
            <a:off x="699725" y="816673"/>
            <a:ext cx="10811918"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Qualified Equivalent Programs (QEP)</a:t>
            </a:r>
            <a:endParaRPr lang="en-US" sz="600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C23C11C-1958-4CF1-A9FB-C73652C65808}"/>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QEPs please visit </a:t>
            </a:r>
            <a:r>
              <a:rPr lang="en-US" sz="1400" b="1" dirty="0">
                <a:solidFill>
                  <a:prstClr val="black"/>
                </a:solidFill>
                <a:latin typeface="Arial Narrow" panose="020B0604020202020204" pitchFamily="34" charset="0"/>
                <a:hlinkClick r:id="rId5"/>
              </a:rPr>
              <a:t>BCSP.ORG/TSP</a:t>
            </a:r>
            <a:endParaRPr lang="en-US" sz="1400" b="1" dirty="0">
              <a:solidFill>
                <a:prstClr val="black"/>
              </a:solidFill>
              <a:latin typeface="Arial Narrow" panose="020B0604020202020204" pitchFamily="34" charset="0"/>
            </a:endParaRPr>
          </a:p>
          <a:p>
            <a:endParaRPr lang="en-US" sz="1200" dirty="0"/>
          </a:p>
        </p:txBody>
      </p:sp>
      <p:sp>
        <p:nvSpPr>
          <p:cNvPr id="7" name="Rectangle 6">
            <a:extLst>
              <a:ext uri="{FF2B5EF4-FFF2-40B4-BE49-F238E27FC236}">
                <a16:creationId xmlns:a16="http://schemas.microsoft.com/office/drawing/2014/main" id="{D23AE950-3DA0-4242-AEC1-3F46981F2EB4}"/>
              </a:ext>
            </a:extLst>
          </p:cNvPr>
          <p:cNvSpPr/>
          <p:nvPr/>
        </p:nvSpPr>
        <p:spPr>
          <a:xfrm>
            <a:off x="741290" y="2722095"/>
            <a:ext cx="6096000" cy="3416320"/>
          </a:xfrm>
          <a:prstGeom prst="rect">
            <a:avLst/>
          </a:prstGeom>
        </p:spPr>
        <p:txBody>
          <a:bodyPr>
            <a:spAutoFit/>
          </a:bodyPr>
          <a:lstStyle/>
          <a:p>
            <a:pPr lvl="0" defTabSz="457200">
              <a:lnSpc>
                <a:spcPct val="100000"/>
              </a:lnSpc>
              <a:spcBef>
                <a:spcPts val="0"/>
              </a:spcBef>
              <a:spcAft>
                <a:spcPts val="600"/>
              </a:spcAft>
              <a:defRPr/>
            </a:pPr>
            <a:r>
              <a:rPr lang="en-US" sz="2200" b="1" dirty="0">
                <a:latin typeface="Arial" panose="020B0604020202020204" pitchFamily="34" charset="0"/>
              </a:rPr>
              <a:t>Eligibility</a:t>
            </a:r>
            <a:r>
              <a:rPr lang="en-US" sz="2200" b="1" dirty="0">
                <a:solidFill>
                  <a:prstClr val="black"/>
                </a:solidFill>
                <a:latin typeface="Arial" panose="020B0604020202020204" pitchFamily="34" charset="0"/>
              </a:rPr>
              <a:t>: </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Curriculum-based certificate, diploma</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Substantial match to ASP blueprint</a:t>
            </a:r>
          </a:p>
          <a:p>
            <a:pPr marL="468313" lvl="0" indent="-179388">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QEP graduates qualify for the TSP</a:t>
            </a:r>
            <a:br>
              <a:rPr lang="en-US" b="1" dirty="0">
                <a:solidFill>
                  <a:schemeClr val="tx1">
                    <a:lumMod val="50000"/>
                    <a:lumOff val="50000"/>
                  </a:schemeClr>
                </a:solidFill>
                <a:latin typeface="Arial" panose="020B0604020202020204" pitchFamily="34" charset="0"/>
              </a:rPr>
            </a:br>
            <a:endParaRPr lang="en-US" b="1" dirty="0">
              <a:solidFill>
                <a:schemeClr val="tx1">
                  <a:lumMod val="50000"/>
                  <a:lumOff val="50000"/>
                </a:schemeClr>
              </a:solidFill>
              <a:latin typeface="Arial" panose="020B0604020202020204" pitchFamily="34" charset="0"/>
            </a:endParaRPr>
          </a:p>
          <a:p>
            <a:pPr marL="288925" lvl="0"/>
            <a:r>
              <a:rPr lang="en-US" b="1" i="1" dirty="0">
                <a:solidFill>
                  <a:schemeClr val="tx1">
                    <a:lumMod val="50000"/>
                    <a:lumOff val="50000"/>
                  </a:schemeClr>
                </a:solidFill>
                <a:latin typeface="Arial" panose="020B0604020202020204" pitchFamily="34" charset="0"/>
              </a:rPr>
              <a:t>The TSP designation recognizes an individual’s level of preparation for professional safety practice and sets him/her on the path toward CSP certification.</a:t>
            </a:r>
          </a:p>
          <a:p>
            <a:pPr lvl="0" defTabSz="457200">
              <a:lnSpc>
                <a:spcPct val="100000"/>
              </a:lnSpc>
              <a:spcBef>
                <a:spcPts val="0"/>
              </a:spcBef>
              <a:spcAft>
                <a:spcPts val="600"/>
              </a:spcAft>
              <a:defRPr/>
            </a:pPr>
            <a:endParaRPr lang="en-US" sz="1500" b="1" dirty="0">
              <a:solidFill>
                <a:schemeClr val="tx1">
                  <a:lumMod val="50000"/>
                  <a:lumOff val="50000"/>
                </a:schemeClr>
              </a:solidFill>
              <a:latin typeface="Arial" panose="020B0604020202020204" pitchFamily="34" charset="0"/>
              <a:cs typeface="Arial" panose="020B0604020202020204" pitchFamily="34" charset="0"/>
            </a:endParaRPr>
          </a:p>
          <a:p>
            <a:pPr marL="468313" lvl="0" indent="-179388">
              <a:buFont typeface="Arial" panose="020B0604020202020204" pitchFamily="34" charset="0"/>
              <a:buChar char="•"/>
            </a:pPr>
            <a:endParaRPr lang="en-US" sz="1500" b="1" dirty="0">
              <a:solidFill>
                <a:schemeClr val="tx1">
                  <a:lumMod val="50000"/>
                  <a:lumOff val="50000"/>
                </a:schemeClr>
              </a:solidFill>
              <a:latin typeface="Arial" panose="020B0604020202020204" pitchFamily="34" charset="0"/>
            </a:endParaRPr>
          </a:p>
        </p:txBody>
      </p:sp>
      <p:pic>
        <p:nvPicPr>
          <p:cNvPr id="9" name="Picture 8" descr="A picture containing text, indoor, person, computer&#10;&#10;Description automatically generated">
            <a:extLst>
              <a:ext uri="{FF2B5EF4-FFF2-40B4-BE49-F238E27FC236}">
                <a16:creationId xmlns:a16="http://schemas.microsoft.com/office/drawing/2014/main" id="{A801B5D6-5998-4D75-BC99-6016A45C80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1"/>
          <a:stretch/>
        </p:blipFill>
        <p:spPr>
          <a:xfrm>
            <a:off x="6267783" y="1394317"/>
            <a:ext cx="6096000" cy="4735772"/>
          </a:xfrm>
          <a:prstGeom prst="rect">
            <a:avLst/>
          </a:prstGeom>
          <a:effectLst>
            <a:softEdge rad="635000"/>
          </a:effectLst>
        </p:spPr>
      </p:pic>
    </p:spTree>
    <p:extLst>
      <p:ext uri="{BB962C8B-B14F-4D97-AF65-F5344CB8AC3E}">
        <p14:creationId xmlns:p14="http://schemas.microsoft.com/office/powerpoint/2010/main" val="6909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CAD3C5CE-EEEC-0A44-9B9E-FF5FBB0597DC}"/>
              </a:ext>
            </a:extLst>
          </p:cNvPr>
          <p:cNvSpPr txBox="1">
            <a:spLocks/>
          </p:cNvSpPr>
          <p:nvPr/>
        </p:nvSpPr>
        <p:spPr>
          <a:xfrm>
            <a:off x="3539738" y="3201599"/>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5AC84EF-5689-714B-B739-ABE85C92691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9276" y="2368609"/>
            <a:ext cx="1637742" cy="731684"/>
          </a:xfrm>
          <a:prstGeom prst="rect">
            <a:avLst/>
          </a:prstGeom>
        </p:spPr>
      </p:pic>
      <p:sp>
        <p:nvSpPr>
          <p:cNvPr id="18" name="Text Placeholder 7">
            <a:extLst>
              <a:ext uri="{FF2B5EF4-FFF2-40B4-BE49-F238E27FC236}">
                <a16:creationId xmlns:a16="http://schemas.microsoft.com/office/drawing/2014/main" id="{D2F2146E-039E-C540-8CAF-C3009629F6D5}"/>
              </a:ext>
            </a:extLst>
          </p:cNvPr>
          <p:cNvSpPr txBox="1">
            <a:spLocks/>
          </p:cNvSpPr>
          <p:nvPr/>
        </p:nvSpPr>
        <p:spPr>
          <a:xfrm>
            <a:off x="1000644" y="3164125"/>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endParaRPr lang="en-US" sz="1600" baseline="30000" dirty="0">
              <a:latin typeface="Arial Narrow" panose="020B0604020202020204" pitchFamily="34" charset="0"/>
            </a:endParaRPr>
          </a:p>
        </p:txBody>
      </p:sp>
      <p:sp>
        <p:nvSpPr>
          <p:cNvPr id="22" name="Subtitle 2">
            <a:extLst>
              <a:ext uri="{FF2B5EF4-FFF2-40B4-BE49-F238E27FC236}">
                <a16:creationId xmlns:a16="http://schemas.microsoft.com/office/drawing/2014/main" id="{E7D68279-1288-9F4B-A2A1-4DB6D1576BA3}"/>
              </a:ext>
            </a:extLst>
          </p:cNvPr>
          <p:cNvSpPr txBox="1">
            <a:spLocks/>
          </p:cNvSpPr>
          <p:nvPr/>
        </p:nvSpPr>
        <p:spPr>
          <a:xfrm>
            <a:off x="665760" y="5287052"/>
            <a:ext cx="2236142" cy="107869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Construction Health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sp>
        <p:nvSpPr>
          <p:cNvPr id="25" name="Text Placeholder 7">
            <a:extLst>
              <a:ext uri="{FF2B5EF4-FFF2-40B4-BE49-F238E27FC236}">
                <a16:creationId xmlns:a16="http://schemas.microsoft.com/office/drawing/2014/main" id="{E7581E84-0860-1049-9740-E41C75D91BB6}"/>
              </a:ext>
            </a:extLst>
          </p:cNvPr>
          <p:cNvSpPr txBox="1">
            <a:spLocks/>
          </p:cNvSpPr>
          <p:nvPr/>
        </p:nvSpPr>
        <p:spPr>
          <a:xfrm>
            <a:off x="9183760" y="3169816"/>
            <a:ext cx="2451157" cy="92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Occupational Hygiene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1" dirty="0">
                <a:effectLst/>
                <a:latin typeface="Arial Narrow" panose="020B0604020202020204" pitchFamily="34" charset="0"/>
              </a:rPr>
              <a:t>™</a:t>
            </a:r>
            <a:endParaRPr lang="en-US" sz="1600" b="1" baseline="30000" dirty="0">
              <a:latin typeface="Arial Narrow" panose="020B060402020202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1DEA1F90-29BC-8044-B0F2-B8D23AE150E0}"/>
              </a:ext>
            </a:extLst>
          </p:cNvPr>
          <p:cNvSpPr txBox="1">
            <a:spLocks/>
          </p:cNvSpPr>
          <p:nvPr/>
        </p:nvSpPr>
        <p:spPr>
          <a:xfrm>
            <a:off x="6291028" y="5308108"/>
            <a:ext cx="2333604" cy="518293"/>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 Construction</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27" name="Picture 26">
            <a:extLst>
              <a:ext uri="{FF2B5EF4-FFF2-40B4-BE49-F238E27FC236}">
                <a16:creationId xmlns:a16="http://schemas.microsoft.com/office/drawing/2014/main" id="{B79959D7-6DFC-554F-BA4A-CA9C327C6FD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813" y="4422694"/>
            <a:ext cx="1961848" cy="678969"/>
          </a:xfrm>
          <a:prstGeom prst="rect">
            <a:avLst/>
          </a:prstGeom>
        </p:spPr>
      </p:pic>
      <p:pic>
        <p:nvPicPr>
          <p:cNvPr id="28" name="Picture 27">
            <a:extLst>
              <a:ext uri="{FF2B5EF4-FFF2-40B4-BE49-F238E27FC236}">
                <a16:creationId xmlns:a16="http://schemas.microsoft.com/office/drawing/2014/main" id="{B6658001-2CF9-D140-84BC-80E7127F8BE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382220" y="2470715"/>
            <a:ext cx="1855909" cy="628104"/>
          </a:xfrm>
          <a:prstGeom prst="rect">
            <a:avLst/>
          </a:prstGeom>
        </p:spPr>
      </p:pic>
      <p:pic>
        <p:nvPicPr>
          <p:cNvPr id="29" name="Picture 28">
            <a:extLst>
              <a:ext uri="{FF2B5EF4-FFF2-40B4-BE49-F238E27FC236}">
                <a16:creationId xmlns:a16="http://schemas.microsoft.com/office/drawing/2014/main" id="{C998EDDC-1A7A-7A4C-A28A-1CD8D32928E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2955" y="4432846"/>
            <a:ext cx="1829479" cy="668333"/>
          </a:xfrm>
          <a:prstGeom prst="rect">
            <a:avLst/>
          </a:prstGeom>
        </p:spPr>
      </p:pic>
      <p:sp>
        <p:nvSpPr>
          <p:cNvPr id="30" name="Subtitle 2">
            <a:extLst>
              <a:ext uri="{FF2B5EF4-FFF2-40B4-BE49-F238E27FC236}">
                <a16:creationId xmlns:a16="http://schemas.microsoft.com/office/drawing/2014/main" id="{EE78B669-BBB5-4341-9792-6A4732611CD3}"/>
              </a:ext>
            </a:extLst>
          </p:cNvPr>
          <p:cNvSpPr txBox="1">
            <a:spLocks/>
          </p:cNvSpPr>
          <p:nvPr/>
        </p:nvSpPr>
        <p:spPr>
          <a:xfrm>
            <a:off x="3512183" y="5308108"/>
            <a:ext cx="1870157" cy="1071299"/>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31" name="Picture 30">
            <a:extLst>
              <a:ext uri="{FF2B5EF4-FFF2-40B4-BE49-F238E27FC236}">
                <a16:creationId xmlns:a16="http://schemas.microsoft.com/office/drawing/2014/main" id="{E486F192-F607-8342-8069-12292FA70F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667937" y="4438305"/>
            <a:ext cx="1508821" cy="678969"/>
          </a:xfrm>
          <a:prstGeom prst="rect">
            <a:avLst/>
          </a:prstGeom>
        </p:spPr>
      </p:pic>
      <p:sp>
        <p:nvSpPr>
          <p:cNvPr id="32" name="Text Placeholder 7">
            <a:extLst>
              <a:ext uri="{FF2B5EF4-FFF2-40B4-BE49-F238E27FC236}">
                <a16:creationId xmlns:a16="http://schemas.microsoft.com/office/drawing/2014/main" id="{1D67E180-A9A2-2340-8FFE-52B88D256FD3}"/>
              </a:ext>
            </a:extLst>
          </p:cNvPr>
          <p:cNvSpPr txBox="1">
            <a:spLocks/>
          </p:cNvSpPr>
          <p:nvPr/>
        </p:nvSpPr>
        <p:spPr>
          <a:xfrm>
            <a:off x="9382220" y="5290752"/>
            <a:ext cx="1987907" cy="4691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Certified Instructional Trainer </a:t>
            </a:r>
            <a:endParaRPr lang="en-US" sz="1600" b="1" baseline="30000" dirty="0">
              <a:latin typeface="Arial Narrow"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1FFD7F67-4684-074C-AFAB-D9A9525715E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598631" y="4438305"/>
            <a:ext cx="1550947" cy="678969"/>
          </a:xfrm>
          <a:prstGeom prst="rect">
            <a:avLst/>
          </a:prstGeom>
        </p:spPr>
      </p:pic>
      <p:pic>
        <p:nvPicPr>
          <p:cNvPr id="34" name="Picture 33">
            <a:extLst>
              <a:ext uri="{FF2B5EF4-FFF2-40B4-BE49-F238E27FC236}">
                <a16:creationId xmlns:a16="http://schemas.microsoft.com/office/drawing/2014/main" id="{68CA4CC3-94AC-8241-B160-DD4CCFD2E98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278400" y="2380076"/>
            <a:ext cx="1855909" cy="718743"/>
          </a:xfrm>
          <a:prstGeom prst="rect">
            <a:avLst/>
          </a:prstGeom>
        </p:spPr>
      </p:pic>
      <p:sp>
        <p:nvSpPr>
          <p:cNvPr id="35" name="Text Placeholder 7">
            <a:extLst>
              <a:ext uri="{FF2B5EF4-FFF2-40B4-BE49-F238E27FC236}">
                <a16:creationId xmlns:a16="http://schemas.microsoft.com/office/drawing/2014/main" id="{1C7DD09A-EAB0-A147-8C6F-92F2497FC730}"/>
              </a:ext>
            </a:extLst>
          </p:cNvPr>
          <p:cNvSpPr txBox="1">
            <a:spLocks/>
          </p:cNvSpPr>
          <p:nvPr/>
        </p:nvSpPr>
        <p:spPr>
          <a:xfrm>
            <a:off x="6156029" y="3168894"/>
            <a:ext cx="2146405"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Safety Management Specialist</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4F1C4075-3ACB-854B-858B-610D968041F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527618" y="2409036"/>
            <a:ext cx="1637742" cy="727885"/>
          </a:xfrm>
          <a:prstGeom prst="rect">
            <a:avLst/>
          </a:prstGeom>
        </p:spPr>
      </p:pic>
      <p:sp>
        <p:nvSpPr>
          <p:cNvPr id="2" name="Text Placeholder 1">
            <a:extLst>
              <a:ext uri="{FF2B5EF4-FFF2-40B4-BE49-F238E27FC236}">
                <a16:creationId xmlns:a16="http://schemas.microsoft.com/office/drawing/2014/main" id="{8E2FF85E-1CB8-446E-9E6C-429C8A1BF6A9}"/>
              </a:ext>
            </a:extLst>
          </p:cNvPr>
          <p:cNvSpPr>
            <a:spLocks noGrp="1"/>
          </p:cNvSpPr>
          <p:nvPr>
            <p:ph type="body" sz="quarter" idx="10"/>
          </p:nvPr>
        </p:nvSpPr>
        <p:spPr/>
        <p:txBody>
          <a:bodyPr/>
          <a:lstStyle/>
          <a:p>
            <a:r>
              <a:rPr lang="en-US" dirty="0"/>
              <a:t>BCSP Certifications</a:t>
            </a:r>
          </a:p>
          <a:p>
            <a:endParaRPr lang="en-US" dirty="0"/>
          </a:p>
        </p:txBody>
      </p:sp>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n wearing hardhats and hard hats working on a construction site&#10;&#10;Description automatically generated with low confidence">
            <a:extLst>
              <a:ext uri="{FF2B5EF4-FFF2-40B4-BE49-F238E27FC236}">
                <a16:creationId xmlns:a16="http://schemas.microsoft.com/office/drawing/2014/main" id="{CF74A762-81E3-A546-BAD5-08C3C28AB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285470"/>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636B0049-3008-4C31-A5A2-463824AB1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09386CF-045E-4BD2-8A67-0B43F80F52D2}"/>
              </a:ext>
            </a:extLst>
          </p:cNvPr>
          <p:cNvSpPr/>
          <p:nvPr/>
        </p:nvSpPr>
        <p:spPr>
          <a:xfrm>
            <a:off x="650199" y="2050613"/>
            <a:ext cx="5958419" cy="2246769"/>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179388">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Ten (10) years of safety management experience, 35% of job tasks related to management of safety-related programs, processes, procedures, and personnel</a:t>
            </a:r>
          </a:p>
          <a:p>
            <a:pPr marL="579438" lvl="1" indent="-17938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400050" lvl="1">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A8ABA9F0-1B31-4C8D-9619-BA0CB2C84919}"/>
              </a:ext>
            </a:extLst>
          </p:cNvPr>
          <p:cNvSpPr txBox="1">
            <a:spLocks/>
          </p:cNvSpPr>
          <p:nvPr/>
        </p:nvSpPr>
        <p:spPr>
          <a:xfrm>
            <a:off x="1573669" y="1427971"/>
            <a:ext cx="4937069"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Eligibility Requirements </a:t>
            </a:r>
          </a:p>
        </p:txBody>
      </p:sp>
      <p:pic>
        <p:nvPicPr>
          <p:cNvPr id="8" name="Picture 7">
            <a:extLst>
              <a:ext uri="{FF2B5EF4-FFF2-40B4-BE49-F238E27FC236}">
                <a16:creationId xmlns:a16="http://schemas.microsoft.com/office/drawing/2014/main" id="{D08E7595-0BE0-455A-B03F-6B80A797D4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1053" y="487679"/>
            <a:ext cx="2491043" cy="964713"/>
          </a:xfrm>
          <a:prstGeom prst="rect">
            <a:avLst/>
          </a:prstGeom>
        </p:spPr>
      </p:pic>
      <p:pic>
        <p:nvPicPr>
          <p:cNvPr id="12" name="Picture 11">
            <a:extLst>
              <a:ext uri="{FF2B5EF4-FFF2-40B4-BE49-F238E27FC236}">
                <a16:creationId xmlns:a16="http://schemas.microsoft.com/office/drawing/2014/main" id="{626B3F48-BDCE-4CBF-9DDA-4416A2EE2AD9}"/>
              </a:ext>
            </a:extLst>
          </p:cNvPr>
          <p:cNvPicPr>
            <a:picLocks noChangeAspect="1"/>
          </p:cNvPicPr>
          <p:nvPr/>
        </p:nvPicPr>
        <p:blipFill rotWithShape="1">
          <a:blip r:embed="rId6"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spTree>
    <p:extLst>
      <p:ext uri="{BB962C8B-B14F-4D97-AF65-F5344CB8AC3E}">
        <p14:creationId xmlns:p14="http://schemas.microsoft.com/office/powerpoint/2010/main" val="128001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factory, building&#10;&#10;Description automatically generated">
            <a:extLst>
              <a:ext uri="{FF2B5EF4-FFF2-40B4-BE49-F238E27FC236}">
                <a16:creationId xmlns:a16="http://schemas.microsoft.com/office/drawing/2014/main" id="{C94586E3-D2DD-EF4F-ACE8-436108194EA4}"/>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289158"/>
          </a:xfrm>
          <a:prstGeom prst="rect">
            <a:avLst/>
          </a:prstGeom>
        </p:spPr>
      </p:pic>
      <p:pic>
        <p:nvPicPr>
          <p:cNvPr id="3" name="Picture 2">
            <a:extLst>
              <a:ext uri="{FF2B5EF4-FFF2-40B4-BE49-F238E27FC236}">
                <a16:creationId xmlns:a16="http://schemas.microsoft.com/office/drawing/2014/main" id="{7F7899CF-C92E-46E4-84C5-455ABDCA5E09}"/>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544410" y="506588"/>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D10B160-6D24-4E4B-81A2-7C37107219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3F4E8F1-657D-4570-95FD-C1CC2F5D5997}"/>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safety and health</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CD18DB8-BC5E-4A75-B147-3815E85CE41B}"/>
              </a:ext>
            </a:extLst>
          </p:cNvPr>
          <p:cNvSpPr txBox="1">
            <a:spLocks/>
          </p:cNvSpPr>
          <p:nvPr/>
        </p:nvSpPr>
        <p:spPr>
          <a:xfrm>
            <a:off x="140721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B0F0"/>
                </a:solidFill>
              </a:rPr>
              <a:t>Eligibility Requirements </a:t>
            </a:r>
          </a:p>
        </p:txBody>
      </p:sp>
      <p:pic>
        <p:nvPicPr>
          <p:cNvPr id="8" name="Picture 7">
            <a:extLst>
              <a:ext uri="{FF2B5EF4-FFF2-40B4-BE49-F238E27FC236}">
                <a16:creationId xmlns:a16="http://schemas.microsoft.com/office/drawing/2014/main" id="{654416AD-60BC-482A-A8C7-481EA5AED4D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04251" y="507849"/>
            <a:ext cx="3209427" cy="1086182"/>
          </a:xfrm>
          <a:prstGeom prst="rect">
            <a:avLst/>
          </a:prstGeom>
        </p:spPr>
      </p:pic>
    </p:spTree>
    <p:extLst>
      <p:ext uri="{BB962C8B-B14F-4D97-AF65-F5344CB8AC3E}">
        <p14:creationId xmlns:p14="http://schemas.microsoft.com/office/powerpoint/2010/main" val="2940241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traveling, day&#10;&#10;Description automatically generated">
            <a:extLst>
              <a:ext uri="{FF2B5EF4-FFF2-40B4-BE49-F238E27FC236}">
                <a16:creationId xmlns:a16="http://schemas.microsoft.com/office/drawing/2014/main" id="{3D19FA31-7586-824D-8059-B6B119292FE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287069"/>
          </a:xfrm>
          <a:prstGeom prst="rect">
            <a:avLst/>
          </a:prstGeom>
        </p:spPr>
      </p:pic>
      <p:pic>
        <p:nvPicPr>
          <p:cNvPr id="3" name="Picture 2">
            <a:extLst>
              <a:ext uri="{FF2B5EF4-FFF2-40B4-BE49-F238E27FC236}">
                <a16:creationId xmlns:a16="http://schemas.microsoft.com/office/drawing/2014/main" id="{396DCA39-A53E-431C-AFA0-951FCAC47E6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7B348BB3-5F41-44F2-BE44-69C5AC4C6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3E0A9C6C-AF0B-4CB0-A15F-CC6FBD9F8F4E}"/>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construction-related safety and health</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3B54C837-576F-48EE-BCFF-F0ED87C96450}"/>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70C0"/>
                </a:solidFill>
              </a:rPr>
              <a:t>Eligibility Requirements </a:t>
            </a:r>
          </a:p>
        </p:txBody>
      </p:sp>
      <p:pic>
        <p:nvPicPr>
          <p:cNvPr id="8" name="Picture 7">
            <a:extLst>
              <a:ext uri="{FF2B5EF4-FFF2-40B4-BE49-F238E27FC236}">
                <a16:creationId xmlns:a16="http://schemas.microsoft.com/office/drawing/2014/main" id="{AC53D419-2005-4198-B18D-6B9CF46C02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110876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person holding a dog&#10;&#10;Description automatically generated with low confidence">
            <a:extLst>
              <a:ext uri="{FF2B5EF4-FFF2-40B4-BE49-F238E27FC236}">
                <a16:creationId xmlns:a16="http://schemas.microsoft.com/office/drawing/2014/main" id="{8DB4C054-2DAD-9E4A-8306-D38C3C89609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284773"/>
          </a:xfrm>
          <a:prstGeom prst="rect">
            <a:avLst/>
          </a:prstGeom>
        </p:spPr>
      </p:pic>
      <p:pic>
        <p:nvPicPr>
          <p:cNvPr id="3" name="Picture 2">
            <a:extLst>
              <a:ext uri="{FF2B5EF4-FFF2-40B4-BE49-F238E27FC236}">
                <a16:creationId xmlns:a16="http://schemas.microsoft.com/office/drawing/2014/main" id="{4C882943-02AD-46CF-B7C7-7D2A6650717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5148729" y="507012"/>
            <a:ext cx="7043271"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04E01068-74C6-4FB2-A51D-62BE25A7C4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CFCAE059-1935-4834-85C6-488EA5ADA946}"/>
              </a:ext>
            </a:extLst>
          </p:cNvPr>
          <p:cNvSpPr/>
          <p:nvPr/>
        </p:nvSpPr>
        <p:spPr>
          <a:xfrm>
            <a:off x="650199" y="1919989"/>
            <a:ext cx="5958419" cy="4801314"/>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1682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30 hours of formal safety-related training</a:t>
            </a: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Two (2) years supervisory experience;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Four (4) years work experience (work experience must be a minimum part-time [18 </a:t>
            </a:r>
            <a:r>
              <a:rPr lang="en-US" sz="1600" b="1" dirty="0" err="1">
                <a:solidFill>
                  <a:schemeClr val="tx1">
                    <a:lumMod val="50000"/>
                    <a:lumOff val="50000"/>
                  </a:schemeClr>
                </a:solidFill>
                <a:latin typeface="Arial" panose="020B0604020202020204" pitchFamily="34" charset="0"/>
              </a:rPr>
              <a:t>hrs</a:t>
            </a:r>
            <a:r>
              <a:rPr lang="en-US" sz="1600" b="1" dirty="0">
                <a:solidFill>
                  <a:schemeClr val="tx1">
                    <a:lumMod val="50000"/>
                    <a:lumOff val="50000"/>
                  </a:schemeClr>
                </a:solidFill>
                <a:latin typeface="Arial" panose="020B0604020202020204" pitchFamily="34" charset="0"/>
              </a:rPr>
              <a:t>/week] to qualify);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An associate degree or higher in Occupational Safety, Risk Management, or Construction Management;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Completion of a 2-year trade or union training program/apprenticeship.</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6" name="Title 1">
            <a:extLst>
              <a:ext uri="{FF2B5EF4-FFF2-40B4-BE49-F238E27FC236}">
                <a16:creationId xmlns:a16="http://schemas.microsoft.com/office/drawing/2014/main" id="{8D85334F-412B-4F27-8749-95EB879B58AF}"/>
              </a:ext>
            </a:extLst>
          </p:cNvPr>
          <p:cNvSpPr txBox="1">
            <a:spLocks/>
          </p:cNvSpPr>
          <p:nvPr/>
        </p:nvSpPr>
        <p:spPr>
          <a:xfrm>
            <a:off x="1097335" y="1338194"/>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Eligibility Requirements </a:t>
            </a:r>
          </a:p>
        </p:txBody>
      </p:sp>
      <p:pic>
        <p:nvPicPr>
          <p:cNvPr id="7" name="Picture 6">
            <a:extLst>
              <a:ext uri="{FF2B5EF4-FFF2-40B4-BE49-F238E27FC236}">
                <a16:creationId xmlns:a16="http://schemas.microsoft.com/office/drawing/2014/main" id="{7F8EF81D-F57C-419D-A17F-81838A36780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8" name="Picture 7">
            <a:extLst>
              <a:ext uri="{FF2B5EF4-FFF2-40B4-BE49-F238E27FC236}">
                <a16:creationId xmlns:a16="http://schemas.microsoft.com/office/drawing/2014/main" id="{16F9E5FB-391F-4036-92E7-DADEB13750B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9" name="TextBox 8">
            <a:extLst>
              <a:ext uri="{FF2B5EF4-FFF2-40B4-BE49-F238E27FC236}">
                <a16:creationId xmlns:a16="http://schemas.microsoft.com/office/drawing/2014/main" id="{6078088C-4376-4E88-A63A-FF36DBB61313}"/>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1497230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n office&#10;&#10;Description automatically generated with medium confidence">
            <a:extLst>
              <a:ext uri="{FF2B5EF4-FFF2-40B4-BE49-F238E27FC236}">
                <a16:creationId xmlns:a16="http://schemas.microsoft.com/office/drawing/2014/main" id="{120DB418-9961-CF4D-BD86-4D11BB9FC35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300249"/>
          </a:xfrm>
          <a:prstGeom prst="rect">
            <a:avLst/>
          </a:prstGeom>
        </p:spPr>
      </p:pic>
      <p:pic>
        <p:nvPicPr>
          <p:cNvPr id="2" name="Picture 1">
            <a:extLst>
              <a:ext uri="{FF2B5EF4-FFF2-40B4-BE49-F238E27FC236}">
                <a16:creationId xmlns:a16="http://schemas.microsoft.com/office/drawing/2014/main" id="{9B79447D-CAAE-49B4-9572-20F249F6153C}"/>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729345" y="494557"/>
            <a:ext cx="9462655"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F0B2639-C87F-4CEE-A267-D192E227A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5" name="Rectangle 4">
            <a:extLst>
              <a:ext uri="{FF2B5EF4-FFF2-40B4-BE49-F238E27FC236}">
                <a16:creationId xmlns:a16="http://schemas.microsoft.com/office/drawing/2014/main" id="{4C1C04A0-AE6A-4585-9AF7-FB35ED52F570}"/>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Minimum of  135 hours of teaching, training,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or development in any SH&amp;E specialty</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AE916A7-5525-4497-AB49-16F1A9A729D2}"/>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FB8D0B"/>
                </a:solidFill>
              </a:rPr>
              <a:t>Eligibility Requirements </a:t>
            </a:r>
          </a:p>
        </p:txBody>
      </p:sp>
      <p:pic>
        <p:nvPicPr>
          <p:cNvPr id="8" name="Picture 7">
            <a:extLst>
              <a:ext uri="{FF2B5EF4-FFF2-40B4-BE49-F238E27FC236}">
                <a16:creationId xmlns:a16="http://schemas.microsoft.com/office/drawing/2014/main" id="{8236F43A-5EF2-457A-89D5-7356BE81452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9392" y="420077"/>
            <a:ext cx="2409951" cy="1055022"/>
          </a:xfrm>
          <a:prstGeom prst="rect">
            <a:avLst/>
          </a:prstGeom>
        </p:spPr>
      </p:pic>
    </p:spTree>
    <p:extLst>
      <p:ext uri="{BB962C8B-B14F-4D97-AF65-F5344CB8AC3E}">
        <p14:creationId xmlns:p14="http://schemas.microsoft.com/office/powerpoint/2010/main" val="100939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E69E5-A3AE-4249-9931-FD38506DF9A3}"/>
              </a:ext>
            </a:extLst>
          </p:cNvPr>
          <p:cNvSpPr>
            <a:spLocks noGrp="1"/>
          </p:cNvSpPr>
          <p:nvPr>
            <p:ph type="body" sz="quarter" idx="10"/>
          </p:nvPr>
        </p:nvSpPr>
        <p:spPr>
          <a:xfrm>
            <a:off x="639766" y="940526"/>
            <a:ext cx="11004547" cy="1011980"/>
          </a:xfrm>
        </p:spPr>
        <p:txBody>
          <a:bodyPr/>
          <a:lstStyle/>
          <a:p>
            <a:r>
              <a:rPr lang="en-US" sz="6000" dirty="0">
                <a:solidFill>
                  <a:schemeClr val="tx1"/>
                </a:solidFill>
              </a:rPr>
              <a:t>Recertification Requirements</a:t>
            </a:r>
          </a:p>
        </p:txBody>
      </p:sp>
      <p:pic>
        <p:nvPicPr>
          <p:cNvPr id="6" name="Picture 5" descr="A person sitting at a desk&#10;&#10;Description automatically generated with medium confidence">
            <a:extLst>
              <a:ext uri="{FF2B5EF4-FFF2-40B4-BE49-F238E27FC236}">
                <a16:creationId xmlns:a16="http://schemas.microsoft.com/office/drawing/2014/main" id="{B74DDAAF-2F0E-414F-8BF3-AD1BD59B3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7676" y="1013768"/>
            <a:ext cx="7124597" cy="6009051"/>
          </a:xfrm>
          <a:prstGeom prst="rect">
            <a:avLst/>
          </a:prstGeom>
          <a:effectLst>
            <a:softEdge rad="1270000"/>
          </a:effectLst>
        </p:spPr>
      </p:pic>
      <p:sp>
        <p:nvSpPr>
          <p:cNvPr id="7" name="Rectangle 6">
            <a:extLst>
              <a:ext uri="{FF2B5EF4-FFF2-40B4-BE49-F238E27FC236}">
                <a16:creationId xmlns:a16="http://schemas.microsoft.com/office/drawing/2014/main" id="{C3F4D285-6D96-4647-999D-B05A0AB14CB1}"/>
              </a:ext>
            </a:extLst>
          </p:cNvPr>
          <p:cNvSpPr/>
          <p:nvPr/>
        </p:nvSpPr>
        <p:spPr>
          <a:xfrm>
            <a:off x="758270" y="1884677"/>
            <a:ext cx="9612176" cy="4455066"/>
          </a:xfrm>
          <a:prstGeom prst="rect">
            <a:avLst/>
          </a:prstGeom>
        </p:spPr>
        <p:txBody>
          <a:bodyPr wrap="square">
            <a:spAutoFit/>
          </a:bodyPr>
          <a:lstStyle/>
          <a:p>
            <a:pPr marL="292100" lvl="0" indent="-292100" defTabSz="457200">
              <a:lnSpc>
                <a:spcPct val="100000"/>
              </a:lnSpc>
              <a:spcBef>
                <a:spcPts val="0"/>
              </a:spcBef>
              <a:spcAft>
                <a:spcPts val="500"/>
              </a:spcAft>
              <a:buFont typeface="Arial" panose="020B0604020202020204" pitchFamily="34" charset="0"/>
              <a:buChar char="•"/>
              <a:defRPr/>
            </a:pPr>
            <a:r>
              <a:rPr lang="en-US" sz="2200" b="1" dirty="0">
                <a:solidFill>
                  <a:prstClr val="black"/>
                </a:solidFill>
                <a:latin typeface="Arial" panose="020B0604020202020204" pitchFamily="34" charset="0"/>
              </a:rPr>
              <a:t>Occurs on a 5-year cycle (July 1 – June 30)</a:t>
            </a:r>
          </a:p>
          <a:p>
            <a:pPr marL="292100" indent="-292100" defTabSz="457200">
              <a:spcAft>
                <a:spcPts val="500"/>
              </a:spcAft>
              <a:buFont typeface="Arial" panose="020B0604020202020204" pitchFamily="34" charset="0"/>
              <a:buChar char="•"/>
              <a:defRPr/>
            </a:pPr>
            <a:r>
              <a:rPr lang="en-US" sz="2200" b="1" dirty="0"/>
              <a:t>10 point categories (some with point limitations): </a:t>
            </a:r>
            <a:r>
              <a:rPr lang="en-US" sz="2200" b="1" dirty="0">
                <a:solidFill>
                  <a:prstClr val="black"/>
                </a:solidFill>
                <a:latin typeface="Arial" panose="020B0604020202020204" pitchFamily="34" charset="0"/>
              </a:rPr>
              <a:t>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Professional Safety Practice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Membership in Safety Organizations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Organizational Service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Publications, Conference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Presentations and Patents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Service to BCSP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Professional Development Conferences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Safety-related Course or Seminar, Other Educational Program, </a:t>
            </a:r>
            <a:br>
              <a:rPr lang="en-US" sz="1500" b="1" dirty="0">
                <a:solidFill>
                  <a:schemeClr val="tx1">
                    <a:lumMod val="50000"/>
                    <a:lumOff val="50000"/>
                  </a:schemeClr>
                </a:solidFill>
                <a:latin typeface="Arial" panose="020B0604020202020204" pitchFamily="34" charset="0"/>
                <a:cs typeface="Arial" panose="020B0604020202020204" pitchFamily="34" charset="0"/>
              </a:rPr>
            </a:br>
            <a:r>
              <a:rPr lang="en-US" sz="1500" b="1" dirty="0">
                <a:solidFill>
                  <a:schemeClr val="tx1">
                    <a:lumMod val="50000"/>
                    <a:lumOff val="50000"/>
                  </a:schemeClr>
                </a:solidFill>
                <a:latin typeface="Arial" panose="020B0604020202020204" pitchFamily="34" charset="0"/>
                <a:cs typeface="Arial" panose="020B0604020202020204" pitchFamily="34" charset="0"/>
              </a:rPr>
              <a:t>Certificates, Readership Quiz Program, and BCSP Online Quiz</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College or University Courses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Advanced Degree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Additional Certification or License</a:t>
            </a:r>
          </a:p>
          <a:p>
            <a:pPr marL="763524" lvl="1"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494973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9D9C2-53C0-43A7-9928-42F3B9EB09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51477" y="2870255"/>
            <a:ext cx="1938731" cy="866154"/>
          </a:xfrm>
          <a:prstGeom prst="rect">
            <a:avLst/>
          </a:prstGeom>
        </p:spPr>
      </p:pic>
      <p:pic>
        <p:nvPicPr>
          <p:cNvPr id="3" name="Picture 2">
            <a:extLst>
              <a:ext uri="{FF2B5EF4-FFF2-40B4-BE49-F238E27FC236}">
                <a16:creationId xmlns:a16="http://schemas.microsoft.com/office/drawing/2014/main" id="{E6944223-51BF-44F4-94A9-D4FA82301D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91305" y="2829412"/>
            <a:ext cx="2185961" cy="846563"/>
          </a:xfrm>
          <a:prstGeom prst="rect">
            <a:avLst/>
          </a:prstGeom>
        </p:spPr>
      </p:pic>
      <p:pic>
        <p:nvPicPr>
          <p:cNvPr id="4" name="Picture 3">
            <a:extLst>
              <a:ext uri="{FF2B5EF4-FFF2-40B4-BE49-F238E27FC236}">
                <a16:creationId xmlns:a16="http://schemas.microsoft.com/office/drawing/2014/main" id="{9F177ED9-7536-4CC0-B609-1EA3803D5EB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57226" y="4739429"/>
            <a:ext cx="2389185" cy="808584"/>
          </a:xfrm>
          <a:prstGeom prst="rect">
            <a:avLst/>
          </a:prstGeom>
        </p:spPr>
      </p:pic>
      <p:pic>
        <p:nvPicPr>
          <p:cNvPr id="5" name="Picture 4">
            <a:extLst>
              <a:ext uri="{FF2B5EF4-FFF2-40B4-BE49-F238E27FC236}">
                <a16:creationId xmlns:a16="http://schemas.microsoft.com/office/drawing/2014/main" id="{FFA6FF1B-E337-4C93-9324-E3732EB29ED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806518" y="4748757"/>
            <a:ext cx="2255847" cy="780718"/>
          </a:xfrm>
          <a:prstGeom prst="rect">
            <a:avLst/>
          </a:prstGeom>
        </p:spPr>
      </p:pic>
      <p:pic>
        <p:nvPicPr>
          <p:cNvPr id="6" name="Picture 5">
            <a:extLst>
              <a:ext uri="{FF2B5EF4-FFF2-40B4-BE49-F238E27FC236}">
                <a16:creationId xmlns:a16="http://schemas.microsoft.com/office/drawing/2014/main" id="{6FEAB6B4-8322-46B8-AC46-10A797C67DD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340638" y="4665468"/>
            <a:ext cx="1783366" cy="780717"/>
          </a:xfrm>
          <a:prstGeom prst="rect">
            <a:avLst/>
          </a:prstGeom>
        </p:spPr>
      </p:pic>
      <p:pic>
        <p:nvPicPr>
          <p:cNvPr id="7" name="Picture 6">
            <a:extLst>
              <a:ext uri="{FF2B5EF4-FFF2-40B4-BE49-F238E27FC236}">
                <a16:creationId xmlns:a16="http://schemas.microsoft.com/office/drawing/2014/main" id="{A58EE1E9-4C77-4E61-8472-566565B5CDA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694502" y="2829412"/>
            <a:ext cx="2062184" cy="916526"/>
          </a:xfrm>
          <a:prstGeom prst="rect">
            <a:avLst/>
          </a:prstGeom>
        </p:spPr>
      </p:pic>
      <p:sp>
        <p:nvSpPr>
          <p:cNvPr id="8" name="Oval 7">
            <a:extLst>
              <a:ext uri="{FF2B5EF4-FFF2-40B4-BE49-F238E27FC236}">
                <a16:creationId xmlns:a16="http://schemas.microsoft.com/office/drawing/2014/main" id="{DAC7B027-1854-4505-AB1B-D5CDA6357FC1}"/>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DB51FB-ECD9-49F0-9020-DBA3290093BF}"/>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Recertification Requirements</a:t>
            </a:r>
          </a:p>
        </p:txBody>
      </p:sp>
      <p:sp>
        <p:nvSpPr>
          <p:cNvPr id="10" name="Rectangle 9">
            <a:extLst>
              <a:ext uri="{FF2B5EF4-FFF2-40B4-BE49-F238E27FC236}">
                <a16:creationId xmlns:a16="http://schemas.microsoft.com/office/drawing/2014/main" id="{8FF7AA41-E56C-487F-892D-B0A8264D1965}"/>
              </a:ext>
            </a:extLst>
          </p:cNvPr>
          <p:cNvSpPr/>
          <p:nvPr/>
        </p:nvSpPr>
        <p:spPr>
          <a:xfrm>
            <a:off x="-28230" y="2077488"/>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9E5D24-2D75-45FC-8257-6B5C1336ABC9}"/>
              </a:ext>
            </a:extLst>
          </p:cNvPr>
          <p:cNvSpPr txBox="1"/>
          <p:nvPr/>
        </p:nvSpPr>
        <p:spPr>
          <a:xfrm>
            <a:off x="0" y="2098298"/>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25 POINTS EVERY 5 YEARS</a:t>
            </a:r>
          </a:p>
        </p:txBody>
      </p:sp>
      <p:sp>
        <p:nvSpPr>
          <p:cNvPr id="12" name="Rectangle 11">
            <a:extLst>
              <a:ext uri="{FF2B5EF4-FFF2-40B4-BE49-F238E27FC236}">
                <a16:creationId xmlns:a16="http://schemas.microsoft.com/office/drawing/2014/main" id="{90137931-F243-40BD-A490-39C551A64440}"/>
              </a:ext>
            </a:extLst>
          </p:cNvPr>
          <p:cNvSpPr/>
          <p:nvPr/>
        </p:nvSpPr>
        <p:spPr>
          <a:xfrm>
            <a:off x="-28230" y="3892429"/>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9E7D2F-E7C2-4EFA-B540-BA5E73D354F0}"/>
              </a:ext>
            </a:extLst>
          </p:cNvPr>
          <p:cNvSpPr txBox="1"/>
          <p:nvPr/>
        </p:nvSpPr>
        <p:spPr>
          <a:xfrm>
            <a:off x="0" y="3915187"/>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20 POINTS EVERY 5 YEARS</a:t>
            </a:r>
          </a:p>
        </p:txBody>
      </p:sp>
      <p:sp>
        <p:nvSpPr>
          <p:cNvPr id="14" name="TextBox 13">
            <a:extLst>
              <a:ext uri="{FF2B5EF4-FFF2-40B4-BE49-F238E27FC236}">
                <a16:creationId xmlns:a16="http://schemas.microsoft.com/office/drawing/2014/main" id="{5ACBD996-1877-407E-B27E-FB892B961C0E}"/>
              </a:ext>
            </a:extLst>
          </p:cNvPr>
          <p:cNvSpPr txBox="1"/>
          <p:nvPr/>
        </p:nvSpPr>
        <p:spPr>
          <a:xfrm>
            <a:off x="10121593" y="4790786"/>
            <a:ext cx="429491" cy="369332"/>
          </a:xfrm>
          <a:prstGeom prst="rect">
            <a:avLst/>
          </a:prstGeom>
          <a:noFill/>
        </p:spPr>
        <p:txBody>
          <a:bodyPr wrap="square" rtlCol="0">
            <a:spAutoFit/>
          </a:bodyPr>
          <a:lstStyle/>
          <a:p>
            <a:pPr algn="ctr"/>
            <a:r>
              <a:rPr lang="en-US" dirty="0"/>
              <a:t>*</a:t>
            </a:r>
          </a:p>
        </p:txBody>
      </p:sp>
      <p:sp>
        <p:nvSpPr>
          <p:cNvPr id="15" name="Rectangle 14">
            <a:extLst>
              <a:ext uri="{FF2B5EF4-FFF2-40B4-BE49-F238E27FC236}">
                <a16:creationId xmlns:a16="http://schemas.microsoft.com/office/drawing/2014/main" id="{993D6500-FEF5-4A54-8E7C-9106E04D17DB}"/>
              </a:ext>
            </a:extLst>
          </p:cNvPr>
          <p:cNvSpPr/>
          <p:nvPr/>
        </p:nvSpPr>
        <p:spPr>
          <a:xfrm>
            <a:off x="7857285" y="5579419"/>
            <a:ext cx="3113315" cy="646331"/>
          </a:xfrm>
          <a:prstGeom prst="rect">
            <a:avLst/>
          </a:prstGeom>
        </p:spPr>
        <p:txBody>
          <a:bodyPr wrap="square">
            <a:spAutoFit/>
          </a:bodyPr>
          <a:lstStyle/>
          <a:p>
            <a:pPr lvl="0" algn="ctr" defTabSz="457200">
              <a:defRPr/>
            </a:pPr>
            <a:r>
              <a:rPr lang="en-US" sz="1200" b="1" dirty="0">
                <a:solidFill>
                  <a:prstClr val="black"/>
                </a:solidFill>
                <a:latin typeface="Arial" panose="020B0604020202020204" pitchFamily="34" charset="0"/>
              </a:rPr>
              <a:t>*2.8 of the 20 points must come from teaching, developing and/or attending courses on instructional techniques </a:t>
            </a:r>
          </a:p>
        </p:txBody>
      </p:sp>
    </p:spTree>
    <p:extLst>
      <p:ext uri="{BB962C8B-B14F-4D97-AF65-F5344CB8AC3E}">
        <p14:creationId xmlns:p14="http://schemas.microsoft.com/office/powerpoint/2010/main" val="142426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72749-FEEC-4CA3-B211-794FCBBCB86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519044"/>
            <a:ext cx="7043271" cy="812800"/>
          </a:xfrm>
          <a:prstGeom prst="rect">
            <a:avLst/>
          </a:prstGeom>
          <a:effectLst/>
        </p:spPr>
      </p:pic>
      <p:pic>
        <p:nvPicPr>
          <p:cNvPr id="13" name="Picture 12" descr="A picture containing person, yellow, orange&#10;&#10;Description automatically generated">
            <a:extLst>
              <a:ext uri="{FF2B5EF4-FFF2-40B4-BE49-F238E27FC236}">
                <a16:creationId xmlns:a16="http://schemas.microsoft.com/office/drawing/2014/main" id="{BFFDBA08-D4CE-4043-BF13-F22225688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48" t="-7048" b="-2946"/>
          <a:stretch/>
        </p:blipFill>
        <p:spPr>
          <a:xfrm>
            <a:off x="4250456" y="-678754"/>
            <a:ext cx="7941544" cy="7133089"/>
          </a:xfrm>
          <a:prstGeom prst="rect">
            <a:avLst/>
          </a:prstGeom>
        </p:spPr>
      </p:pic>
      <p:sp>
        <p:nvSpPr>
          <p:cNvPr id="5" name="Title 1">
            <a:extLst>
              <a:ext uri="{FF2B5EF4-FFF2-40B4-BE49-F238E27FC236}">
                <a16:creationId xmlns:a16="http://schemas.microsoft.com/office/drawing/2014/main" id="{AD89CB19-E26B-44DF-9A43-2795CC2AF3B1}"/>
              </a:ext>
            </a:extLst>
          </p:cNvPr>
          <p:cNvSpPr txBox="1">
            <a:spLocks/>
          </p:cNvSpPr>
          <p:nvPr/>
        </p:nvSpPr>
        <p:spPr>
          <a:xfrm>
            <a:off x="10058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Recertification Requirements </a:t>
            </a:r>
          </a:p>
        </p:txBody>
      </p:sp>
      <p:pic>
        <p:nvPicPr>
          <p:cNvPr id="6" name="Picture 5">
            <a:extLst>
              <a:ext uri="{FF2B5EF4-FFF2-40B4-BE49-F238E27FC236}">
                <a16:creationId xmlns:a16="http://schemas.microsoft.com/office/drawing/2014/main" id="{9F9F1206-5D32-4491-B6EC-1673F032A63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7" name="Picture 6">
            <a:extLst>
              <a:ext uri="{FF2B5EF4-FFF2-40B4-BE49-F238E27FC236}">
                <a16:creationId xmlns:a16="http://schemas.microsoft.com/office/drawing/2014/main" id="{71517EBE-43B5-44C1-810A-FDBDF7FC71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8" name="TextBox 7">
            <a:extLst>
              <a:ext uri="{FF2B5EF4-FFF2-40B4-BE49-F238E27FC236}">
                <a16:creationId xmlns:a16="http://schemas.microsoft.com/office/drawing/2014/main" id="{608BBBCC-EC7B-4AF5-B2DA-842C875C2F37}"/>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
        <p:nvSpPr>
          <p:cNvPr id="9" name="Content Placeholder 2">
            <a:extLst>
              <a:ext uri="{FF2B5EF4-FFF2-40B4-BE49-F238E27FC236}">
                <a16:creationId xmlns:a16="http://schemas.microsoft.com/office/drawing/2014/main" id="{A9EC8145-462F-4A06-8B01-302B101F0A7C}"/>
              </a:ext>
            </a:extLst>
          </p:cNvPr>
          <p:cNvSpPr txBox="1">
            <a:spLocks/>
          </p:cNvSpPr>
          <p:nvPr/>
        </p:nvSpPr>
        <p:spPr>
          <a:xfrm>
            <a:off x="646670" y="2022045"/>
            <a:ext cx="6653290" cy="443229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608" indent="-292608" defTabSz="457200">
              <a:lnSpc>
                <a:spcPct val="100000"/>
              </a:lnSpc>
              <a:spcBef>
                <a:spcPts val="0"/>
              </a:spcBef>
              <a:spcAft>
                <a:spcPts val="500"/>
              </a:spcAft>
              <a:defRPr/>
            </a:pPr>
            <a:r>
              <a:rPr lang="en-US" sz="2200" b="1" dirty="0">
                <a:solidFill>
                  <a:srgbClr val="000000"/>
                </a:solidFill>
                <a:latin typeface="Arial" panose="020B0604020202020204" pitchFamily="34" charset="0"/>
                <a:cs typeface="Arial" panose="020B0604020202020204" pitchFamily="34" charset="0"/>
              </a:rPr>
              <a:t>Attend and/or teach 30 hours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Safety and Health Courses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Presentations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Tool-Box Talks </a:t>
            </a:r>
          </a:p>
          <a:p>
            <a:pPr marL="55562" indent="0" defTabSz="457200">
              <a:lnSpc>
                <a:spcPct val="100000"/>
              </a:lnSpc>
              <a:spcBef>
                <a:spcPct val="20000"/>
              </a:spcBef>
              <a:buSzPct val="100000"/>
              <a:buNone/>
              <a:defRPr/>
            </a:pPr>
            <a:r>
              <a:rPr lang="en-US" b="1" dirty="0">
                <a:solidFill>
                  <a:srgbClr val="C00000"/>
                </a:solidFill>
                <a:latin typeface="Arial" panose="020B0604020202020204" pitchFamily="34" charset="0"/>
                <a:cs typeface="Arial" panose="020B0604020202020204" pitchFamily="34" charset="0"/>
              </a:rPr>
              <a:t>OR</a:t>
            </a:r>
          </a:p>
          <a:p>
            <a:pPr marL="288925" indent="-292608" defTabSz="457200">
              <a:lnSpc>
                <a:spcPct val="100000"/>
              </a:lnSpc>
              <a:spcBef>
                <a:spcPts val="0"/>
              </a:spcBef>
              <a:spcAft>
                <a:spcPts val="500"/>
              </a:spcAft>
              <a:buSzPct val="100000"/>
              <a:defRPr/>
            </a:pPr>
            <a:r>
              <a:rPr lang="en-US" sz="2200" b="1" dirty="0">
                <a:solidFill>
                  <a:srgbClr val="000000"/>
                </a:solidFill>
                <a:latin typeface="Arial" panose="020B0604020202020204" pitchFamily="34" charset="0"/>
                <a:cs typeface="Arial" panose="020B0604020202020204" pitchFamily="34" charset="0"/>
              </a:rPr>
              <a:t>Achieve the CSP, ASP, SMS, OHST,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CHST, CIT, STS (if you have the STSC), STSC (if you have the STS), or CIT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p:txBody>
      </p:sp>
    </p:spTree>
    <p:extLst>
      <p:ext uri="{BB962C8B-B14F-4D97-AF65-F5344CB8AC3E}">
        <p14:creationId xmlns:p14="http://schemas.microsoft.com/office/powerpoint/2010/main" val="104816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72C60-EC9A-45C1-80B6-5B0F091D094D}"/>
              </a:ext>
            </a:extLst>
          </p:cNvPr>
          <p:cNvSpPr/>
          <p:nvPr/>
        </p:nvSpPr>
        <p:spPr>
          <a:xfrm>
            <a:off x="-28230" y="2354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7C522A-8453-4265-8588-37376760837A}"/>
              </a:ext>
            </a:extLst>
          </p:cNvPr>
          <p:cNvSpPr/>
          <p:nvPr/>
        </p:nvSpPr>
        <p:spPr>
          <a:xfrm>
            <a:off x="-28230" y="3129828"/>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76B739-97A4-4ECC-A8BA-3A871731295A}"/>
              </a:ext>
            </a:extLst>
          </p:cNvPr>
          <p:cNvSpPr/>
          <p:nvPr/>
        </p:nvSpPr>
        <p:spPr>
          <a:xfrm>
            <a:off x="-28230" y="3885202"/>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C3665A-9187-44A0-821E-5BEF9020E41F}"/>
              </a:ext>
            </a:extLst>
          </p:cNvPr>
          <p:cNvSpPr/>
          <p:nvPr/>
        </p:nvSpPr>
        <p:spPr>
          <a:xfrm>
            <a:off x="-28230" y="4640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0A6F8D-65E1-4F1A-AE90-F31B867147E3}"/>
              </a:ext>
            </a:extLst>
          </p:cNvPr>
          <p:cNvSpPr txBox="1"/>
          <p:nvPr/>
        </p:nvSpPr>
        <p:spPr>
          <a:xfrm>
            <a:off x="639766" y="2306815"/>
            <a:ext cx="7839216" cy="3708708"/>
          </a:xfrm>
          <a:prstGeom prst="rect">
            <a:avLst/>
          </a:prstGeom>
          <a:noFill/>
        </p:spPr>
        <p:txBody>
          <a:bodyPr wrap="square" rtlCol="0">
            <a:spAutoFit/>
          </a:bodyPr>
          <a:lstStyle/>
          <a:p>
            <a:pPr marL="742950" indent="-742950">
              <a:spcBef>
                <a:spcPts val="600"/>
              </a:spcBef>
              <a:spcAft>
                <a:spcPts val="600"/>
              </a:spcAft>
              <a:buAutoNum type="arabicPeriod"/>
            </a:pPr>
            <a:r>
              <a:rPr lang="en-US" sz="4000" b="1" dirty="0">
                <a:latin typeface="Arial" panose="020B0604020202020204" pitchFamily="34" charset="0"/>
              </a:rPr>
              <a:t>Professional</a:t>
            </a:r>
          </a:p>
          <a:p>
            <a:pPr marL="742950" indent="-742950">
              <a:spcBef>
                <a:spcPts val="600"/>
              </a:spcBef>
              <a:spcAft>
                <a:spcPts val="600"/>
              </a:spcAft>
              <a:buAutoNum type="arabicPeriod"/>
            </a:pPr>
            <a:r>
              <a:rPr lang="en-US" sz="4000" b="1" dirty="0">
                <a:latin typeface="Arial" panose="020B0604020202020204" pitchFamily="34" charset="0"/>
              </a:rPr>
              <a:t>Management</a:t>
            </a:r>
          </a:p>
          <a:p>
            <a:pPr marL="742950" indent="-742950">
              <a:spcBef>
                <a:spcPts val="600"/>
              </a:spcBef>
              <a:spcAft>
                <a:spcPts val="600"/>
              </a:spcAft>
              <a:buFont typeface="+mj-lt"/>
              <a:buAutoNum type="arabicPeriod"/>
            </a:pPr>
            <a:r>
              <a:rPr lang="en-US" sz="4000" b="1" dirty="0">
                <a:latin typeface="Arial" panose="020B0604020202020204" pitchFamily="34" charset="0"/>
              </a:rPr>
              <a:t>Technician and Supervisory</a:t>
            </a:r>
          </a:p>
          <a:p>
            <a:pPr marL="742950" indent="-742950">
              <a:spcBef>
                <a:spcPts val="600"/>
              </a:spcBef>
              <a:spcAft>
                <a:spcPts val="600"/>
              </a:spcAft>
              <a:buFont typeface="+mj-lt"/>
              <a:buAutoNum type="arabicPeriod"/>
            </a:pPr>
            <a:r>
              <a:rPr lang="en-US" sz="4000" b="1" dirty="0">
                <a:latin typeface="Arial" panose="020B0604020202020204" pitchFamily="34" charset="0"/>
              </a:rPr>
              <a:t>Training</a:t>
            </a:r>
          </a:p>
          <a:p>
            <a:pPr marL="742950" indent="-742950">
              <a:buAutoNum type="arabicPeriod"/>
            </a:pPr>
            <a:endParaRPr lang="en-US" sz="4000" b="1" dirty="0">
              <a:latin typeface="Arial" panose="020B0604020202020204" pitchFamily="34" charset="0"/>
            </a:endParaRPr>
          </a:p>
        </p:txBody>
      </p:sp>
      <p:sp>
        <p:nvSpPr>
          <p:cNvPr id="9" name="Oval 8">
            <a:extLst>
              <a:ext uri="{FF2B5EF4-FFF2-40B4-BE49-F238E27FC236}">
                <a16:creationId xmlns:a16="http://schemas.microsoft.com/office/drawing/2014/main" id="{BC39ACD2-A7DF-4A2C-8831-80DEE6D3831C}"/>
              </a:ext>
            </a:extLst>
          </p:cNvPr>
          <p:cNvSpPr>
            <a:spLocks noChangeAspect="1"/>
          </p:cNvSpPr>
          <p:nvPr/>
        </p:nvSpPr>
        <p:spPr>
          <a:xfrm>
            <a:off x="8390931" y="1438074"/>
            <a:ext cx="4911406" cy="4804638"/>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2BA2551A-680B-4305-B4C5-2384B5A90506}"/>
              </a:ext>
            </a:extLst>
          </p:cNvPr>
          <p:cNvSpPr>
            <a:spLocks noGrp="1"/>
          </p:cNvSpPr>
          <p:nvPr>
            <p:ph type="body" sz="quarter" idx="10"/>
          </p:nvPr>
        </p:nvSpPr>
        <p:spPr>
          <a:xfrm>
            <a:off x="639766" y="940526"/>
            <a:ext cx="9454729" cy="1011980"/>
          </a:xfrm>
        </p:spPr>
        <p:txBody>
          <a:bodyPr>
            <a:normAutofit fontScale="92500"/>
          </a:bodyPr>
          <a:lstStyle/>
          <a:p>
            <a:r>
              <a:rPr lang="en-US" sz="6000" dirty="0">
                <a:solidFill>
                  <a:schemeClr val="bg1"/>
                </a:solidFill>
              </a:rPr>
              <a:t>Four Types of Certification</a:t>
            </a:r>
          </a:p>
        </p:txBody>
      </p:sp>
    </p:spTree>
    <p:extLst>
      <p:ext uri="{BB962C8B-B14F-4D97-AF65-F5344CB8AC3E}">
        <p14:creationId xmlns:p14="http://schemas.microsoft.com/office/powerpoint/2010/main" val="428165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4"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FB14E-9283-401F-87CB-127705927B63}"/>
              </a:ext>
            </a:extLst>
          </p:cNvPr>
          <p:cNvSpPr/>
          <p:nvPr/>
        </p:nvSpPr>
        <p:spPr>
          <a:xfrm rot="2672385">
            <a:off x="-1075510" y="423308"/>
            <a:ext cx="5748642" cy="5547625"/>
          </a:xfrm>
          <a:custGeom>
            <a:avLst/>
            <a:gdLst>
              <a:gd name="connsiteX0" fmla="*/ 0 w 5748642"/>
              <a:gd name="connsiteY0" fmla="*/ 0 h 5547625"/>
              <a:gd name="connsiteX1" fmla="*/ 5748642 w 5748642"/>
              <a:gd name="connsiteY1" fmla="*/ 0 h 5547625"/>
              <a:gd name="connsiteX2" fmla="*/ 5748642 w 5748642"/>
              <a:gd name="connsiteY2" fmla="*/ 5547625 h 5547625"/>
              <a:gd name="connsiteX3" fmla="*/ 0 w 5748642"/>
              <a:gd name="connsiteY3" fmla="*/ 5547625 h 5547625"/>
              <a:gd name="connsiteX4" fmla="*/ 0 w 5748642"/>
              <a:gd name="connsiteY4" fmla="*/ 0 h 5547625"/>
              <a:gd name="connsiteX0" fmla="*/ 0 w 5748642"/>
              <a:gd name="connsiteY0" fmla="*/ 0 h 5549292"/>
              <a:gd name="connsiteX1" fmla="*/ 5748642 w 5748642"/>
              <a:gd name="connsiteY1" fmla="*/ 0 h 5549292"/>
              <a:gd name="connsiteX2" fmla="*/ 5748642 w 5748642"/>
              <a:gd name="connsiteY2" fmla="*/ 5547625 h 5549292"/>
              <a:gd name="connsiteX3" fmla="*/ 4509176 w 5748642"/>
              <a:gd name="connsiteY3" fmla="*/ 5549292 h 5549292"/>
              <a:gd name="connsiteX4" fmla="*/ 0 w 5748642"/>
              <a:gd name="connsiteY4" fmla="*/ 5547625 h 5549292"/>
              <a:gd name="connsiteX5" fmla="*/ 0 w 5748642"/>
              <a:gd name="connsiteY5" fmla="*/ 0 h 5549292"/>
              <a:gd name="connsiteX0" fmla="*/ 0 w 5748642"/>
              <a:gd name="connsiteY0" fmla="*/ 0 h 5548920"/>
              <a:gd name="connsiteX1" fmla="*/ 5748642 w 5748642"/>
              <a:gd name="connsiteY1" fmla="*/ 0 h 5548920"/>
              <a:gd name="connsiteX2" fmla="*/ 5748642 w 5748642"/>
              <a:gd name="connsiteY2" fmla="*/ 5547625 h 5548920"/>
              <a:gd name="connsiteX3" fmla="*/ 4462786 w 5748642"/>
              <a:gd name="connsiteY3" fmla="*/ 5548920 h 5548920"/>
              <a:gd name="connsiteX4" fmla="*/ 0 w 5748642"/>
              <a:gd name="connsiteY4" fmla="*/ 5547625 h 5548920"/>
              <a:gd name="connsiteX5" fmla="*/ 0 w 5748642"/>
              <a:gd name="connsiteY5"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2766 w 5748642"/>
              <a:gd name="connsiteY2" fmla="*/ 4282134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7625"/>
              <a:gd name="connsiteX1" fmla="*/ 5748642 w 5748642"/>
              <a:gd name="connsiteY1" fmla="*/ 0 h 5547625"/>
              <a:gd name="connsiteX2" fmla="*/ 5742766 w 5748642"/>
              <a:gd name="connsiteY2" fmla="*/ 4282134 h 5547625"/>
              <a:gd name="connsiteX3" fmla="*/ 5057500 w 5748642"/>
              <a:gd name="connsiteY3" fmla="*/ 4956365 h 5547625"/>
              <a:gd name="connsiteX4" fmla="*/ 4458314 w 5748642"/>
              <a:gd name="connsiteY4" fmla="*/ 5546640 h 5547625"/>
              <a:gd name="connsiteX5" fmla="*/ 0 w 5748642"/>
              <a:gd name="connsiteY5" fmla="*/ 5547625 h 5547625"/>
              <a:gd name="connsiteX6" fmla="*/ 0 w 5748642"/>
              <a:gd name="connsiteY6" fmla="*/ 0 h 55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642" h="5547625">
                <a:moveTo>
                  <a:pt x="0" y="0"/>
                </a:moveTo>
                <a:lnTo>
                  <a:pt x="5748642" y="0"/>
                </a:lnTo>
                <a:cubicBezTo>
                  <a:pt x="5745922" y="1421323"/>
                  <a:pt x="5745486" y="2860811"/>
                  <a:pt x="5742766" y="4282134"/>
                </a:cubicBezTo>
                <a:lnTo>
                  <a:pt x="5057500" y="4956365"/>
                </a:lnTo>
                <a:lnTo>
                  <a:pt x="4458314" y="5546640"/>
                </a:lnTo>
                <a:lnTo>
                  <a:pt x="0" y="5547625"/>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2">
            <a:extLst>
              <a:ext uri="{FF2B5EF4-FFF2-40B4-BE49-F238E27FC236}">
                <a16:creationId xmlns:a16="http://schemas.microsoft.com/office/drawing/2014/main" id="{0ADCD1C8-1031-4308-8DF3-E079BBBC61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97499" y="3707333"/>
            <a:ext cx="2437611" cy="945739"/>
          </a:xfrm>
          <a:prstGeom prst="rect">
            <a:avLst/>
          </a:prstGeom>
        </p:spPr>
      </p:pic>
      <p:sp>
        <p:nvSpPr>
          <p:cNvPr id="6" name="Oval 5">
            <a:extLst>
              <a:ext uri="{FF2B5EF4-FFF2-40B4-BE49-F238E27FC236}">
                <a16:creationId xmlns:a16="http://schemas.microsoft.com/office/drawing/2014/main" id="{C0A7EE2A-32F1-473F-93A0-1726EAA34A0A}"/>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84BE82-235F-422E-9D2A-7B4F311A639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0" y="4933525"/>
            <a:ext cx="6650998" cy="812800"/>
          </a:xfrm>
          <a:prstGeom prst="rect">
            <a:avLst/>
          </a:prstGeom>
          <a:effectLst/>
        </p:spPr>
      </p:pic>
      <p:sp>
        <p:nvSpPr>
          <p:cNvPr id="8" name="Title 1">
            <a:extLst>
              <a:ext uri="{FF2B5EF4-FFF2-40B4-BE49-F238E27FC236}">
                <a16:creationId xmlns:a16="http://schemas.microsoft.com/office/drawing/2014/main" id="{2DE10A69-4DCF-4733-AD56-2FDCB56949A3}"/>
              </a:ext>
            </a:extLst>
          </p:cNvPr>
          <p:cNvSpPr txBox="1">
            <a:spLocks/>
          </p:cNvSpPr>
          <p:nvPr/>
        </p:nvSpPr>
        <p:spPr>
          <a:xfrm>
            <a:off x="699726" y="816672"/>
            <a:ext cx="5108677" cy="3057903"/>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Professional </a:t>
            </a:r>
            <a:br>
              <a:rPr lang="en-US" sz="6000" dirty="0">
                <a:solidFill>
                  <a:schemeClr val="tx1"/>
                </a:solidFill>
              </a:rPr>
            </a:br>
            <a:r>
              <a:rPr lang="en-US" sz="6000" dirty="0">
                <a:solidFill>
                  <a:schemeClr val="tx1"/>
                </a:solidFill>
              </a:rPr>
              <a:t>Certifications </a:t>
            </a:r>
            <a:br>
              <a:rPr lang="en-US" sz="6000" dirty="0">
                <a:solidFill>
                  <a:schemeClr val="tx1"/>
                </a:solidFill>
              </a:rPr>
            </a:br>
            <a:r>
              <a:rPr lang="en-US" sz="6000" dirty="0">
                <a:solidFill>
                  <a:schemeClr val="tx1"/>
                </a:solidFill>
              </a:rPr>
              <a:t>and </a:t>
            </a:r>
            <a:br>
              <a:rPr lang="en-US" sz="6000" dirty="0">
                <a:solidFill>
                  <a:schemeClr val="tx1"/>
                </a:solidFill>
              </a:rPr>
            </a:br>
            <a:r>
              <a:rPr lang="en-US" sz="6000" dirty="0">
                <a:solidFill>
                  <a:schemeClr val="tx1"/>
                </a:solidFill>
              </a:rPr>
              <a:t>Designations</a:t>
            </a:r>
          </a:p>
        </p:txBody>
      </p:sp>
      <p:sp>
        <p:nvSpPr>
          <p:cNvPr id="12" name="Subtitle 2">
            <a:extLst>
              <a:ext uri="{FF2B5EF4-FFF2-40B4-BE49-F238E27FC236}">
                <a16:creationId xmlns:a16="http://schemas.microsoft.com/office/drawing/2014/main" id="{56E49E78-6DC2-48E8-BE0A-87B6F203505F}"/>
              </a:ext>
            </a:extLst>
          </p:cNvPr>
          <p:cNvSpPr txBox="1">
            <a:spLocks/>
          </p:cNvSpPr>
          <p:nvPr/>
        </p:nvSpPr>
        <p:spPr>
          <a:xfrm>
            <a:off x="9697559" y="2387322"/>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692A6D1-73B6-412C-BBB5-5A4FF46355D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34001" y="1425314"/>
            <a:ext cx="2152163" cy="961508"/>
          </a:xfrm>
          <a:prstGeom prst="rect">
            <a:avLst/>
          </a:prstGeom>
        </p:spPr>
      </p:pic>
      <p:sp>
        <p:nvSpPr>
          <p:cNvPr id="14" name="Text Placeholder 7">
            <a:extLst>
              <a:ext uri="{FF2B5EF4-FFF2-40B4-BE49-F238E27FC236}">
                <a16:creationId xmlns:a16="http://schemas.microsoft.com/office/drawing/2014/main" id="{D3333E5F-9A76-416F-BAF5-5154A5C865B8}"/>
              </a:ext>
            </a:extLst>
          </p:cNvPr>
          <p:cNvSpPr txBox="1">
            <a:spLocks/>
          </p:cNvSpPr>
          <p:nvPr/>
        </p:nvSpPr>
        <p:spPr>
          <a:xfrm>
            <a:off x="7087872" y="2382971"/>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r>
              <a:rPr lang="en-US" sz="1600" baseline="30000" dirty="0">
                <a:latin typeface="Arial Narrow" panose="020B0604020202020204" pitchFamily="34" charset="0"/>
              </a:rPr>
              <a:t> </a:t>
            </a:r>
          </a:p>
        </p:txBody>
      </p:sp>
      <p:pic>
        <p:nvPicPr>
          <p:cNvPr id="15" name="Picture 14">
            <a:extLst>
              <a:ext uri="{FF2B5EF4-FFF2-40B4-BE49-F238E27FC236}">
                <a16:creationId xmlns:a16="http://schemas.microsoft.com/office/drawing/2014/main" id="{516CD65C-E554-44BB-8158-A647B422F3B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97499" y="1402790"/>
            <a:ext cx="2163394" cy="961508"/>
          </a:xfrm>
          <a:prstGeom prst="rect">
            <a:avLst/>
          </a:prstGeom>
        </p:spPr>
      </p:pic>
      <p:pic>
        <p:nvPicPr>
          <p:cNvPr id="16" name="Picture 15">
            <a:extLst>
              <a:ext uri="{FF2B5EF4-FFF2-40B4-BE49-F238E27FC236}">
                <a16:creationId xmlns:a16="http://schemas.microsoft.com/office/drawing/2014/main" id="{ED385812-E38C-4B9F-AB61-83A45B885E3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804302" y="3699449"/>
            <a:ext cx="1967739" cy="961508"/>
          </a:xfrm>
          <a:prstGeom prst="rect">
            <a:avLst/>
          </a:prstGeom>
        </p:spPr>
      </p:pic>
      <p:sp>
        <p:nvSpPr>
          <p:cNvPr id="17" name="Text Placeholder 7">
            <a:extLst>
              <a:ext uri="{FF2B5EF4-FFF2-40B4-BE49-F238E27FC236}">
                <a16:creationId xmlns:a16="http://schemas.microsoft.com/office/drawing/2014/main" id="{32412A19-1A6E-4AFA-8445-66A81994F495}"/>
              </a:ext>
            </a:extLst>
          </p:cNvPr>
          <p:cNvSpPr txBox="1">
            <a:spLocks/>
          </p:cNvSpPr>
          <p:nvPr/>
        </p:nvSpPr>
        <p:spPr>
          <a:xfrm>
            <a:off x="6990886" y="4660957"/>
            <a:ext cx="178115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Transitional Safety Practitioner</a:t>
            </a:r>
            <a:r>
              <a:rPr lang="en-US" sz="1600" baseline="30000" dirty="0">
                <a:latin typeface="Arial Narrow" panose="020B0604020202020204" pitchFamily="34" charset="0"/>
              </a:rPr>
              <a:t> </a:t>
            </a:r>
          </a:p>
        </p:txBody>
      </p:sp>
      <p:sp>
        <p:nvSpPr>
          <p:cNvPr id="18" name="Text Placeholder 7">
            <a:extLst>
              <a:ext uri="{FF2B5EF4-FFF2-40B4-BE49-F238E27FC236}">
                <a16:creationId xmlns:a16="http://schemas.microsoft.com/office/drawing/2014/main" id="{C03EF206-54A4-4AFA-BAA1-573C25B6A8C5}"/>
              </a:ext>
            </a:extLst>
          </p:cNvPr>
          <p:cNvSpPr txBox="1">
            <a:spLocks/>
          </p:cNvSpPr>
          <p:nvPr/>
        </p:nvSpPr>
        <p:spPr>
          <a:xfrm>
            <a:off x="9954308" y="4660957"/>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Graduate Safety Practitioner</a:t>
            </a:r>
            <a:r>
              <a:rPr lang="en-US" sz="1600" baseline="30000" dirty="0">
                <a:effectLst/>
                <a:latin typeface="Arial Narrow" panose="020B0604020202020204" pitchFamily="34" charset="0"/>
              </a:rPr>
              <a:t> ®</a:t>
            </a:r>
            <a:endParaRPr lang="en-US" sz="1600" baseline="30000" dirty="0">
              <a:latin typeface="Arial Narrow" panose="020B0604020202020204" pitchFamily="34" charset="0"/>
            </a:endParaRPr>
          </a:p>
        </p:txBody>
      </p:sp>
    </p:spTree>
    <p:extLst>
      <p:ext uri="{BB962C8B-B14F-4D97-AF65-F5344CB8AC3E}">
        <p14:creationId xmlns:p14="http://schemas.microsoft.com/office/powerpoint/2010/main" val="356577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2717A-3BAF-4A18-9E11-E2BCA7A948A0}"/>
              </a:ext>
            </a:extLst>
          </p:cNvPr>
          <p:cNvSpPr/>
          <p:nvPr/>
        </p:nvSpPr>
        <p:spPr>
          <a:xfrm>
            <a:off x="5255332" y="2473"/>
            <a:ext cx="6948165" cy="6280452"/>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285234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44453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65718"/>
              <a:gd name="connsiteY0" fmla="*/ 0 h 6355583"/>
              <a:gd name="connsiteX1" fmla="*/ 6944453 w 6965718"/>
              <a:gd name="connsiteY1" fmla="*/ 0 h 6355583"/>
              <a:gd name="connsiteX2" fmla="*/ 6965718 w 6965718"/>
              <a:gd name="connsiteY2" fmla="*/ 6355583 h 6355583"/>
              <a:gd name="connsiteX3" fmla="*/ 0 w 6965718"/>
              <a:gd name="connsiteY3" fmla="*/ 6339254 h 6355583"/>
              <a:gd name="connsiteX4" fmla="*/ 2890157 w 6965718"/>
              <a:gd name="connsiteY4" fmla="*/ 0 h 6355583"/>
              <a:gd name="connsiteX0" fmla="*/ 2890157 w 6945525"/>
              <a:gd name="connsiteY0" fmla="*/ 0 h 6412144"/>
              <a:gd name="connsiteX1" fmla="*/ 6944453 w 6945525"/>
              <a:gd name="connsiteY1" fmla="*/ 0 h 6412144"/>
              <a:gd name="connsiteX2" fmla="*/ 6928011 w 6945525"/>
              <a:gd name="connsiteY2" fmla="*/ 6412144 h 6412144"/>
              <a:gd name="connsiteX3" fmla="*/ 0 w 6945525"/>
              <a:gd name="connsiteY3" fmla="*/ 6339254 h 6412144"/>
              <a:gd name="connsiteX4" fmla="*/ 2890157 w 6945525"/>
              <a:gd name="connsiteY4" fmla="*/ 0 h 6412144"/>
              <a:gd name="connsiteX0" fmla="*/ 2890157 w 6945925"/>
              <a:gd name="connsiteY0" fmla="*/ 0 h 6339254"/>
              <a:gd name="connsiteX1" fmla="*/ 6944453 w 6945925"/>
              <a:gd name="connsiteY1" fmla="*/ 0 h 6339254"/>
              <a:gd name="connsiteX2" fmla="*/ 6937438 w 6945925"/>
              <a:gd name="connsiteY2" fmla="*/ 6308449 h 6339254"/>
              <a:gd name="connsiteX3" fmla="*/ 0 w 6945925"/>
              <a:gd name="connsiteY3" fmla="*/ 6339254 h 6339254"/>
              <a:gd name="connsiteX4" fmla="*/ 2890157 w 6945925"/>
              <a:gd name="connsiteY4" fmla="*/ 0 h 6339254"/>
              <a:gd name="connsiteX0" fmla="*/ 2890157 w 6944585"/>
              <a:gd name="connsiteY0" fmla="*/ 0 h 6339254"/>
              <a:gd name="connsiteX1" fmla="*/ 6944453 w 6944585"/>
              <a:gd name="connsiteY1" fmla="*/ 0 h 6339254"/>
              <a:gd name="connsiteX2" fmla="*/ 6678201 w 6944585"/>
              <a:gd name="connsiteY2" fmla="*/ 5870103 h 6339254"/>
              <a:gd name="connsiteX3" fmla="*/ 0 w 6944585"/>
              <a:gd name="connsiteY3" fmla="*/ 6339254 h 6339254"/>
              <a:gd name="connsiteX4" fmla="*/ 2890157 w 6944585"/>
              <a:gd name="connsiteY4" fmla="*/ 0 h 6339254"/>
              <a:gd name="connsiteX0" fmla="*/ 2890157 w 6945693"/>
              <a:gd name="connsiteY0" fmla="*/ 0 h 6339254"/>
              <a:gd name="connsiteX1" fmla="*/ 6944453 w 6945693"/>
              <a:gd name="connsiteY1" fmla="*/ 0 h 6339254"/>
              <a:gd name="connsiteX2" fmla="*/ 6932725 w 6945693"/>
              <a:gd name="connsiteY2" fmla="*/ 6280169 h 6339254"/>
              <a:gd name="connsiteX3" fmla="*/ 0 w 6945693"/>
              <a:gd name="connsiteY3" fmla="*/ 6339254 h 6339254"/>
              <a:gd name="connsiteX4" fmla="*/ 2890157 w 6945693"/>
              <a:gd name="connsiteY4" fmla="*/ 0 h 6339254"/>
              <a:gd name="connsiteX0" fmla="*/ 2890157 w 6945693"/>
              <a:gd name="connsiteY0" fmla="*/ 0 h 6280169"/>
              <a:gd name="connsiteX1" fmla="*/ 6944453 w 6945693"/>
              <a:gd name="connsiteY1" fmla="*/ 0 h 6280169"/>
              <a:gd name="connsiteX2" fmla="*/ 6932725 w 6945693"/>
              <a:gd name="connsiteY2" fmla="*/ 6280169 h 6280169"/>
              <a:gd name="connsiteX3" fmla="*/ 0 w 6945693"/>
              <a:gd name="connsiteY3" fmla="*/ 6277980 h 6280169"/>
              <a:gd name="connsiteX4" fmla="*/ 2890157 w 6945693"/>
              <a:gd name="connsiteY4" fmla="*/ 0 h 6280169"/>
              <a:gd name="connsiteX0" fmla="*/ 2892629 w 6948165"/>
              <a:gd name="connsiteY0" fmla="*/ 0 h 6280452"/>
              <a:gd name="connsiteX1" fmla="*/ 6946925 w 6948165"/>
              <a:gd name="connsiteY1" fmla="*/ 0 h 6280452"/>
              <a:gd name="connsiteX2" fmla="*/ 6935197 w 6948165"/>
              <a:gd name="connsiteY2" fmla="*/ 6280169 h 6280452"/>
              <a:gd name="connsiteX3" fmla="*/ 0 w 6948165"/>
              <a:gd name="connsiteY3" fmla="*/ 6280452 h 6280452"/>
              <a:gd name="connsiteX4" fmla="*/ 2892629 w 6948165"/>
              <a:gd name="connsiteY4" fmla="*/ 0 h 628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65" h="6280452">
                <a:moveTo>
                  <a:pt x="2892629" y="0"/>
                </a:moveTo>
                <a:lnTo>
                  <a:pt x="6946925" y="0"/>
                </a:lnTo>
                <a:cubicBezTo>
                  <a:pt x="6954013" y="2118528"/>
                  <a:pt x="6928109" y="4161641"/>
                  <a:pt x="6935197" y="6280169"/>
                </a:cubicBezTo>
                <a:lnTo>
                  <a:pt x="0" y="6280452"/>
                </a:lnTo>
                <a:lnTo>
                  <a:pt x="2892629"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48BAE04-3584-4178-A904-82368DD6E821}"/>
              </a:ext>
            </a:extLst>
          </p:cNvPr>
          <p:cNvSpPr/>
          <p:nvPr/>
        </p:nvSpPr>
        <p:spPr>
          <a:xfrm>
            <a:off x="4828299" y="2767350"/>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6EF901E-DFCC-44FF-98CB-15E6E73F031A}"/>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id="{A895345E-CAD2-43BD-9059-5298D25833D2}"/>
              </a:ext>
            </a:extLst>
          </p:cNvPr>
          <p:cNvSpPr/>
          <p:nvPr/>
        </p:nvSpPr>
        <p:spPr>
          <a:xfrm>
            <a:off x="527942" y="750710"/>
            <a:ext cx="945292" cy="945292"/>
          </a:xfrm>
          <a:prstGeom prst="ellipse">
            <a:avLst/>
          </a:prstGeom>
          <a:solidFill>
            <a:srgbClr val="A5A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A77925-6B85-44DC-A49A-DF1526A3E47A}"/>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Management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33B5D56B-666F-4066-8583-6E421FFD333A}"/>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1" y="5203677"/>
            <a:ext cx="4232313" cy="812800"/>
          </a:xfrm>
          <a:prstGeom prst="rect">
            <a:avLst/>
          </a:prstGeom>
          <a:effectLst/>
        </p:spPr>
      </p:pic>
      <p:sp>
        <p:nvSpPr>
          <p:cNvPr id="9" name="Text Placeholder 7">
            <a:extLst>
              <a:ext uri="{FF2B5EF4-FFF2-40B4-BE49-F238E27FC236}">
                <a16:creationId xmlns:a16="http://schemas.microsoft.com/office/drawing/2014/main" id="{9405B84A-25AF-4FBD-B570-575D75ABB083}"/>
              </a:ext>
            </a:extLst>
          </p:cNvPr>
          <p:cNvSpPr txBox="1">
            <a:spLocks/>
          </p:cNvSpPr>
          <p:nvPr/>
        </p:nvSpPr>
        <p:spPr>
          <a:xfrm>
            <a:off x="5001990" y="4881318"/>
            <a:ext cx="2898204"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Safety Management Specialist </a:t>
            </a:r>
            <a:r>
              <a:rPr lang="en-US" sz="2000" b="1" baseline="30000" dirty="0">
                <a:effectLst/>
                <a:latin typeface="Arial Narrow" panose="020B0604020202020204" pitchFamily="34" charset="0"/>
              </a:rPr>
              <a:t>®</a:t>
            </a:r>
            <a:endParaRPr lang="en-US" sz="2000" b="1" baseline="30000" dirty="0">
              <a:latin typeface="Arial Narrow"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A96216-D0D1-4559-8132-824BE060B1F5}"/>
              </a:ext>
            </a:extLst>
          </p:cNvPr>
          <p:cNvSpPr/>
          <p:nvPr/>
        </p:nvSpPr>
        <p:spPr>
          <a:xfrm>
            <a:off x="780135" y="3041826"/>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Validates the experience of safety practitioners with more than 10 years of experience, with or without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 college degree</a:t>
            </a:r>
          </a:p>
        </p:txBody>
      </p:sp>
      <p:pic>
        <p:nvPicPr>
          <p:cNvPr id="11" name="Picture 10">
            <a:extLst>
              <a:ext uri="{FF2B5EF4-FFF2-40B4-BE49-F238E27FC236}">
                <a16:creationId xmlns:a16="http://schemas.microsoft.com/office/drawing/2014/main" id="{6256863F-E31B-4FB7-BFA1-CB01F5FDBF4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66868" y="3543273"/>
            <a:ext cx="3455046" cy="1338045"/>
          </a:xfrm>
          <a:prstGeom prst="rect">
            <a:avLst/>
          </a:prstGeom>
        </p:spPr>
      </p:pic>
    </p:spTree>
    <p:extLst>
      <p:ext uri="{BB962C8B-B14F-4D97-AF65-F5344CB8AC3E}">
        <p14:creationId xmlns:p14="http://schemas.microsoft.com/office/powerpoint/2010/main" val="35950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2309ADE-4A08-4114-B887-6FC7446643D1}"/>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20" name="Oval 19">
            <a:extLst>
              <a:ext uri="{FF2B5EF4-FFF2-40B4-BE49-F238E27FC236}">
                <a16:creationId xmlns:a16="http://schemas.microsoft.com/office/drawing/2014/main" id="{0AF9283C-5568-4304-B438-45B444A328B6}"/>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39F32F-C0F6-4BE8-950B-BAFD78BD08FE}"/>
              </a:ext>
            </a:extLst>
          </p:cNvPr>
          <p:cNvSpPr/>
          <p:nvPr/>
        </p:nvSpPr>
        <p:spPr>
          <a:xfrm>
            <a:off x="-13252" y="2575315"/>
            <a:ext cx="12220230" cy="788372"/>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a:extLst>
              <a:ext uri="{FF2B5EF4-FFF2-40B4-BE49-F238E27FC236}">
                <a16:creationId xmlns:a16="http://schemas.microsoft.com/office/drawing/2014/main" id="{2DF54BC6-8278-4809-B238-8F006901B3CF}"/>
              </a:ext>
            </a:extLst>
          </p:cNvPr>
          <p:cNvSpPr txBox="1">
            <a:spLocks/>
          </p:cNvSpPr>
          <p:nvPr/>
        </p:nvSpPr>
        <p:spPr>
          <a:xfrm>
            <a:off x="2825643" y="2591347"/>
            <a:ext cx="5199418" cy="74313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Occupational Hygiene and Safety Technician</a:t>
            </a:r>
            <a:r>
              <a:rPr lang="en-US" sz="1800" b="1" dirty="0">
                <a:effectLst/>
                <a:latin typeface="Arial Narrow" panose="020B0604020202020204" pitchFamily="34" charset="0"/>
              </a:rPr>
              <a:t>™</a:t>
            </a:r>
            <a:r>
              <a:rPr lang="en-US" sz="1800" b="1" baseline="30000" dirty="0">
                <a:latin typeface="Arial" panose="020B0604020202020204" pitchFamily="34" charset="0"/>
                <a:cs typeface="Arial" panose="020B0604020202020204" pitchFamily="34" charset="0"/>
              </a:rPr>
              <a:t> </a:t>
            </a:r>
          </a:p>
        </p:txBody>
      </p:sp>
      <p:pic>
        <p:nvPicPr>
          <p:cNvPr id="23" name="Picture 22">
            <a:extLst>
              <a:ext uri="{FF2B5EF4-FFF2-40B4-BE49-F238E27FC236}">
                <a16:creationId xmlns:a16="http://schemas.microsoft.com/office/drawing/2014/main" id="{3754536C-7663-4E55-B051-DC4025BE6B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41724" y="2646042"/>
            <a:ext cx="1993038" cy="674514"/>
          </a:xfrm>
          <a:prstGeom prst="rect">
            <a:avLst/>
          </a:prstGeom>
        </p:spPr>
      </p:pic>
      <p:sp>
        <p:nvSpPr>
          <p:cNvPr id="24" name="Rectangle 23">
            <a:extLst>
              <a:ext uri="{FF2B5EF4-FFF2-40B4-BE49-F238E27FC236}">
                <a16:creationId xmlns:a16="http://schemas.microsoft.com/office/drawing/2014/main" id="{0C59E93C-D6BC-4336-A5CA-C5D71BE88A41}"/>
              </a:ext>
            </a:extLst>
          </p:cNvPr>
          <p:cNvSpPr/>
          <p:nvPr/>
        </p:nvSpPr>
        <p:spPr>
          <a:xfrm>
            <a:off x="0" y="3489429"/>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C22C11-7C60-4B0A-AF32-19A0DAFC1DD8}"/>
              </a:ext>
            </a:extLst>
          </p:cNvPr>
          <p:cNvSpPr/>
          <p:nvPr/>
        </p:nvSpPr>
        <p:spPr>
          <a:xfrm>
            <a:off x="-8824" y="5382914"/>
            <a:ext cx="12220230" cy="838271"/>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2">
            <a:extLst>
              <a:ext uri="{FF2B5EF4-FFF2-40B4-BE49-F238E27FC236}">
                <a16:creationId xmlns:a16="http://schemas.microsoft.com/office/drawing/2014/main" id="{C8CB7038-2778-476D-B213-9042B9C2EDAA}"/>
              </a:ext>
            </a:extLst>
          </p:cNvPr>
          <p:cNvSpPr txBox="1">
            <a:spLocks/>
          </p:cNvSpPr>
          <p:nvPr/>
        </p:nvSpPr>
        <p:spPr>
          <a:xfrm>
            <a:off x="2825644" y="3481469"/>
            <a:ext cx="5458709" cy="836948"/>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Construction Health and Safety Technician </a:t>
            </a:r>
            <a:r>
              <a:rPr lang="en-US" sz="1800" b="1" baseline="30000" dirty="0">
                <a:effectLst/>
                <a:latin typeface="Arial Narrow" panose="020B0604020202020204" pitchFamily="34" charset="0"/>
              </a:rPr>
              <a:t>®</a:t>
            </a:r>
            <a:r>
              <a:rPr lang="en-US" sz="1800" b="1" baseline="30000" dirty="0">
                <a:latin typeface="Arial Narrow" panose="020B0604020202020204" pitchFamily="34" charset="0"/>
                <a:cs typeface="Arial" panose="020B0604020202020204" pitchFamily="34" charset="0"/>
              </a:rPr>
              <a:t> </a:t>
            </a:r>
          </a:p>
        </p:txBody>
      </p:sp>
      <p:pic>
        <p:nvPicPr>
          <p:cNvPr id="27" name="Picture 26">
            <a:extLst>
              <a:ext uri="{FF2B5EF4-FFF2-40B4-BE49-F238E27FC236}">
                <a16:creationId xmlns:a16="http://schemas.microsoft.com/office/drawing/2014/main" id="{29749FBA-5EE0-4F94-A443-ECC0A5CC5B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4352" y="3590128"/>
            <a:ext cx="1879072" cy="650321"/>
          </a:xfrm>
          <a:prstGeom prst="rect">
            <a:avLst/>
          </a:prstGeom>
        </p:spPr>
      </p:pic>
      <p:sp>
        <p:nvSpPr>
          <p:cNvPr id="28" name="Rectangle 27">
            <a:extLst>
              <a:ext uri="{FF2B5EF4-FFF2-40B4-BE49-F238E27FC236}">
                <a16:creationId xmlns:a16="http://schemas.microsoft.com/office/drawing/2014/main" id="{AB304B37-6459-4621-8FC9-36CA05B71EF2}"/>
              </a:ext>
            </a:extLst>
          </p:cNvPr>
          <p:cNvSpPr/>
          <p:nvPr/>
        </p:nvSpPr>
        <p:spPr>
          <a:xfrm>
            <a:off x="2214" y="4436485"/>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
            <a:extLst>
              <a:ext uri="{FF2B5EF4-FFF2-40B4-BE49-F238E27FC236}">
                <a16:creationId xmlns:a16="http://schemas.microsoft.com/office/drawing/2014/main" id="{19884317-1541-4EE6-9E08-B354C139F8A4}"/>
              </a:ext>
            </a:extLst>
          </p:cNvPr>
          <p:cNvSpPr txBox="1">
            <a:spLocks/>
          </p:cNvSpPr>
          <p:nvPr/>
        </p:nvSpPr>
        <p:spPr>
          <a:xfrm>
            <a:off x="2885217" y="4460488"/>
            <a:ext cx="4424378" cy="814270"/>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a:t>
            </a:r>
            <a:r>
              <a:rPr lang="en-US" sz="1800" b="1" baseline="30000" dirty="0">
                <a:effectLst/>
                <a:latin typeface="Arial Narrow" panose="020B0604020202020204" pitchFamily="34" charset="0"/>
              </a:rPr>
              <a:t> ®</a:t>
            </a:r>
            <a:r>
              <a:rPr lang="en-US" baseline="30000" dirty="0"/>
              <a:t> </a:t>
            </a:r>
          </a:p>
        </p:txBody>
      </p:sp>
      <p:pic>
        <p:nvPicPr>
          <p:cNvPr id="30" name="Picture 29">
            <a:extLst>
              <a:ext uri="{FF2B5EF4-FFF2-40B4-BE49-F238E27FC236}">
                <a16:creationId xmlns:a16="http://schemas.microsoft.com/office/drawing/2014/main" id="{B8EDC633-46D2-4C8A-A749-1EF73C2BE16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2250" y="4499706"/>
            <a:ext cx="1538634" cy="692385"/>
          </a:xfrm>
          <a:prstGeom prst="rect">
            <a:avLst/>
          </a:prstGeom>
        </p:spPr>
      </p:pic>
      <p:sp>
        <p:nvSpPr>
          <p:cNvPr id="31" name="Subtitle 2">
            <a:extLst>
              <a:ext uri="{FF2B5EF4-FFF2-40B4-BE49-F238E27FC236}">
                <a16:creationId xmlns:a16="http://schemas.microsoft.com/office/drawing/2014/main" id="{F3F97BC0-654C-45C6-BF52-CE50B6886B40}"/>
              </a:ext>
            </a:extLst>
          </p:cNvPr>
          <p:cNvSpPr txBox="1">
            <a:spLocks/>
          </p:cNvSpPr>
          <p:nvPr/>
        </p:nvSpPr>
        <p:spPr>
          <a:xfrm>
            <a:off x="2873026" y="5391911"/>
            <a:ext cx="4663604" cy="829273"/>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 Construction</a:t>
            </a:r>
            <a:r>
              <a:rPr lang="en-US" sz="1800" b="1" baseline="30000" dirty="0">
                <a:effectLst/>
                <a:latin typeface="Arial Narrow" panose="020B0604020202020204" pitchFamily="34" charset="0"/>
              </a:rPr>
              <a:t> ®</a:t>
            </a:r>
            <a:r>
              <a:rPr lang="en-US" baseline="30000" dirty="0"/>
              <a:t> </a:t>
            </a:r>
          </a:p>
        </p:txBody>
      </p:sp>
      <p:sp>
        <p:nvSpPr>
          <p:cNvPr id="32" name="Oval 31">
            <a:extLst>
              <a:ext uri="{FF2B5EF4-FFF2-40B4-BE49-F238E27FC236}">
                <a16:creationId xmlns:a16="http://schemas.microsoft.com/office/drawing/2014/main" id="{5A94B8C0-EEEC-470A-8701-172C979FB3D6}"/>
              </a:ext>
            </a:extLst>
          </p:cNvPr>
          <p:cNvSpPr>
            <a:spLocks noChangeAspect="1"/>
          </p:cNvSpPr>
          <p:nvPr/>
        </p:nvSpPr>
        <p:spPr>
          <a:xfrm>
            <a:off x="7857497" y="1231569"/>
            <a:ext cx="5110587" cy="4999489"/>
          </a:xfrm>
          <a:prstGeom prst="ellipse">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3DAEACFA-0553-4B13-8910-3B85B5D1541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47177" y="5452753"/>
            <a:ext cx="1885944" cy="688961"/>
          </a:xfrm>
          <a:prstGeom prst="rect">
            <a:avLst/>
          </a:prstGeom>
        </p:spPr>
      </p:pic>
      <p:pic>
        <p:nvPicPr>
          <p:cNvPr id="34" name="Picture 33">
            <a:extLst>
              <a:ext uri="{FF2B5EF4-FFF2-40B4-BE49-F238E27FC236}">
                <a16:creationId xmlns:a16="http://schemas.microsoft.com/office/drawing/2014/main" id="{92A5CC3B-CC53-4FB8-B7BF-EA5BBCA324B7}"/>
              </a:ext>
            </a:extLst>
          </p:cNvPr>
          <p:cNvPicPr>
            <a:picLocks noChangeAspect="1"/>
          </p:cNvPicPr>
          <p:nvPr/>
        </p:nvPicPr>
        <p:blipFill rotWithShape="1">
          <a:blip r:embed="rId8" cstate="email">
            <a:alphaModFix amt="20000"/>
            <a:extLst>
              <a:ext uri="{28A0092B-C50C-407E-A947-70E740481C1C}">
                <a14:useLocalDpi xmlns:a14="http://schemas.microsoft.com/office/drawing/2010/main"/>
              </a:ext>
            </a:extLst>
          </a:blip>
          <a:srcRect/>
          <a:stretch/>
        </p:blipFill>
        <p:spPr>
          <a:xfrm>
            <a:off x="3808563" y="7856"/>
            <a:ext cx="8383437" cy="812800"/>
          </a:xfrm>
          <a:prstGeom prst="rect">
            <a:avLst/>
          </a:prstGeom>
          <a:effectLst/>
        </p:spPr>
      </p:pic>
      <p:sp>
        <p:nvSpPr>
          <p:cNvPr id="35" name="Title 1">
            <a:extLst>
              <a:ext uri="{FF2B5EF4-FFF2-40B4-BE49-F238E27FC236}">
                <a16:creationId xmlns:a16="http://schemas.microsoft.com/office/drawing/2014/main" id="{BA231003-0EDC-4CD9-8FA7-34F4140FD259}"/>
              </a:ext>
            </a:extLst>
          </p:cNvPr>
          <p:cNvSpPr txBox="1">
            <a:spLocks/>
          </p:cNvSpPr>
          <p:nvPr/>
        </p:nvSpPr>
        <p:spPr>
          <a:xfrm>
            <a:off x="699726" y="816673"/>
            <a:ext cx="10964332"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bg1"/>
                </a:solidFill>
              </a:rPr>
              <a:t>Technician and Supervisory Certifications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129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273216-7EDA-D741-8E2B-B1013FB3C7FB}"/>
              </a:ext>
            </a:extLst>
          </p:cNvPr>
          <p:cNvSpPr>
            <a:spLocks noChangeAspect="1"/>
          </p:cNvSpPr>
          <p:nvPr/>
        </p:nvSpPr>
        <p:spPr>
          <a:xfrm>
            <a:off x="5268423" y="3597"/>
            <a:ext cx="6923577" cy="6282069"/>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754586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34200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34200"/>
              <a:gd name="connsiteY0" fmla="*/ 0 h 6339254"/>
              <a:gd name="connsiteX1" fmla="*/ 6934200 w 6934200"/>
              <a:gd name="connsiteY1" fmla="*/ 0 h 6339254"/>
              <a:gd name="connsiteX2" fmla="*/ 6917871 w 6934200"/>
              <a:gd name="connsiteY2" fmla="*/ 6306597 h 6339254"/>
              <a:gd name="connsiteX3" fmla="*/ 0 w 6934200"/>
              <a:gd name="connsiteY3" fmla="*/ 6339254 h 6339254"/>
              <a:gd name="connsiteX4" fmla="*/ 2890157 w 6934200"/>
              <a:gd name="connsiteY4" fmla="*/ 0 h 6339254"/>
              <a:gd name="connsiteX0" fmla="*/ 2890157 w 6966857"/>
              <a:gd name="connsiteY0" fmla="*/ 0 h 6404568"/>
              <a:gd name="connsiteX1" fmla="*/ 6934200 w 6966857"/>
              <a:gd name="connsiteY1" fmla="*/ 0 h 6404568"/>
              <a:gd name="connsiteX2" fmla="*/ 6966857 w 6966857"/>
              <a:gd name="connsiteY2" fmla="*/ 6404568 h 6404568"/>
              <a:gd name="connsiteX3" fmla="*/ 0 w 6966857"/>
              <a:gd name="connsiteY3" fmla="*/ 6339254 h 6404568"/>
              <a:gd name="connsiteX4" fmla="*/ 2890157 w 6966857"/>
              <a:gd name="connsiteY4" fmla="*/ 0 h 6404568"/>
              <a:gd name="connsiteX0" fmla="*/ 2906486 w 6983186"/>
              <a:gd name="connsiteY0" fmla="*/ 0 h 6420897"/>
              <a:gd name="connsiteX1" fmla="*/ 6950529 w 6983186"/>
              <a:gd name="connsiteY1" fmla="*/ 0 h 6420897"/>
              <a:gd name="connsiteX2" fmla="*/ 6983186 w 6983186"/>
              <a:gd name="connsiteY2" fmla="*/ 6404568 h 6420897"/>
              <a:gd name="connsiteX3" fmla="*/ 0 w 6983186"/>
              <a:gd name="connsiteY3" fmla="*/ 6420897 h 6420897"/>
              <a:gd name="connsiteX4" fmla="*/ 2906486 w 6983186"/>
              <a:gd name="connsiteY4" fmla="*/ 0 h 6420897"/>
              <a:gd name="connsiteX0" fmla="*/ 2846196 w 6922896"/>
              <a:gd name="connsiteY0" fmla="*/ 0 h 6404568"/>
              <a:gd name="connsiteX1" fmla="*/ 6890239 w 6922896"/>
              <a:gd name="connsiteY1" fmla="*/ 0 h 6404568"/>
              <a:gd name="connsiteX2" fmla="*/ 6922896 w 6922896"/>
              <a:gd name="connsiteY2" fmla="*/ 6404568 h 6404568"/>
              <a:gd name="connsiteX3" fmla="*/ 0 w 6922896"/>
              <a:gd name="connsiteY3" fmla="*/ 6285244 h 6404568"/>
              <a:gd name="connsiteX4" fmla="*/ 2846196 w 6922896"/>
              <a:gd name="connsiteY4" fmla="*/ 0 h 6404568"/>
              <a:gd name="connsiteX0" fmla="*/ 2846196 w 6922896"/>
              <a:gd name="connsiteY0" fmla="*/ 0 h 6339254"/>
              <a:gd name="connsiteX1" fmla="*/ 6890239 w 6922896"/>
              <a:gd name="connsiteY1" fmla="*/ 0 h 6339254"/>
              <a:gd name="connsiteX2" fmla="*/ 6922896 w 6922896"/>
              <a:gd name="connsiteY2" fmla="*/ 6339254 h 6339254"/>
              <a:gd name="connsiteX3" fmla="*/ 0 w 6922896"/>
              <a:gd name="connsiteY3" fmla="*/ 6285244 h 6339254"/>
              <a:gd name="connsiteX4" fmla="*/ 2846196 w 6922896"/>
              <a:gd name="connsiteY4" fmla="*/ 0 h 6339254"/>
              <a:gd name="connsiteX0" fmla="*/ 2846196 w 6890239"/>
              <a:gd name="connsiteY0" fmla="*/ 0 h 6301573"/>
              <a:gd name="connsiteX1" fmla="*/ 6890239 w 6890239"/>
              <a:gd name="connsiteY1" fmla="*/ 0 h 6301573"/>
              <a:gd name="connsiteX2" fmla="*/ 6877678 w 6890239"/>
              <a:gd name="connsiteY2" fmla="*/ 6301573 h 6301573"/>
              <a:gd name="connsiteX3" fmla="*/ 0 w 6890239"/>
              <a:gd name="connsiteY3" fmla="*/ 6285244 h 6301573"/>
              <a:gd name="connsiteX4" fmla="*/ 2846196 w 6890239"/>
              <a:gd name="connsiteY4" fmla="*/ 0 h 6301573"/>
              <a:gd name="connsiteX0" fmla="*/ 2846196 w 6890239"/>
              <a:gd name="connsiteY0" fmla="*/ 0 h 6285244"/>
              <a:gd name="connsiteX1" fmla="*/ 6890239 w 6890239"/>
              <a:gd name="connsiteY1" fmla="*/ 0 h 6285244"/>
              <a:gd name="connsiteX2" fmla="*/ 6819900 w 6890239"/>
              <a:gd name="connsiteY2" fmla="*/ 6251331 h 6285244"/>
              <a:gd name="connsiteX3" fmla="*/ 0 w 6890239"/>
              <a:gd name="connsiteY3" fmla="*/ 6285244 h 6285244"/>
              <a:gd name="connsiteX4" fmla="*/ 2846196 w 6890239"/>
              <a:gd name="connsiteY4" fmla="*/ 0 h 6285244"/>
              <a:gd name="connsiteX0" fmla="*/ 2846196 w 6890239"/>
              <a:gd name="connsiteY0" fmla="*/ 0 h 6285244"/>
              <a:gd name="connsiteX1" fmla="*/ 6890239 w 6890239"/>
              <a:gd name="connsiteY1" fmla="*/ 0 h 6285244"/>
              <a:gd name="connsiteX2" fmla="*/ 6887727 w 6890239"/>
              <a:gd name="connsiteY2" fmla="*/ 6281476 h 6285244"/>
              <a:gd name="connsiteX3" fmla="*/ 0 w 6890239"/>
              <a:gd name="connsiteY3" fmla="*/ 6285244 h 6285244"/>
              <a:gd name="connsiteX4" fmla="*/ 2846196 w 6890239"/>
              <a:gd name="connsiteY4" fmla="*/ 0 h 6285244"/>
              <a:gd name="connsiteX0" fmla="*/ 2919221 w 6963264"/>
              <a:gd name="connsiteY0" fmla="*/ 0 h 6281476"/>
              <a:gd name="connsiteX1" fmla="*/ 6963264 w 6963264"/>
              <a:gd name="connsiteY1" fmla="*/ 0 h 6281476"/>
              <a:gd name="connsiteX2" fmla="*/ 6960752 w 6963264"/>
              <a:gd name="connsiteY2" fmla="*/ 6281476 h 6281476"/>
              <a:gd name="connsiteX3" fmla="*/ 0 w 6963264"/>
              <a:gd name="connsiteY3" fmla="*/ 6199519 h 6281476"/>
              <a:gd name="connsiteX4" fmla="*/ 2919221 w 6963264"/>
              <a:gd name="connsiteY4" fmla="*/ 0 h 6281476"/>
              <a:gd name="connsiteX0" fmla="*/ 2879534 w 6923577"/>
              <a:gd name="connsiteY0" fmla="*/ 0 h 6282069"/>
              <a:gd name="connsiteX1" fmla="*/ 6923577 w 6923577"/>
              <a:gd name="connsiteY1" fmla="*/ 0 h 6282069"/>
              <a:gd name="connsiteX2" fmla="*/ 6921065 w 6923577"/>
              <a:gd name="connsiteY2" fmla="*/ 6281476 h 6282069"/>
              <a:gd name="connsiteX3" fmla="*/ 0 w 6923577"/>
              <a:gd name="connsiteY3" fmla="*/ 6282069 h 6282069"/>
              <a:gd name="connsiteX4" fmla="*/ 2879534 w 6923577"/>
              <a:gd name="connsiteY4" fmla="*/ 0 h 628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577" h="6282069">
                <a:moveTo>
                  <a:pt x="2879534" y="0"/>
                </a:moveTo>
                <a:lnTo>
                  <a:pt x="6923577" y="0"/>
                </a:lnTo>
                <a:cubicBezTo>
                  <a:pt x="6922740" y="2093825"/>
                  <a:pt x="6921902" y="4187651"/>
                  <a:pt x="6921065" y="6281476"/>
                </a:cubicBezTo>
                <a:lnTo>
                  <a:pt x="0" y="6282069"/>
                </a:lnTo>
                <a:lnTo>
                  <a:pt x="2879534"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A73226F-6D10-4D7F-9363-BEF4C7F0CBFF}"/>
              </a:ext>
            </a:extLst>
          </p:cNvPr>
          <p:cNvSpPr/>
          <p:nvPr/>
        </p:nvSpPr>
        <p:spPr>
          <a:xfrm>
            <a:off x="4788543" y="2846862"/>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07AAC7-D3A3-41BB-B67E-8574187804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66338" y="3607083"/>
            <a:ext cx="2886373" cy="1263589"/>
          </a:xfrm>
          <a:prstGeom prst="rect">
            <a:avLst/>
          </a:prstGeom>
        </p:spPr>
      </p:pic>
      <p:sp>
        <p:nvSpPr>
          <p:cNvPr id="5" name="Oval 4">
            <a:extLst>
              <a:ext uri="{FF2B5EF4-FFF2-40B4-BE49-F238E27FC236}">
                <a16:creationId xmlns:a16="http://schemas.microsoft.com/office/drawing/2014/main" id="{0454E998-56F2-4189-AA2F-D17B648E7C98}"/>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12A5996-988E-40C8-9672-842A949A993C}"/>
              </a:ext>
            </a:extLst>
          </p:cNvPr>
          <p:cNvSpPr txBox="1">
            <a:spLocks/>
          </p:cNvSpPr>
          <p:nvPr/>
        </p:nvSpPr>
        <p:spPr>
          <a:xfrm>
            <a:off x="699726" y="816673"/>
            <a:ext cx="9864860"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SH&amp;E Training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02074E34-D5C1-46E3-8F32-8DE039A46C07}"/>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rot="10800000">
            <a:off x="-1" y="4984378"/>
            <a:ext cx="4338941" cy="812800"/>
          </a:xfrm>
          <a:prstGeom prst="rect">
            <a:avLst/>
          </a:prstGeom>
          <a:effectLst/>
        </p:spPr>
      </p:pic>
      <p:sp>
        <p:nvSpPr>
          <p:cNvPr id="8" name="Rectangle 7">
            <a:extLst>
              <a:ext uri="{FF2B5EF4-FFF2-40B4-BE49-F238E27FC236}">
                <a16:creationId xmlns:a16="http://schemas.microsoft.com/office/drawing/2014/main" id="{6D8EB3D2-6C77-462F-B54E-9E88D019A467}"/>
              </a:ext>
            </a:extLst>
          </p:cNvPr>
          <p:cNvSpPr/>
          <p:nvPr/>
        </p:nvSpPr>
        <p:spPr>
          <a:xfrm>
            <a:off x="780135" y="2959211"/>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BCSP offers an SH&amp;E Trainer certification that provides additional career paths to professional trainers.</a:t>
            </a:r>
          </a:p>
        </p:txBody>
      </p:sp>
      <p:sp>
        <p:nvSpPr>
          <p:cNvPr id="9" name="Text Placeholder 7">
            <a:extLst>
              <a:ext uri="{FF2B5EF4-FFF2-40B4-BE49-F238E27FC236}">
                <a16:creationId xmlns:a16="http://schemas.microsoft.com/office/drawing/2014/main" id="{F616F442-2CDD-4571-B3A0-B614C8B9E4EB}"/>
              </a:ext>
            </a:extLst>
          </p:cNvPr>
          <p:cNvSpPr txBox="1">
            <a:spLocks/>
          </p:cNvSpPr>
          <p:nvPr/>
        </p:nvSpPr>
        <p:spPr>
          <a:xfrm>
            <a:off x="5177622" y="4984378"/>
            <a:ext cx="2641254" cy="65726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Certified Instructional Trainer </a:t>
            </a:r>
            <a:endParaRPr lang="en-US" sz="2000" b="1" baseline="30000" dirty="0">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74241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yellow, player&#10;&#10;Description automatically generated">
            <a:extLst>
              <a:ext uri="{FF2B5EF4-FFF2-40B4-BE49-F238E27FC236}">
                <a16:creationId xmlns:a16="http://schemas.microsoft.com/office/drawing/2014/main" id="{066C4E03-4F39-C542-8AA0-D66590665E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548"/>
          <a:stretch/>
        </p:blipFill>
        <p:spPr>
          <a:xfrm flipH="1">
            <a:off x="-287867" y="1642725"/>
            <a:ext cx="12258988" cy="5170824"/>
          </a:xfrm>
          <a:prstGeom prst="rect">
            <a:avLst/>
          </a:prstGeom>
          <a:effectLst>
            <a:softEdge rad="1270000"/>
          </a:effectLst>
        </p:spPr>
      </p:pic>
      <p:pic>
        <p:nvPicPr>
          <p:cNvPr id="3" name="Picture 2">
            <a:extLst>
              <a:ext uri="{FF2B5EF4-FFF2-40B4-BE49-F238E27FC236}">
                <a16:creationId xmlns:a16="http://schemas.microsoft.com/office/drawing/2014/main" id="{783222EA-F0AB-40C6-90C2-817AC8B1785E}"/>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769098" y="531330"/>
            <a:ext cx="8422902" cy="812800"/>
          </a:xfrm>
          <a:prstGeom prst="rect">
            <a:avLst/>
          </a:prstGeom>
          <a:effectLst/>
        </p:spPr>
      </p:pic>
      <p:sp>
        <p:nvSpPr>
          <p:cNvPr id="5" name="Oval 4">
            <a:extLst>
              <a:ext uri="{FF2B5EF4-FFF2-40B4-BE49-F238E27FC236}">
                <a16:creationId xmlns:a16="http://schemas.microsoft.com/office/drawing/2014/main" id="{BB9FDEE9-5E72-423E-987C-512504B76B1F}"/>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5C984FC-37B0-403B-8FB7-1A992809C276}"/>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Active </a:t>
            </a:r>
            <a:br>
              <a:rPr lang="en-US" sz="6000" dirty="0">
                <a:solidFill>
                  <a:schemeClr val="tx1"/>
                </a:solidFill>
              </a:rPr>
            </a:br>
            <a:r>
              <a:rPr lang="en-US" sz="6000" dirty="0">
                <a:solidFill>
                  <a:schemeClr val="tx1"/>
                </a:solidFill>
              </a:rPr>
              <a:t>Certifications</a:t>
            </a:r>
            <a:endParaRPr lang="en-US" sz="6000" dirty="0">
              <a:solidFill>
                <a:schemeClr val="tx1"/>
              </a:solidFill>
              <a:effectLst>
                <a:outerShdw blurRad="38100" dist="38100" dir="2700000" algn="tl">
                  <a:srgbClr val="000000">
                    <a:alpha val="43137"/>
                  </a:srgbClr>
                </a:outerShdw>
              </a:effectLst>
            </a:endParaRPr>
          </a:p>
        </p:txBody>
      </p:sp>
      <p:graphicFrame>
        <p:nvGraphicFramePr>
          <p:cNvPr id="7" name="Table 6">
            <a:extLst>
              <a:ext uri="{FF2B5EF4-FFF2-40B4-BE49-F238E27FC236}">
                <a16:creationId xmlns:a16="http://schemas.microsoft.com/office/drawing/2014/main" id="{A76E7FD7-1D24-4EF4-B713-DC2AFD464031}"/>
              </a:ext>
            </a:extLst>
          </p:cNvPr>
          <p:cNvGraphicFramePr>
            <a:graphicFrameLocks noGrp="1"/>
          </p:cNvGraphicFramePr>
          <p:nvPr>
            <p:extLst>
              <p:ext uri="{D42A27DB-BD31-4B8C-83A1-F6EECF244321}">
                <p14:modId xmlns:p14="http://schemas.microsoft.com/office/powerpoint/2010/main" val="1074442071"/>
              </p:ext>
            </p:extLst>
          </p:nvPr>
        </p:nvGraphicFramePr>
        <p:xfrm>
          <a:off x="6776127" y="843985"/>
          <a:ext cx="4111240" cy="4996300"/>
        </p:xfrm>
        <a:graphic>
          <a:graphicData uri="http://schemas.openxmlformats.org/drawingml/2006/table">
            <a:tbl>
              <a:tblPr bandRow="1">
                <a:effectLst/>
                <a:tableStyleId>{5C22544A-7EE6-4342-B048-85BDC9FD1C3A}</a:tableStyleId>
              </a:tblPr>
              <a:tblGrid>
                <a:gridCol w="2068926">
                  <a:extLst>
                    <a:ext uri="{9D8B030D-6E8A-4147-A177-3AD203B41FA5}">
                      <a16:colId xmlns:a16="http://schemas.microsoft.com/office/drawing/2014/main" val="20000"/>
                    </a:ext>
                  </a:extLst>
                </a:gridCol>
                <a:gridCol w="2042314">
                  <a:extLst>
                    <a:ext uri="{9D8B030D-6E8A-4147-A177-3AD203B41FA5}">
                      <a16:colId xmlns:a16="http://schemas.microsoft.com/office/drawing/2014/main" val="20001"/>
                    </a:ext>
                  </a:extLst>
                </a:gridCol>
              </a:tblGrid>
              <a:tr h="499630">
                <a:tc>
                  <a:txBody>
                    <a:bodyPr/>
                    <a:lstStyle/>
                    <a:p>
                      <a:r>
                        <a:rPr lang="en-US" sz="2200" b="1" i="0" dirty="0">
                          <a:latin typeface="Arial" panose="020B0604020202020204" pitchFamily="34" charset="0"/>
                          <a:cs typeface="Arial" panose="020B0604020202020204" pitchFamily="34" charset="0"/>
                        </a:rPr>
                        <a:t>CSP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21,584</a:t>
                      </a:r>
                    </a:p>
                  </a:txBody>
                  <a:tcPr marL="132557" marR="132557" marT="66278" marB="66278">
                    <a:solidFill>
                      <a:srgbClr val="FFC000"/>
                    </a:solidFill>
                  </a:tcPr>
                </a:tc>
                <a:extLst>
                  <a:ext uri="{0D108BD9-81ED-4DB2-BD59-A6C34878D82A}">
                    <a16:rowId xmlns:a16="http://schemas.microsoft.com/office/drawing/2014/main" val="10000"/>
                  </a:ext>
                </a:extLst>
              </a:tr>
              <a:tr h="499630">
                <a:tc>
                  <a:txBody>
                    <a:bodyPr/>
                    <a:lstStyle/>
                    <a:p>
                      <a:r>
                        <a:rPr lang="en-US" sz="2200" b="1" i="0" dirty="0">
                          <a:latin typeface="Arial" panose="020B0604020202020204" pitchFamily="34" charset="0"/>
                          <a:cs typeface="Arial" panose="020B0604020202020204" pitchFamily="34" charset="0"/>
                        </a:rPr>
                        <a:t>SMS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1,584</a:t>
                      </a:r>
                    </a:p>
                  </a:txBody>
                  <a:tcPr marL="132557" marR="132557" marT="66278" marB="66278">
                    <a:solidFill>
                      <a:schemeClr val="bg1">
                        <a:lumMod val="75000"/>
                      </a:schemeClr>
                    </a:solidFill>
                  </a:tcPr>
                </a:tc>
                <a:extLst>
                  <a:ext uri="{0D108BD9-81ED-4DB2-BD59-A6C34878D82A}">
                    <a16:rowId xmlns:a16="http://schemas.microsoft.com/office/drawing/2014/main" val="10001"/>
                  </a:ext>
                </a:extLst>
              </a:tr>
              <a:tr h="499630">
                <a:tc>
                  <a:txBody>
                    <a:bodyPr/>
                    <a:lstStyle/>
                    <a:p>
                      <a:r>
                        <a:rPr lang="en-US" sz="2200" b="1" i="0" dirty="0">
                          <a:latin typeface="Arial" panose="020B0604020202020204" pitchFamily="34" charset="0"/>
                          <a:cs typeface="Arial" panose="020B0604020202020204" pitchFamily="34" charset="0"/>
                        </a:rPr>
                        <a:t>ASP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6,671</a:t>
                      </a:r>
                    </a:p>
                  </a:txBody>
                  <a:tcPr marL="132557" marR="132557" marT="66278" marB="66278">
                    <a:solidFill>
                      <a:srgbClr val="FFC000"/>
                    </a:solidFill>
                  </a:tcPr>
                </a:tc>
                <a:extLst>
                  <a:ext uri="{0D108BD9-81ED-4DB2-BD59-A6C34878D82A}">
                    <a16:rowId xmlns:a16="http://schemas.microsoft.com/office/drawing/2014/main" val="786845408"/>
                  </a:ext>
                </a:extLst>
              </a:tr>
              <a:tr h="499630">
                <a:tc>
                  <a:txBody>
                    <a:bodyPr/>
                    <a:lstStyle/>
                    <a:p>
                      <a:r>
                        <a:rPr lang="en-US" sz="2200" b="1" i="0" dirty="0">
                          <a:latin typeface="Arial" panose="020B0604020202020204" pitchFamily="34" charset="0"/>
                          <a:cs typeface="Arial" panose="020B0604020202020204" pitchFamily="34" charset="0"/>
                        </a:rPr>
                        <a:t>OHST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1,972</a:t>
                      </a:r>
                    </a:p>
                  </a:txBody>
                  <a:tcPr marL="132557" marR="132557" marT="66278" marB="66278">
                    <a:solidFill>
                      <a:schemeClr val="bg1">
                        <a:lumMod val="75000"/>
                      </a:schemeClr>
                    </a:solidFill>
                  </a:tcPr>
                </a:tc>
                <a:extLst>
                  <a:ext uri="{0D108BD9-81ED-4DB2-BD59-A6C34878D82A}">
                    <a16:rowId xmlns:a16="http://schemas.microsoft.com/office/drawing/2014/main" val="10002"/>
                  </a:ext>
                </a:extLst>
              </a:tr>
              <a:tr h="499630">
                <a:tc>
                  <a:txBody>
                    <a:bodyPr/>
                    <a:lstStyle/>
                    <a:p>
                      <a:r>
                        <a:rPr lang="en-US" sz="2200" b="1" i="0" dirty="0">
                          <a:latin typeface="Arial" panose="020B0604020202020204" pitchFamily="34" charset="0"/>
                          <a:cs typeface="Arial" panose="020B0604020202020204" pitchFamily="34" charset="0"/>
                        </a:rPr>
                        <a:t>CHST</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9,214</a:t>
                      </a:r>
                    </a:p>
                  </a:txBody>
                  <a:tcPr marL="132557" marR="132557" marT="66278" marB="66278">
                    <a:solidFill>
                      <a:srgbClr val="FFC000"/>
                    </a:solidFill>
                  </a:tcPr>
                </a:tc>
                <a:extLst>
                  <a:ext uri="{0D108BD9-81ED-4DB2-BD59-A6C34878D82A}">
                    <a16:rowId xmlns:a16="http://schemas.microsoft.com/office/drawing/2014/main" val="10003"/>
                  </a:ext>
                </a:extLst>
              </a:tr>
              <a:tr h="499630">
                <a:tc>
                  <a:txBody>
                    <a:bodyPr/>
                    <a:lstStyle/>
                    <a:p>
                      <a:r>
                        <a:rPr lang="en-US" sz="2200" b="1" i="0" dirty="0">
                          <a:latin typeface="Arial" panose="020B0604020202020204" pitchFamily="34" charset="0"/>
                          <a:cs typeface="Arial" panose="020B0604020202020204" pitchFamily="34" charset="0"/>
                        </a:rPr>
                        <a:t>STS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2,224</a:t>
                      </a:r>
                    </a:p>
                  </a:txBody>
                  <a:tcPr marL="132557" marR="132557" marT="66278" marB="66278">
                    <a:solidFill>
                      <a:schemeClr val="bg1">
                        <a:lumMod val="75000"/>
                      </a:schemeClr>
                    </a:solidFill>
                  </a:tcPr>
                </a:tc>
                <a:extLst>
                  <a:ext uri="{0D108BD9-81ED-4DB2-BD59-A6C34878D82A}">
                    <a16:rowId xmlns:a16="http://schemas.microsoft.com/office/drawing/2014/main" val="10004"/>
                  </a:ext>
                </a:extLst>
              </a:tr>
              <a:tr h="499630">
                <a:tc>
                  <a:txBody>
                    <a:bodyPr/>
                    <a:lstStyle/>
                    <a:p>
                      <a:r>
                        <a:rPr lang="en-US" sz="2200" b="1" i="0" dirty="0">
                          <a:latin typeface="Arial" panose="020B0604020202020204" pitchFamily="34" charset="0"/>
                          <a:cs typeface="Arial" panose="020B0604020202020204" pitchFamily="34" charset="0"/>
                        </a:rPr>
                        <a:t>STSC</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6,623</a:t>
                      </a:r>
                    </a:p>
                  </a:txBody>
                  <a:tcPr marL="132557" marR="132557" marT="66278" marB="66278">
                    <a:solidFill>
                      <a:srgbClr val="FFC000"/>
                    </a:solidFill>
                  </a:tcPr>
                </a:tc>
                <a:extLst>
                  <a:ext uri="{0D108BD9-81ED-4DB2-BD59-A6C34878D82A}">
                    <a16:rowId xmlns:a16="http://schemas.microsoft.com/office/drawing/2014/main" val="1418412972"/>
                  </a:ext>
                </a:extLst>
              </a:tr>
              <a:tr h="499630">
                <a:tc>
                  <a:txBody>
                    <a:bodyPr/>
                    <a:lstStyle/>
                    <a:p>
                      <a:r>
                        <a:rPr lang="en-US" sz="2200" b="1" i="0" dirty="0">
                          <a:latin typeface="Arial" panose="020B0604020202020204" pitchFamily="34" charset="0"/>
                          <a:cs typeface="Arial" panose="020B0604020202020204" pitchFamily="34" charset="0"/>
                        </a:rPr>
                        <a:t>CIT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967</a:t>
                      </a:r>
                    </a:p>
                  </a:txBody>
                  <a:tcPr marL="132557" marR="132557" marT="66278" marB="66278">
                    <a:solidFill>
                      <a:schemeClr val="bg1">
                        <a:lumMod val="75000"/>
                      </a:schemeClr>
                    </a:solidFill>
                  </a:tcPr>
                </a:tc>
                <a:extLst>
                  <a:ext uri="{0D108BD9-81ED-4DB2-BD59-A6C34878D82A}">
                    <a16:rowId xmlns:a16="http://schemas.microsoft.com/office/drawing/2014/main" val="10005"/>
                  </a:ext>
                </a:extLst>
              </a:tr>
              <a:tr h="499630">
                <a:tc>
                  <a:txBody>
                    <a:bodyPr/>
                    <a:lstStyle/>
                    <a:p>
                      <a:r>
                        <a:rPr lang="en-US" sz="2200" b="1" i="0" dirty="0">
                          <a:latin typeface="Arial" panose="020B0604020202020204" pitchFamily="34" charset="0"/>
                          <a:cs typeface="Arial" panose="020B0604020202020204" pitchFamily="34" charset="0"/>
                        </a:rPr>
                        <a:t>GSP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6,876</a:t>
                      </a:r>
                    </a:p>
                  </a:txBody>
                  <a:tcPr marL="132557" marR="132557" marT="66278" marB="66278">
                    <a:solidFill>
                      <a:srgbClr val="FFC000"/>
                    </a:solidFill>
                  </a:tcPr>
                </a:tc>
                <a:extLst>
                  <a:ext uri="{0D108BD9-81ED-4DB2-BD59-A6C34878D82A}">
                    <a16:rowId xmlns:a16="http://schemas.microsoft.com/office/drawing/2014/main" val="10006"/>
                  </a:ext>
                </a:extLst>
              </a:tr>
              <a:tr h="499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TSP</a:t>
                      </a:r>
                    </a:p>
                  </a:txBody>
                  <a:tcPr marL="132557" marR="132557" marT="66278" marB="66278">
                    <a:solidFill>
                      <a:schemeClr val="bg1">
                        <a:lumMod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781</a:t>
                      </a:r>
                    </a:p>
                  </a:txBody>
                  <a:tcPr marL="132557" marR="132557" marT="66278" marB="66278">
                    <a:solidFill>
                      <a:schemeClr val="bg1">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2706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12448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20065" y="7626"/>
            <a:ext cx="6356515" cy="6356515"/>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288267937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10203</TotalTime>
  <Words>4530</Words>
  <Application>Microsoft Office PowerPoint</Application>
  <PresentationFormat>Widescreen</PresentationFormat>
  <Paragraphs>447</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Black</vt:lpstr>
      <vt:lpstr>Arial Narrow</vt:lpstr>
      <vt:lpstr>Calibri</vt:lpstr>
      <vt:lpstr>Calibri Light</vt:lpstr>
      <vt:lpstr>Museo Sans 700</vt:lpstr>
      <vt:lpstr>Wingdings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509</cp:revision>
  <dcterms:created xsi:type="dcterms:W3CDTF">2017-11-01T12:09:12Z</dcterms:created>
  <dcterms:modified xsi:type="dcterms:W3CDTF">2021-12-09T18:54:54Z</dcterms:modified>
</cp:coreProperties>
</file>