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9" r:id="rId1"/>
  </p:sldMasterIdLst>
  <p:notesMasterIdLst>
    <p:notesMasterId r:id="rId24"/>
  </p:notesMasterIdLst>
  <p:handoutMasterIdLst>
    <p:handoutMasterId r:id="rId25"/>
  </p:handoutMasterIdLst>
  <p:sldIdLst>
    <p:sldId id="256" r:id="rId2"/>
    <p:sldId id="260" r:id="rId3"/>
    <p:sldId id="683" r:id="rId4"/>
    <p:sldId id="684" r:id="rId5"/>
    <p:sldId id="685" r:id="rId6"/>
    <p:sldId id="305" r:id="rId7"/>
    <p:sldId id="306" r:id="rId8"/>
    <p:sldId id="315" r:id="rId9"/>
    <p:sldId id="635" r:id="rId10"/>
    <p:sldId id="686" r:id="rId11"/>
    <p:sldId id="316" r:id="rId12"/>
    <p:sldId id="291" r:id="rId13"/>
    <p:sldId id="632" r:id="rId14"/>
    <p:sldId id="323" r:id="rId15"/>
    <p:sldId id="636" r:id="rId16"/>
    <p:sldId id="308" r:id="rId17"/>
    <p:sldId id="680" r:id="rId18"/>
    <p:sldId id="288" r:id="rId19"/>
    <p:sldId id="258" r:id="rId20"/>
    <p:sldId id="679" r:id="rId21"/>
    <p:sldId id="634" r:id="rId22"/>
    <p:sldId id="580" r:id="rId23"/>
  </p:sldIdLst>
  <p:sldSz cx="12192000" cy="6858000"/>
  <p:notesSz cx="6858000" cy="9144000"/>
  <p:embeddedFontLst>
    <p:embeddedFont>
      <p:font typeface="Arial Black" panose="020B0A04020102020204" pitchFamily="34" charset="0"/>
      <p:bold r:id="rId26"/>
    </p:embeddedFont>
    <p:embeddedFont>
      <p:font typeface="Arial Nova" panose="020B0504020202020204" pitchFamily="34" charset="0"/>
      <p:regular r:id="rId27"/>
      <p:bold r:id="rId28"/>
      <p:italic r:id="rId29"/>
      <p:boldItalic r:id="rId30"/>
    </p:embeddedFon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Museo Sans 300" panose="02000000000000000000" pitchFamily="50" charset="0"/>
      <p:regular r:id="rId37"/>
      <p:italic r:id="rId38"/>
    </p:embeddedFont>
    <p:embeddedFont>
      <p:font typeface="Museo Sans 500" panose="02000000000000000000" pitchFamily="50" charset="0"/>
      <p:regular r:id="rId39"/>
      <p:italic r:id="rId40"/>
    </p:embeddedFont>
    <p:embeddedFont>
      <p:font typeface="Museo Sans 700" panose="02000000000000000000" pitchFamily="50" charset="0"/>
      <p:bold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4B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6937" autoAdjust="0"/>
  </p:normalViewPr>
  <p:slideViewPr>
    <p:cSldViewPr snapToGrid="0">
      <p:cViewPr varScale="1">
        <p:scale>
          <a:sx n="26" d="100"/>
          <a:sy n="26" d="100"/>
        </p:scale>
        <p:origin x="556" y="28"/>
      </p:cViewPr>
      <p:guideLst/>
    </p:cSldViewPr>
  </p:slideViewPr>
  <p:notesTextViewPr>
    <p:cViewPr>
      <p:scale>
        <a:sx n="1" d="1"/>
        <a:sy n="1" d="1"/>
      </p:scale>
      <p:origin x="0" y="0"/>
    </p:cViewPr>
  </p:notesTextViewPr>
  <p:notesViewPr>
    <p:cSldViewPr snapToGrid="0">
      <p:cViewPr varScale="1">
        <p:scale>
          <a:sx n="68" d="100"/>
          <a:sy n="68" d="100"/>
        </p:scale>
        <p:origin x="2802"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7.6440307366683072E-2"/>
          <c:y val="4.8492490761876936E-2"/>
          <c:w val="0.9106398279097091"/>
          <c:h val="0.89295725910959312"/>
        </c:manualLayout>
      </c:layout>
      <c:barChart>
        <c:barDir val="col"/>
        <c:grouping val="clustered"/>
        <c:varyColors val="0"/>
        <c:ser>
          <c:idx val="0"/>
          <c:order val="0"/>
          <c:spPr>
            <a:solidFill>
              <a:schemeClr val="accent2">
                <a:alpha val="85000"/>
              </a:schemeClr>
            </a:solidFill>
            <a:ln w="9525" cap="flat" cmpd="sng" algn="ctr">
              <a:solidFill>
                <a:schemeClr val="lt1">
                  <a:alpha val="50000"/>
                </a:schemeClr>
              </a:solidFill>
              <a:round/>
            </a:ln>
            <a:effectLst/>
          </c:spPr>
          <c:invertIfNegative val="0"/>
          <c:dLbls>
            <c:dLbl>
              <c:idx val="0"/>
              <c:tx>
                <c:rich>
                  <a:bodyPr/>
                  <a:lstStyle/>
                  <a:p>
                    <a:r>
                      <a:rPr lang="en-US"/>
                      <a:t>1,187</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B029-46D7-9BBA-7B6FFACFD25C}"/>
                </c:ext>
              </c:extLst>
            </c:dLbl>
            <c:dLbl>
              <c:idx val="1"/>
              <c:tx>
                <c:rich>
                  <a:bodyPr/>
                  <a:lstStyle/>
                  <a:p>
                    <a:r>
                      <a:rPr lang="en-US"/>
                      <a:t>1,468</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B029-46D7-9BBA-7B6FFACFD25C}"/>
                </c:ext>
              </c:extLst>
            </c:dLbl>
            <c:dLbl>
              <c:idx val="2"/>
              <c:tx>
                <c:rich>
                  <a:bodyPr/>
                  <a:lstStyle/>
                  <a:p>
                    <a:r>
                      <a:rPr lang="en-US"/>
                      <a:t>1,806</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B029-46D7-9BBA-7B6FFACFD25C}"/>
                </c:ext>
              </c:extLst>
            </c:dLbl>
            <c:dLbl>
              <c:idx val="3"/>
              <c:tx>
                <c:rich>
                  <a:bodyPr/>
                  <a:lstStyle/>
                  <a:p>
                    <a:r>
                      <a:rPr lang="en-US"/>
                      <a:t>2,218</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B029-46D7-9BBA-7B6FFACFD25C}"/>
                </c:ext>
              </c:extLst>
            </c:dLbl>
            <c:dLbl>
              <c:idx val="4"/>
              <c:tx>
                <c:rich>
                  <a:bodyPr/>
                  <a:lstStyle/>
                  <a:p>
                    <a:r>
                      <a:rPr lang="en-US"/>
                      <a:t>2,660</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B029-46D7-9BBA-7B6FFACFD25C}"/>
                </c:ext>
              </c:extLst>
            </c:dLbl>
            <c:dLbl>
              <c:idx val="5"/>
              <c:tx>
                <c:rich>
                  <a:bodyPr/>
                  <a:lstStyle/>
                  <a:p>
                    <a:r>
                      <a:rPr lang="en-US"/>
                      <a:t>3,043</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B029-46D7-9BBA-7B6FFACFD25C}"/>
                </c:ext>
              </c:extLst>
            </c:dLbl>
            <c:dLbl>
              <c:idx val="6"/>
              <c:tx>
                <c:rich>
                  <a:bodyPr/>
                  <a:lstStyle/>
                  <a:p>
                    <a:r>
                      <a:rPr lang="en-US"/>
                      <a:t>3,352</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B029-46D7-9BBA-7B6FFACFD25C}"/>
                </c:ext>
              </c:extLst>
            </c:dLbl>
            <c:dLbl>
              <c:idx val="7"/>
              <c:tx>
                <c:rich>
                  <a:bodyPr/>
                  <a:lstStyle/>
                  <a:p>
                    <a:r>
                      <a:rPr lang="en-US" dirty="0"/>
                      <a:t>4,332</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B029-46D7-9BBA-7B6FFACFD25C}"/>
                </c:ext>
              </c:extLst>
            </c:dLbl>
            <c:dLbl>
              <c:idx val="9"/>
              <c:tx>
                <c:rich>
                  <a:bodyPr/>
                  <a:lstStyle/>
                  <a:p>
                    <a:r>
                      <a:rPr lang="en-US" dirty="0"/>
                      <a:t>6,030</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89E-4285-85C8-DEA753E74205}"/>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Sheet1!$A$3:$A$15</c:f>
              <c:numCache>
                <c:formatCode>General</c:formatCode>
                <c:ptCount val="1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numCache>
            </c:numRef>
          </c:cat>
          <c:val>
            <c:numRef>
              <c:f>Sheet1!$B$3:$B$15</c:f>
              <c:numCache>
                <c:formatCode>#,##0</c:formatCode>
                <c:ptCount val="13"/>
                <c:pt idx="0">
                  <c:v>1187</c:v>
                </c:pt>
                <c:pt idx="1">
                  <c:v>1468</c:v>
                </c:pt>
                <c:pt idx="2">
                  <c:v>1806</c:v>
                </c:pt>
                <c:pt idx="3">
                  <c:v>2218</c:v>
                </c:pt>
                <c:pt idx="4">
                  <c:v>2660</c:v>
                </c:pt>
                <c:pt idx="5">
                  <c:v>3043</c:v>
                </c:pt>
                <c:pt idx="6">
                  <c:v>3352</c:v>
                </c:pt>
                <c:pt idx="7">
                  <c:v>4328</c:v>
                </c:pt>
                <c:pt idx="8">
                  <c:v>5193</c:v>
                </c:pt>
                <c:pt idx="9">
                  <c:v>5952</c:v>
                </c:pt>
                <c:pt idx="10">
                  <c:v>6990</c:v>
                </c:pt>
                <c:pt idx="11">
                  <c:v>8048</c:v>
                </c:pt>
                <c:pt idx="12">
                  <c:v>8708</c:v>
                </c:pt>
              </c:numCache>
            </c:numRef>
          </c:val>
          <c:extLst>
            <c:ext xmlns:c16="http://schemas.microsoft.com/office/drawing/2014/chart" uri="{C3380CC4-5D6E-409C-BE32-E72D297353CC}">
              <c16:uniqueId val="{00000008-B029-46D7-9BBA-7B6FFACFD25C}"/>
            </c:ext>
          </c:extLst>
        </c:ser>
        <c:dLbls>
          <c:dLblPos val="inEnd"/>
          <c:showLegendKey val="0"/>
          <c:showVal val="1"/>
          <c:showCatName val="0"/>
          <c:showSerName val="0"/>
          <c:showPercent val="0"/>
          <c:showBubbleSize val="0"/>
        </c:dLbls>
        <c:gapWidth val="65"/>
        <c:axId val="306316184"/>
        <c:axId val="302593760"/>
      </c:barChart>
      <c:catAx>
        <c:axId val="30631618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crossAx val="302593760"/>
        <c:crosses val="autoZero"/>
        <c:auto val="1"/>
        <c:lblAlgn val="ctr"/>
        <c:lblOffset val="100"/>
        <c:noMultiLvlLbl val="0"/>
      </c:catAx>
      <c:valAx>
        <c:axId val="302593760"/>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30631618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7D7F77-0278-4AFB-8016-37FADF0068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F7FB8BF-887A-42E3-B60A-4C1B5BC8D55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0E7387-B58F-438E-AAF6-8A772AA8C489}" type="datetimeFigureOut">
              <a:rPr lang="en-US" smtClean="0"/>
              <a:t>2/26/2021</a:t>
            </a:fld>
            <a:endParaRPr lang="en-US"/>
          </a:p>
        </p:txBody>
      </p:sp>
      <p:sp>
        <p:nvSpPr>
          <p:cNvPr id="4" name="Footer Placeholder 3">
            <a:extLst>
              <a:ext uri="{FF2B5EF4-FFF2-40B4-BE49-F238E27FC236}">
                <a16:creationId xmlns:a16="http://schemas.microsoft.com/office/drawing/2014/main" id="{4C35179F-B51C-4BC8-805D-C3960CE103F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63F82A-025E-4A15-AD8C-E36EFB20D77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C569C3-C086-40AA-B377-708E8DB7F52A}" type="slidenum">
              <a:rPr lang="en-US" smtClean="0"/>
              <a:t>‹#›</a:t>
            </a:fld>
            <a:endParaRPr lang="en-US"/>
          </a:p>
        </p:txBody>
      </p:sp>
    </p:spTree>
    <p:extLst>
      <p:ext uri="{BB962C8B-B14F-4D97-AF65-F5344CB8AC3E}">
        <p14:creationId xmlns:p14="http://schemas.microsoft.com/office/powerpoint/2010/main" val="173184387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2939C1-CB27-4A64-957E-4C0F2F4C3016}" type="datetimeFigureOut">
              <a:rPr lang="en-US" smtClean="0"/>
              <a:t>2/26/2021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EF52A4-C29C-42AF-AFCB-934C0E59FE0B}" type="slidenum">
              <a:rPr lang="en-US" smtClean="0"/>
              <a:t>‹#›</a:t>
            </a:fld>
            <a:endParaRPr lang="en-US"/>
          </a:p>
        </p:txBody>
      </p:sp>
    </p:spTree>
    <p:extLst>
      <p:ext uri="{BB962C8B-B14F-4D97-AF65-F5344CB8AC3E}">
        <p14:creationId xmlns:p14="http://schemas.microsoft.com/office/powerpoint/2010/main" val="168582781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bcsp.org/safety-certifications/recertificatio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cs typeface="Arial" panose="020B0604020202020204" pitchFamily="34" charset="0"/>
              </a:rPr>
              <a:t>The Construction Health and Safety Technician (CHST) certification is designed for individuals who demonstrate competency and work part-time or full-time in health and safety activities devoted to the prevention of construction illnesses and injuries. The CHST certification meets national standards for certifications.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cs typeface="Arial" panose="020B0604020202020204" pitchFamily="34" charset="0"/>
              </a:rPr>
              <a:t>Candidates for the CHST certification are typically employed as safety and health specialists on construction job sites, serving in either full-time or part-time positions. Typical individuals are responsible for safety and health on one or more significant construction projects or job sites. They may work for an owner, general contractor, subcontractor, or firm involved in construction or construction safety.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cs typeface="Arial" panose="020B0604020202020204" pitchFamily="34" charset="0"/>
              </a:rPr>
              <a:t>The CHST program recognizes that many employers assign responsibility for construction safety and health functions to those with very important roles in protecting workers. Many construction safety professionals use the CHST as a stepping-stone to greater roles in safety and health and, in some cases, to the Certified Safety Professional (CSP) certification.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information can be found in our Path to Success Guide (https://online.fliphtml5.com/pbcyp/feqw)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Tree>
    <p:extLst>
      <p:ext uri="{BB962C8B-B14F-4D97-AF65-F5344CB8AC3E}">
        <p14:creationId xmlns:p14="http://schemas.microsoft.com/office/powerpoint/2010/main" val="424373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People at the technical level: </a:t>
            </a:r>
          </a:p>
          <a:p>
            <a:pPr marL="174708" indent="-174708" defTabSz="931774">
              <a:buFontTx/>
              <a:buChar char="-"/>
              <a:defRPr/>
            </a:pPr>
            <a:r>
              <a:rPr lang="en-US" dirty="0"/>
              <a:t>typically have either considerable safety and health training through a series of courses or have an associate degree or higher.</a:t>
            </a:r>
          </a:p>
          <a:p>
            <a:pPr marL="174708" indent="-174708" defTabSz="931774">
              <a:buFontTx/>
              <a:buChar char="-"/>
              <a:defRPr/>
            </a:pPr>
            <a:r>
              <a:rPr lang="en-US" dirty="0"/>
              <a:t>May have part-time or full-time safety and health responsibilities. </a:t>
            </a:r>
          </a:p>
          <a:p>
            <a:pPr marL="640594" lvl="1" indent="-174708" defTabSz="931774">
              <a:buFontTx/>
              <a:buChar char="-"/>
              <a:defRPr/>
            </a:pPr>
            <a:r>
              <a:rPr lang="en-US" dirty="0"/>
              <a:t>For small companies, safety is often assigned to an employee who also has other job functions for the company or within a work unit. </a:t>
            </a:r>
          </a:p>
          <a:p>
            <a:pPr marL="174708" indent="-174708" defTabSz="931774">
              <a:buFontTx/>
              <a:buChar char="-"/>
              <a:defRPr/>
            </a:pPr>
            <a:r>
              <a:rPr lang="en-US" dirty="0"/>
              <a:t>They are making work site assessments to determine risk, identifying potential hazards and recommending controls, evaluating risks and hazard control measures, investigating accidents, maintaining and evaluating incident and loss records, and preparing emergency response plans.</a:t>
            </a:r>
          </a:p>
          <a:p>
            <a:pPr marL="174708" indent="-174708" defTabSz="931774">
              <a:buFontTx/>
              <a:buChar char="-"/>
              <a:defRPr/>
            </a:pPr>
            <a:r>
              <a:rPr lang="en-US" dirty="0"/>
              <a:t>Typically conduct safety, health and environmental training for employees.</a:t>
            </a:r>
          </a:p>
          <a:p>
            <a:endParaRPr lang="en-US" dirty="0"/>
          </a:p>
        </p:txBody>
      </p:sp>
    </p:spTree>
    <p:extLst>
      <p:ext uri="{BB962C8B-B14F-4D97-AF65-F5344CB8AC3E}">
        <p14:creationId xmlns:p14="http://schemas.microsoft.com/office/powerpoint/2010/main" val="3353623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Fees</a:t>
            </a:r>
          </a:p>
          <a:p>
            <a:pPr marL="171450" indent="-171450">
              <a:buFontTx/>
              <a:buChar char="-"/>
            </a:pPr>
            <a:r>
              <a:rPr lang="en-US" dirty="0"/>
              <a:t>Application: $140</a:t>
            </a:r>
          </a:p>
          <a:p>
            <a:pPr marL="171450" indent="-171450">
              <a:buFontTx/>
              <a:buChar char="-"/>
            </a:pPr>
            <a:r>
              <a:rPr lang="en-US" dirty="0"/>
              <a:t>Exam: $300</a:t>
            </a:r>
          </a:p>
          <a:p>
            <a:pPr marL="171450" indent="-171450">
              <a:buFontTx/>
              <a:buChar char="-"/>
            </a:pPr>
            <a:r>
              <a:rPr lang="en-US" sz="1200" b="0" i="0" kern="1200" dirty="0">
                <a:solidFill>
                  <a:schemeClr val="tx1"/>
                </a:solidFill>
                <a:effectLst/>
                <a:latin typeface="+mn-lt"/>
                <a:ea typeface="+mn-ea"/>
                <a:cs typeface="+mn-cs"/>
              </a:rPr>
              <a:t>Exam Bundle: $550</a:t>
            </a:r>
            <a:endParaRPr lang="en-US" dirty="0"/>
          </a:p>
          <a:p>
            <a:pPr marL="171450" indent="-171450">
              <a:buFontTx/>
              <a:buChar char="-"/>
            </a:pPr>
            <a:r>
              <a:rPr lang="en-US" dirty="0"/>
              <a:t>Annual Renewal: $145</a:t>
            </a:r>
          </a:p>
          <a:p>
            <a:endParaRPr lang="en-US" dirty="0"/>
          </a:p>
        </p:txBody>
      </p:sp>
    </p:spTree>
    <p:extLst>
      <p:ext uri="{BB962C8B-B14F-4D97-AF65-F5344CB8AC3E}">
        <p14:creationId xmlns:p14="http://schemas.microsoft.com/office/powerpoint/2010/main" val="240699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Applicants who are exam-eligible may select "Purchase Exam" and choose to buy an exam bundle.</a:t>
            </a:r>
          </a:p>
          <a:p>
            <a:endParaRPr lang="en-US" dirty="0"/>
          </a:p>
          <a:p>
            <a:r>
              <a:rPr lang="en-US" dirty="0"/>
              <a:t>CSP, SMS, ASP: Exam $350. Bundle $600.</a:t>
            </a:r>
          </a:p>
          <a:p>
            <a:r>
              <a:rPr lang="en-US" dirty="0"/>
              <a:t>OHST, CHST: Exam $300. Bundle $550.</a:t>
            </a:r>
          </a:p>
          <a:p>
            <a:r>
              <a:rPr lang="en-US" dirty="0"/>
              <a:t>STS, STSC: Exam $185. Bundle $325.</a:t>
            </a:r>
          </a:p>
          <a:p>
            <a:r>
              <a:rPr lang="en-US" dirty="0"/>
              <a:t>CIT: Exam $300. Bundle $500</a:t>
            </a:r>
          </a:p>
          <a:p>
            <a:endParaRPr lang="en-US" dirty="0"/>
          </a:p>
          <a:p>
            <a:r>
              <a:rPr lang="en-US" sz="1200" b="0" i="0" kern="1200" dirty="0">
                <a:solidFill>
                  <a:schemeClr val="tx1"/>
                </a:solidFill>
                <a:effectLst/>
                <a:latin typeface="+mn-lt"/>
                <a:ea typeface="+mn-ea"/>
                <a:cs typeface="+mn-cs"/>
              </a:rPr>
              <a:t>-Each examination authorization is good for an exam sitting, is non-transferable and non-refundable.</a:t>
            </a:r>
          </a:p>
          <a:p>
            <a:r>
              <a:rPr lang="en-US" dirty="0"/>
              <a:t>-</a:t>
            </a:r>
            <a:r>
              <a:rPr lang="en-US" sz="1200" b="0" i="0" kern="1200" dirty="0">
                <a:solidFill>
                  <a:schemeClr val="tx1"/>
                </a:solidFill>
                <a:effectLst/>
                <a:latin typeface="+mn-lt"/>
                <a:ea typeface="+mn-ea"/>
                <a:cs typeface="+mn-cs"/>
              </a:rPr>
              <a:t>You must have at least thirteen (13) weeks left on your eligibility time clock to purchase the Exam Bundle. </a:t>
            </a:r>
          </a:p>
          <a:p>
            <a:r>
              <a:rPr lang="en-US" sz="1200" b="0" i="0" kern="1200" dirty="0">
                <a:solidFill>
                  <a:schemeClr val="tx1"/>
                </a:solidFill>
                <a:effectLst/>
                <a:latin typeface="+mn-lt"/>
                <a:ea typeface="+mn-ea"/>
                <a:cs typeface="+mn-cs"/>
              </a:rPr>
              <a:t>-Applicants must wait a six (6) week period between exam attempts if a second attempt is needed. </a:t>
            </a:r>
            <a:endParaRPr lang="en-US" dirty="0"/>
          </a:p>
        </p:txBody>
      </p:sp>
    </p:spTree>
    <p:extLst>
      <p:ext uri="{BB962C8B-B14F-4D97-AF65-F5344CB8AC3E}">
        <p14:creationId xmlns:p14="http://schemas.microsoft.com/office/powerpoint/2010/main" val="1628058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You can receive recertification points for achieving other (BCSP-approved) credentials. For the full listing of accepted credentials and to find details on how to calculate points earned, see the BCSP </a:t>
            </a:r>
            <a:r>
              <a:rPr lang="en-US" i="1" dirty="0"/>
              <a:t>Recertification Guide </a:t>
            </a:r>
            <a:r>
              <a:rPr lang="en-US" dirty="0"/>
              <a:t>online at: </a:t>
            </a:r>
            <a:r>
              <a:rPr lang="en-US" dirty="0">
                <a:hlinkClick r:id="rId3"/>
              </a:rPr>
              <a:t>https://www.bcsp.org/safety-certifications/recertification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Examples of accepted credentials include:</a:t>
            </a:r>
          </a:p>
          <a:p>
            <a:r>
              <a:rPr lang="en-US" dirty="0"/>
              <a:t>25 points: CSP, ASP, CRSP, CMIOSH, SISO</a:t>
            </a:r>
          </a:p>
          <a:p>
            <a:r>
              <a:rPr lang="en-US" dirty="0"/>
              <a:t>20*: points: CHST, OHST (*STSs, STSCs, OHSTs, CHSTs, and CITs will receive 20 points for obtaining the OHST or CHST)</a:t>
            </a:r>
          </a:p>
          <a:p>
            <a:pPr defTabSz="931774">
              <a:defRPr/>
            </a:pPr>
            <a:r>
              <a:rPr lang="en-US" dirty="0"/>
              <a:t>15 points: Certified Dangerous Goods Professional</a:t>
            </a:r>
          </a:p>
          <a:p>
            <a:pPr defTabSz="931774">
              <a:defRPr/>
            </a:pPr>
            <a:r>
              <a:rPr lang="en-US" dirty="0"/>
              <a:t>5 points: STS, STSC</a:t>
            </a:r>
          </a:p>
          <a:p>
            <a:r>
              <a:rPr lang="en-US" dirty="0"/>
              <a:t>3 points: CIT</a:t>
            </a:r>
          </a:p>
        </p:txBody>
      </p:sp>
      <p:sp>
        <p:nvSpPr>
          <p:cNvPr id="4" name="Slide Number Placeholder 3"/>
          <p:cNvSpPr>
            <a:spLocks noGrp="1"/>
          </p:cNvSpPr>
          <p:nvPr>
            <p:ph type="sldNum" sz="quarter" idx="10"/>
          </p:nvPr>
        </p:nvSpPr>
        <p:spPr/>
        <p:txBody>
          <a:bodyPr/>
          <a:lstStyle/>
          <a:p>
            <a:fld id="{E6ADA7FE-EA5D-496A-B5ED-E7A2370021BC}" type="slidenum">
              <a:rPr lang="en-US" smtClean="0"/>
              <a:pPr/>
              <a:t>14</a:t>
            </a:fld>
            <a:endParaRPr lang="en-US" dirty="0"/>
          </a:p>
        </p:txBody>
      </p:sp>
    </p:spTree>
    <p:extLst>
      <p:ext uri="{BB962C8B-B14F-4D97-AF65-F5344CB8AC3E}">
        <p14:creationId xmlns:p14="http://schemas.microsoft.com/office/powerpoint/2010/main" val="2491185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mn-lt"/>
              </a:rPr>
              <a:t>BCSP</a:t>
            </a:r>
            <a:r>
              <a:rPr lang="en-US" b="0" i="0" baseline="30000" dirty="0">
                <a:solidFill>
                  <a:srgbClr val="000000"/>
                </a:solidFill>
                <a:effectLst/>
                <a:latin typeface="+mn-lt"/>
              </a:rPr>
              <a:t> </a:t>
            </a:r>
            <a:r>
              <a:rPr lang="en-US" b="0" i="0" dirty="0" err="1">
                <a:solidFill>
                  <a:srgbClr val="000000"/>
                </a:solidFill>
                <a:effectLst/>
                <a:latin typeface="+mn-lt"/>
              </a:rPr>
              <a:t>recertPRO</a:t>
            </a:r>
            <a:r>
              <a:rPr lang="en-US" b="0" i="0" dirty="0">
                <a:solidFill>
                  <a:srgbClr val="000000"/>
                </a:solidFill>
                <a:effectLst/>
                <a:latin typeface="+mn-lt"/>
              </a:rPr>
              <a:t> is a new, affordable way to earn BCSP</a:t>
            </a:r>
            <a:r>
              <a:rPr lang="en-US" b="0" i="0" baseline="30000" dirty="0">
                <a:solidFill>
                  <a:srgbClr val="000000"/>
                </a:solidFill>
                <a:effectLst/>
                <a:latin typeface="+mn-lt"/>
              </a:rPr>
              <a:t> </a:t>
            </a:r>
            <a:r>
              <a:rPr lang="en-US" b="0" i="0" dirty="0">
                <a:solidFill>
                  <a:srgbClr val="000000"/>
                </a:solidFill>
                <a:effectLst/>
                <a:latin typeface="+mn-lt"/>
              </a:rPr>
              <a:t>recertification points from the convenience of your own computer or mobile device--giving you a convenient way to earn recertification points on your own schedule!</a:t>
            </a:r>
          </a:p>
          <a:p>
            <a:endParaRPr lang="en-US" sz="1200" b="0" i="0" kern="1200" dirty="0">
              <a:solidFill>
                <a:srgbClr val="000000"/>
              </a:solidFill>
              <a:effectLst/>
              <a:latin typeface="+mn-lt"/>
              <a:ea typeface="+mn-ea"/>
              <a:cs typeface="+mn-cs"/>
            </a:endParaRPr>
          </a:p>
          <a:p>
            <a:r>
              <a:rPr lang="en-US" sz="1200" b="0" i="0" kern="1200" dirty="0">
                <a:solidFill>
                  <a:schemeClr val="tx1"/>
                </a:solidFill>
                <a:effectLst/>
                <a:latin typeface="+mn-lt"/>
                <a:ea typeface="+mn-ea"/>
                <a:cs typeface="+mn-cs"/>
              </a:rPr>
              <a:t>BCSP </a:t>
            </a:r>
            <a:r>
              <a:rPr lang="en-US" sz="1200" b="0" i="0" kern="1200" dirty="0" err="1">
                <a:solidFill>
                  <a:schemeClr val="tx1"/>
                </a:solidFill>
                <a:effectLst/>
                <a:latin typeface="+mn-lt"/>
                <a:ea typeface="+mn-ea"/>
                <a:cs typeface="+mn-cs"/>
              </a:rPr>
              <a:t>recertPRO</a:t>
            </a:r>
            <a:r>
              <a:rPr lang="en-US" sz="1200" b="0" i="0" kern="1200" dirty="0">
                <a:solidFill>
                  <a:schemeClr val="tx1"/>
                </a:solidFill>
                <a:effectLst/>
                <a:latin typeface="+mn-lt"/>
                <a:ea typeface="+mn-ea"/>
                <a:cs typeface="+mn-cs"/>
              </a:rPr>
              <a:t> is available for an annual subscription of $499.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mn-lt"/>
              </a:rPr>
              <a:t>BCSP </a:t>
            </a:r>
            <a:r>
              <a:rPr lang="en-US" b="0" i="0" dirty="0" err="1">
                <a:solidFill>
                  <a:srgbClr val="000000"/>
                </a:solidFill>
                <a:effectLst/>
                <a:latin typeface="+mn-lt"/>
              </a:rPr>
              <a:t>recertPRO</a:t>
            </a:r>
            <a:r>
              <a:rPr lang="en-US" b="0" i="0" dirty="0">
                <a:solidFill>
                  <a:srgbClr val="000000"/>
                </a:solidFill>
                <a:effectLst/>
                <a:latin typeface="+mn-lt"/>
              </a:rPr>
              <a:t> combines Challenge Tests, the KSA Quest (Knowledge, Skills, and Abilities Quest), and Journal Quizzes into a responsive website for an opportunity to achieve 6.85 recertification points per year</a:t>
            </a:r>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0.1 points per Journal Quiz, with 41 available, for 4.1 points total.</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0.25 points per KSA, with five (5) available, for 1.25 points total.</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 set of 1-point and 0.5-point Challenge Tests, for 1.5 points total.</a:t>
            </a:r>
          </a:p>
          <a:p>
            <a:endParaRPr lang="en-US" dirty="0">
              <a:latin typeface="+mn-lt"/>
            </a:endParaRPr>
          </a:p>
        </p:txBody>
      </p:sp>
    </p:spTree>
    <p:extLst>
      <p:ext uri="{BB962C8B-B14F-4D97-AF65-F5344CB8AC3E}">
        <p14:creationId xmlns:p14="http://schemas.microsoft.com/office/powerpoint/2010/main" val="2230754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BCSP is recognized as the leader in high-quality credentialing for safety, health, and environmental practitioners.</a:t>
            </a:r>
          </a:p>
          <a:p>
            <a:endParaRPr lang="en-US" dirty="0"/>
          </a:p>
          <a:p>
            <a:r>
              <a:rPr lang="en-US" dirty="0"/>
              <a:t>BCSP establishes standards for and verifies competency in professional safety practices and evaluates certificants for compliance with recertification requirements.</a:t>
            </a:r>
          </a:p>
          <a:p>
            <a:endParaRPr lang="en-US" dirty="0"/>
          </a:p>
          <a:p>
            <a:r>
              <a:rPr lang="en-US" baseline="0" dirty="0"/>
              <a:t>One of the longest-running professional credentialing bodies for SH&amp;E professionals in the world</a:t>
            </a:r>
          </a:p>
          <a:p>
            <a:pPr marL="640594" lvl="1" indent="-174708">
              <a:buFontTx/>
              <a:buChar char="-"/>
            </a:pPr>
            <a:r>
              <a:rPr lang="en-US" dirty="0"/>
              <a:t>CRSP- 1976</a:t>
            </a:r>
          </a:p>
          <a:p>
            <a:pPr marL="640594" lvl="1" indent="-174708">
              <a:buFontTx/>
              <a:buChar char="-"/>
            </a:pPr>
            <a:r>
              <a:rPr lang="en-US" dirty="0"/>
              <a:t>IOSH didn’t begin issuing Chartered S&amp;H Practitioner Status until 2005</a:t>
            </a:r>
          </a:p>
          <a:p>
            <a:pPr marL="640594" lvl="1" indent="-174708" defTabSz="931774">
              <a:buFontTx/>
              <a:buChar char="-"/>
              <a:defRPr/>
            </a:pPr>
            <a:r>
              <a:rPr lang="en-US" dirty="0"/>
              <a:t>Only ABIH is older than us (first CIHs issued in 1952)</a:t>
            </a:r>
          </a:p>
          <a:p>
            <a:r>
              <a:rPr lang="en-US" u="sng" dirty="0"/>
              <a:t>History</a:t>
            </a:r>
          </a:p>
          <a:p>
            <a:pPr marL="168401" indent="-168401">
              <a:buFontTx/>
              <a:buChar char="-"/>
            </a:pPr>
            <a:r>
              <a:rPr lang="en-US" dirty="0"/>
              <a:t>Established in 1969</a:t>
            </a:r>
          </a:p>
          <a:p>
            <a:pPr marL="617469" lvl="1" indent="-168401" defTabSz="898136">
              <a:buFontTx/>
              <a:buChar char="-"/>
              <a:defRPr/>
            </a:pPr>
            <a:r>
              <a:rPr lang="en-US" dirty="0"/>
              <a:t>More than 58,000 credential holders across 108 countries since 1969 </a:t>
            </a:r>
          </a:p>
          <a:p>
            <a:pPr marL="168401" indent="-168401">
              <a:buFontTx/>
              <a:buChar char="-"/>
            </a:pPr>
            <a:r>
              <a:rPr lang="en-US" dirty="0"/>
              <a:t>Not-For-Profit — headquartered in Indianapolis, IN</a:t>
            </a:r>
          </a:p>
          <a:p>
            <a:pPr marL="617469" lvl="1" indent="-168401" defTabSz="898136">
              <a:buFontTx/>
              <a:buChar char="-"/>
              <a:defRPr/>
            </a:pPr>
            <a:r>
              <a:rPr lang="en-US" dirty="0"/>
              <a:t>Mission-driven: We inspire and develop leaders in safety, health, and environmental practice through globally accredited certification; enhancing careers, advancing the profession, protecting people</a:t>
            </a:r>
          </a:p>
          <a:p>
            <a:pPr marL="617469" lvl="1" indent="-168401" defTabSz="898136">
              <a:buFontTx/>
              <a:buChar char="-"/>
              <a:defRPr/>
            </a:pPr>
            <a:r>
              <a:rPr lang="en-US" dirty="0"/>
              <a:t>Vision: A safer world through safety, health, and environmental leadership.</a:t>
            </a:r>
          </a:p>
          <a:p>
            <a:r>
              <a:rPr lang="en-US" u="sng" dirty="0"/>
              <a:t>Standards of Governance</a:t>
            </a:r>
          </a:p>
          <a:p>
            <a:pPr marL="168401" indent="-168401">
              <a:buFontTx/>
              <a:buChar char="-"/>
            </a:pPr>
            <a:r>
              <a:rPr lang="en-US" dirty="0"/>
              <a:t>9 - 14 Member Board of Directors</a:t>
            </a:r>
          </a:p>
          <a:p>
            <a:pPr marL="168401" indent="-168401">
              <a:buFontTx/>
              <a:buChar char="-"/>
            </a:pPr>
            <a:r>
              <a:rPr lang="en-US" dirty="0"/>
              <a:t>8 Sponsorship Organizations to ensure governance of BCSP includes broad representation from across the safety profession</a:t>
            </a:r>
          </a:p>
          <a:p>
            <a:pPr marL="617469" lvl="1" indent="-168401">
              <a:buFontTx/>
              <a:buChar char="-"/>
            </a:pPr>
            <a:r>
              <a:rPr lang="en-US" dirty="0"/>
              <a:t>AIHA, ASSP, NSC, NFPA, SFPE (Society of Fire Protection Engineers), IISE, ISSS, NESHTA</a:t>
            </a:r>
          </a:p>
          <a:p>
            <a:endParaRPr lang="en-US" dirty="0"/>
          </a:p>
          <a:p>
            <a:r>
              <a:rPr lang="en-US" u="sng" dirty="0"/>
              <a:t>Integrity in Exam Process</a:t>
            </a:r>
          </a:p>
          <a:p>
            <a:pPr marL="168401" indent="-168401" defTabSz="898136">
              <a:buFontTx/>
              <a:buChar char="-"/>
              <a:defRPr/>
            </a:pPr>
            <a:r>
              <a:rPr lang="en-US" dirty="0"/>
              <a:t>Psychometric process: </a:t>
            </a:r>
          </a:p>
          <a:p>
            <a:pPr marL="617469" lvl="1" indent="-168401" defTabSz="898136">
              <a:buFontTx/>
              <a:buChar char="-"/>
              <a:defRPr/>
            </a:pPr>
            <a:r>
              <a:rPr lang="en-US" dirty="0"/>
              <a:t>Ensures all exams meet the highest standards when it comes to accurately reflecting the most relevant tasks, knowledge and skills required for </a:t>
            </a:r>
            <a:r>
              <a:rPr lang="en-US" u="sng" dirty="0"/>
              <a:t>current</a:t>
            </a:r>
            <a:r>
              <a:rPr lang="en-US" dirty="0"/>
              <a:t> professional safety practice; </a:t>
            </a:r>
          </a:p>
          <a:p>
            <a:pPr marL="617469" lvl="1" indent="-168401">
              <a:buFontTx/>
              <a:buChar char="-"/>
            </a:pPr>
            <a:r>
              <a:rPr lang="en-US" dirty="0">
                <a:solidFill>
                  <a:prstClr val="black"/>
                </a:solidFill>
                <a:cs typeface="Arial" panose="020B0604020202020204" pitchFamily="34" charset="0"/>
              </a:rPr>
              <a:t>Ensures items are well-written, extensively reviewed, are reliable and valid</a:t>
            </a:r>
          </a:p>
          <a:p>
            <a:pPr marL="617469" lvl="1" indent="-168401">
              <a:buFontTx/>
              <a:buChar char="-"/>
            </a:pPr>
            <a:r>
              <a:rPr lang="en-US" dirty="0">
                <a:solidFill>
                  <a:prstClr val="black"/>
                </a:solidFill>
                <a:cs typeface="Arial" panose="020B0604020202020204" pitchFamily="34" charset="0"/>
              </a:rPr>
              <a:t>Ensures regular review occurs (revalidation)- occurs every 4-5 years</a:t>
            </a:r>
          </a:p>
          <a:p>
            <a:pPr marL="898136" lvl="2"/>
            <a:endParaRPr lang="en-US" dirty="0"/>
          </a:p>
          <a:p>
            <a:r>
              <a:rPr lang="en-US" u="sng" dirty="0"/>
              <a:t>Widespread recognition</a:t>
            </a:r>
          </a:p>
          <a:p>
            <a:pPr marL="168401" indent="-168401">
              <a:buFontTx/>
              <a:buChar char="-"/>
            </a:pPr>
            <a:r>
              <a:rPr lang="en-US" dirty="0"/>
              <a:t>BCSP is recognized as the leader in high-quality credentialing for safety, health, and environmental practitioners.</a:t>
            </a:r>
          </a:p>
          <a:p>
            <a:pPr marL="168401" indent="-168401">
              <a:buFontTx/>
              <a:buChar char="-"/>
            </a:pPr>
            <a:r>
              <a:rPr lang="en-US" dirty="0"/>
              <a:t>The CSP is the “gold standard” worldwide</a:t>
            </a:r>
          </a:p>
          <a:p>
            <a:pPr marL="181224" indent="-181224">
              <a:buFontTx/>
              <a:buChar char="-"/>
            </a:pPr>
            <a:r>
              <a:rPr lang="en-US" baseline="0" dirty="0"/>
              <a:t>BCSP is actively involved internationally with defining and expanding the safety profession (will talk more about our relationships/collaborations with international safety organizations later, such as INSHPO)</a:t>
            </a:r>
          </a:p>
          <a:p>
            <a:pPr marL="617469" lvl="1" indent="-168401">
              <a:buFontTx/>
              <a:buChar char="-"/>
            </a:pPr>
            <a:r>
              <a:rPr lang="en-US" dirty="0"/>
              <a:t>Recognized by international bodies: </a:t>
            </a:r>
          </a:p>
          <a:p>
            <a:pPr marL="1066537" lvl="2" indent="-168401">
              <a:buFontTx/>
              <a:buChar char="-"/>
            </a:pPr>
            <a:r>
              <a:rPr lang="en-US" dirty="0"/>
              <a:t>UN (Special Consultative Status with ECOSOC)</a:t>
            </a:r>
          </a:p>
          <a:p>
            <a:pPr marL="1066537" lvl="2" indent="-168401">
              <a:buFontTx/>
              <a:buChar char="-"/>
            </a:pPr>
            <a:r>
              <a:rPr lang="en-US" dirty="0"/>
              <a:t>ISO</a:t>
            </a:r>
          </a:p>
          <a:p>
            <a:pPr marL="1066537" lvl="2" indent="-168401">
              <a:buFontTx/>
              <a:buChar char="-"/>
            </a:pPr>
            <a:r>
              <a:rPr lang="en-US" dirty="0"/>
              <a:t>International safety certification boards</a:t>
            </a:r>
          </a:p>
          <a:p>
            <a:pPr marL="1066537" lvl="2" indent="-168401">
              <a:buFontTx/>
              <a:buChar char="-"/>
            </a:pPr>
            <a:endParaRPr lang="en-US" dirty="0"/>
          </a:p>
          <a:p>
            <a:r>
              <a:rPr lang="en-US" u="sng" dirty="0"/>
              <a:t>Accreditation</a:t>
            </a:r>
            <a:r>
              <a:rPr lang="en-US" dirty="0"/>
              <a:t>: and not just any accreditation; BCSP follows the </a:t>
            </a:r>
            <a:r>
              <a:rPr lang="en-US" u="sng" dirty="0"/>
              <a:t>highest</a:t>
            </a:r>
            <a:r>
              <a:rPr lang="en-US" dirty="0"/>
              <a:t> standards for accreditation, as set by the ISO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57,395 </a:t>
            </a:r>
            <a:r>
              <a:rPr lang="en-US" u="sng" dirty="0"/>
              <a:t>active</a:t>
            </a:r>
            <a:r>
              <a:rPr lang="en-US" dirty="0"/>
              <a:t> certifications/designations</a:t>
            </a:r>
            <a:r>
              <a:rPr lang="en-US" baseline="0" dirty="0"/>
              <a:t> in 108 countries around the world (a</a:t>
            </a:r>
            <a:r>
              <a:rPr lang="en-US" dirty="0"/>
              <a:t>s of December 31, 2020).</a:t>
            </a:r>
          </a:p>
          <a:p>
            <a:endParaRPr lang="en-US" baseline="0" dirty="0"/>
          </a:p>
        </p:txBody>
      </p:sp>
    </p:spTree>
    <p:extLst>
      <p:ext uri="{BB962C8B-B14F-4D97-AF65-F5344CB8AC3E}">
        <p14:creationId xmlns:p14="http://schemas.microsoft.com/office/powerpoint/2010/main" val="26780889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Headquartered in Indianapolis, IN, USA, the Board of Certified Safety Professionals (BCSP) is a not-for-profit corporation recognized as a leader in high-quality, accredited credentialing for safety, health, and environmental (SH&amp;E) practitioners. </a:t>
            </a:r>
          </a:p>
          <a:p>
            <a:endParaRPr lang="en-US" dirty="0">
              <a:solidFill>
                <a:srgbClr val="FF0000"/>
              </a:solidFill>
            </a:endParaRPr>
          </a:p>
          <a:p>
            <a:r>
              <a:rPr lang="en-US" dirty="0">
                <a:solidFill>
                  <a:srgbClr val="FF0000"/>
                </a:solidFill>
              </a:rPr>
              <a:t>BCSP currently offers 8 certifications and recently celebrated 50 years of excellence in safety credentialing. These certifications are designed to set and certify technical competency criteria for SH&amp;E practitioners worldwide. Together, we can create a safer world through safety, health, and environmental leadership. </a:t>
            </a:r>
          </a:p>
          <a:p>
            <a:endParaRPr lang="en-US" dirty="0"/>
          </a:p>
          <a:p>
            <a:endParaRPr lang="en-US" dirty="0"/>
          </a:p>
        </p:txBody>
      </p:sp>
    </p:spTree>
    <p:extLst>
      <p:ext uri="{BB962C8B-B14F-4D97-AF65-F5344CB8AC3E}">
        <p14:creationId xmlns:p14="http://schemas.microsoft.com/office/powerpoint/2010/main" val="3436980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1969, the Board of Certified Safety Professionals (BCSP) has been setting and certifying the technical competency criteria for safety, health, and environmental practitioners.</a:t>
            </a:r>
          </a:p>
          <a:p>
            <a:endParaRPr lang="en-US" dirty="0"/>
          </a:p>
          <a:p>
            <a:r>
              <a:rPr lang="en-US" dirty="0"/>
              <a:t>In that time, many joined us as pioneers, improving safety practice by meeting the challenge of achieving and maintaining quality, accredited safety certification—The Gold Standard.</a:t>
            </a:r>
          </a:p>
          <a:p>
            <a:endParaRPr lang="en-US" dirty="0"/>
          </a:p>
          <a:p>
            <a:r>
              <a:rPr lang="en-US" dirty="0"/>
              <a:t>As BCSP begins the second half of our first century as an organization, what we have built has rewarded us with many new and exciting opportunities to advance safety. As we head into the future, we will ensure no one is left behind. BCSP will continue to create the path forward.</a:t>
            </a:r>
          </a:p>
        </p:txBody>
      </p:sp>
    </p:spTree>
    <p:extLst>
      <p:ext uri="{BB962C8B-B14F-4D97-AF65-F5344CB8AC3E}">
        <p14:creationId xmlns:p14="http://schemas.microsoft.com/office/powerpoint/2010/main" val="3107631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latin typeface="Arial" panose="020B0604020202020204" pitchFamily="34" charset="0"/>
                <a:cs typeface="Arial" panose="020B0604020202020204" pitchFamily="34" charset="0"/>
              </a:rPr>
              <a:t>These organizations ensure that governance of BCSP includes broad representation from across the safety profession.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a:latin typeface="Arial" panose="020B0604020202020204" pitchFamily="34" charset="0"/>
              <a:cs typeface="Arial" panose="020B0604020202020204" pitchFamily="34" charset="0"/>
            </a:endParaRPr>
          </a:p>
          <a:p>
            <a:pPr algn="l" fontAlgn="base"/>
            <a:r>
              <a:rPr lang="en-US" b="0" i="0" dirty="0">
                <a:solidFill>
                  <a:srgbClr val="212529"/>
                </a:solidFill>
                <a:effectLst/>
                <a:latin typeface="+mn-lt"/>
              </a:rPr>
              <a:t>Affiliated endorsing organizations nominate individuals to serve on the BCSP Board of Directors. These organizations do not provide funding or support to BCSP or its operations. They do provide their members with a variety of member services, including journals, conferences, continuing education courses, books, and many other valuable services for safety professionals.</a:t>
            </a:r>
          </a:p>
          <a:p>
            <a:pPr algn="l" fontAlgn="base"/>
            <a:endParaRPr lang="en-US" b="0" i="0" dirty="0">
              <a:solidFill>
                <a:srgbClr val="212529"/>
              </a:solidFill>
              <a:effectLst/>
              <a:latin typeface="+mn-lt"/>
            </a:endParaRPr>
          </a:p>
          <a:p>
            <a:pPr algn="l" fontAlgn="base"/>
            <a:r>
              <a:rPr lang="en-US" b="0" i="0" dirty="0">
                <a:solidFill>
                  <a:srgbClr val="212529"/>
                </a:solidFill>
                <a:effectLst/>
                <a:latin typeface="+mn-lt"/>
              </a:rPr>
              <a:t>The current affiliated endorsing organizations are listed along with the year in which they began their participation with BCSP. </a:t>
            </a:r>
            <a:endParaRPr lang="en-US" sz="1200" b="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b="0" dirty="0"/>
          </a:p>
        </p:txBody>
      </p:sp>
    </p:spTree>
    <p:extLst>
      <p:ext uri="{BB962C8B-B14F-4D97-AF65-F5344CB8AC3E}">
        <p14:creationId xmlns:p14="http://schemas.microsoft.com/office/powerpoint/2010/main" val="4171781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CSP, SMS, ASP, OHST, and CHST available now.  $999 for 6 months access</a:t>
            </a:r>
          </a:p>
          <a:p>
            <a:r>
              <a:rPr lang="en-US" dirty="0"/>
              <a:t>Each training includes: 40+ subject areas, 1000+ questions</a:t>
            </a:r>
          </a:p>
          <a:p>
            <a:endParaRPr lang="en-US" dirty="0"/>
          </a:p>
          <a:p>
            <a:r>
              <a:rPr lang="en-US" dirty="0"/>
              <a:t>STS and STS available now. $499 for 6 months access.</a:t>
            </a:r>
          </a:p>
          <a:p>
            <a:r>
              <a:rPr lang="en-US" dirty="0"/>
              <a:t>Each training includes: 30+ subject areas, and 500+ questions </a:t>
            </a:r>
          </a:p>
          <a:p>
            <a:endParaRPr lang="en-US" dirty="0"/>
          </a:p>
          <a:p>
            <a:r>
              <a:rPr lang="en-US" dirty="0"/>
              <a:t>CIT available now. $699 for 6 months access.</a:t>
            </a:r>
          </a:p>
          <a:p>
            <a:r>
              <a:rPr lang="en-US" dirty="0"/>
              <a:t>Includes: 30+ subject areas, and 700+ questions</a:t>
            </a:r>
          </a:p>
          <a:p>
            <a:endParaRPr lang="en-US" dirty="0"/>
          </a:p>
          <a:p>
            <a:r>
              <a:rPr lang="en-US" dirty="0"/>
              <a:t>ASP + CSP </a:t>
            </a:r>
            <a:r>
              <a:rPr lang="en-US" dirty="0" err="1"/>
              <a:t>examCORE</a:t>
            </a:r>
            <a:r>
              <a:rPr lang="en-US" dirty="0"/>
              <a:t> Connect gives access to both training courses.  $1,899 for 9 months access.  Connect training includes: 40+ subject areas, 2,000+ questions</a:t>
            </a:r>
          </a:p>
        </p:txBody>
      </p:sp>
    </p:spTree>
    <p:extLst>
      <p:ext uri="{BB962C8B-B14F-4D97-AF65-F5344CB8AC3E}">
        <p14:creationId xmlns:p14="http://schemas.microsoft.com/office/powerpoint/2010/main" val="2230754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BCSP awards technician and supervisory SH&amp;E certifications that provide career paths for safety practitioners.</a:t>
            </a:r>
          </a:p>
          <a:p>
            <a:pPr defTabSz="931774">
              <a:defRPr/>
            </a:pPr>
            <a:endParaRPr lang="en-US" dirty="0"/>
          </a:p>
          <a:p>
            <a:r>
              <a:rPr lang="en-US" dirty="0"/>
              <a:t>As of </a:t>
            </a:r>
            <a:r>
              <a:rPr lang="en-US" dirty="0">
                <a:solidFill>
                  <a:prstClr val="black"/>
                </a:solidFill>
                <a:latin typeface="Arial"/>
              </a:rPr>
              <a:t>December 31, 2020</a:t>
            </a:r>
            <a:r>
              <a:rPr lang="en-US" dirty="0"/>
              <a:t>:</a:t>
            </a:r>
          </a:p>
          <a:p>
            <a:pPr marL="174708" indent="-174708">
              <a:buFontTx/>
              <a:buChar char="-"/>
            </a:pPr>
            <a:r>
              <a:rPr lang="en-US" dirty="0"/>
              <a:t>CHST: 8,708</a:t>
            </a:r>
          </a:p>
          <a:p>
            <a:pPr defTabSz="931774">
              <a:defRPr/>
            </a:pPr>
            <a:endParaRPr lang="en-US" dirty="0"/>
          </a:p>
          <a:p>
            <a:pPr defTabSz="931774">
              <a:defRPr/>
            </a:pPr>
            <a:r>
              <a:rPr lang="en-US" dirty="0"/>
              <a:t>People at the technical level: </a:t>
            </a:r>
          </a:p>
          <a:p>
            <a:pPr marL="174708" indent="-174708" defTabSz="931774">
              <a:buFontTx/>
              <a:buChar char="-"/>
              <a:defRPr/>
            </a:pPr>
            <a:r>
              <a:rPr lang="en-US" dirty="0"/>
              <a:t>typically have either considerable safety and health training through a series of courses or have an associate degree or higher.</a:t>
            </a:r>
          </a:p>
          <a:p>
            <a:pPr marL="174708" indent="-174708" defTabSz="931774">
              <a:buFontTx/>
              <a:buChar char="-"/>
              <a:defRPr/>
            </a:pPr>
            <a:r>
              <a:rPr lang="en-US" dirty="0"/>
              <a:t>May have part-time or full-time safety and health responsibilities. </a:t>
            </a:r>
          </a:p>
          <a:p>
            <a:pPr marL="640594" lvl="1" indent="-174708" defTabSz="931774">
              <a:buFontTx/>
              <a:buChar char="-"/>
              <a:defRPr/>
            </a:pPr>
            <a:r>
              <a:rPr lang="en-US" dirty="0"/>
              <a:t>For small companies, safety is often assigned to an employee who also has other job functions for the company or within a work unit. </a:t>
            </a:r>
          </a:p>
          <a:p>
            <a:pPr marL="174708" indent="-174708" defTabSz="931774">
              <a:buFontTx/>
              <a:buChar char="-"/>
              <a:defRPr/>
            </a:pPr>
            <a:r>
              <a:rPr lang="en-US" dirty="0"/>
              <a:t>They are making work site assessments to determine risk, identifying potential hazards and recommending controls, evaluating risks and hazard control measures, investigating accidents, maintaining and evaluating incident and loss records, and preparing emergency response plans.</a:t>
            </a:r>
          </a:p>
          <a:p>
            <a:pPr marL="174708" indent="-174708" defTabSz="931774">
              <a:buFontTx/>
              <a:buChar char="-"/>
              <a:defRPr/>
            </a:pPr>
            <a:r>
              <a:rPr lang="en-US" dirty="0"/>
              <a:t>Typically conduct safety, health and environmental training for employees.</a:t>
            </a:r>
          </a:p>
          <a:p>
            <a:endParaRPr lang="en-US" dirty="0"/>
          </a:p>
        </p:txBody>
      </p:sp>
    </p:spTree>
    <p:extLst>
      <p:ext uri="{BB962C8B-B14F-4D97-AF65-F5344CB8AC3E}">
        <p14:creationId xmlns:p14="http://schemas.microsoft.com/office/powerpoint/2010/main" val="1886770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94991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professional credential for the safety practitioner with technical experience, with or without a college degree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certificants who hold the CHST work in building construction or the general contracting sector; they may also work in the heavy and civil engineering sector. Safety at this level is virtually in every industry including manufacturing, petroleum production and refining, construction, and insurance. An SMS may hold positions at the manager level or director level and may directly supervise employees. </a:t>
            </a:r>
          </a:p>
          <a:p>
            <a:endParaRPr lang="en-US" dirty="0"/>
          </a:p>
          <a:p>
            <a:r>
              <a:rPr lang="en-US" dirty="0"/>
              <a:t>The primary qualification is linked to experience, The exam for this certification tests skills at a different level (than say ASP or CSP)</a:t>
            </a:r>
          </a:p>
          <a:p>
            <a:endParaRPr lang="en-US" dirty="0"/>
          </a:p>
        </p:txBody>
      </p:sp>
    </p:spTree>
    <p:extLst>
      <p:ext uri="{BB962C8B-B14F-4D97-AF65-F5344CB8AC3E}">
        <p14:creationId xmlns:p14="http://schemas.microsoft.com/office/powerpoint/2010/main" val="4142601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Many safety managers that this certification targets did not follow a “linear” career path</a:t>
            </a:r>
          </a:p>
          <a:p>
            <a:pPr marL="628650" lvl="1" indent="-171450">
              <a:buFontTx/>
              <a:buChar char="-"/>
            </a:pPr>
            <a:r>
              <a:rPr lang="en-US" dirty="0"/>
              <a:t>The certification tends to be people who came up through industry and now (successfully) run the safety programs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kinds of safety managers have broad-based knowledge that make them effective managers, as opposed to specific technical areas of expertise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Extremely common to see (especially in smaller organizations) employees that wear many “hats” including that of safety manager</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Ex: HR Manager that also does Quality Control and Safety</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VP Operations, which includes OSH responsibilities and oversight</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dirty="0"/>
              <a:t>Hence the “part-time” safety role</a:t>
            </a:r>
          </a:p>
          <a:p>
            <a:pPr marL="0" indent="0">
              <a:buFontTx/>
              <a:buNone/>
            </a:pPr>
            <a:endParaRPr lang="en-US" dirty="0"/>
          </a:p>
          <a:p>
            <a:pPr marL="0" indent="0">
              <a:buFontTx/>
              <a:buNone/>
            </a:pPr>
            <a:r>
              <a:rPr lang="en-US" dirty="0"/>
              <a:t>Great option for military transitioning to civilian careers</a:t>
            </a:r>
          </a:p>
          <a:p>
            <a:pPr marL="0" indent="0">
              <a:buFontTx/>
              <a:buNone/>
            </a:pPr>
            <a:endParaRPr lang="en-US" dirty="0"/>
          </a:p>
          <a:p>
            <a:pPr marL="0" indent="0">
              <a:buFontTx/>
              <a:buNone/>
            </a:pPr>
            <a:r>
              <a:rPr lang="en-US" dirty="0"/>
              <a:t>Individuals in these roles often train young professionals entering the field. Thus, their influence within the profession extends to the next generation. </a:t>
            </a:r>
          </a:p>
          <a:p>
            <a:endParaRPr lang="en-US" dirty="0"/>
          </a:p>
        </p:txBody>
      </p:sp>
    </p:spTree>
    <p:extLst>
      <p:ext uri="{BB962C8B-B14F-4D97-AF65-F5344CB8AC3E}">
        <p14:creationId xmlns:p14="http://schemas.microsoft.com/office/powerpoint/2010/main" val="3282711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200" b="1" i="0" dirty="0">
                <a:solidFill>
                  <a:srgbClr val="212529"/>
                </a:solidFill>
                <a:effectLst/>
                <a:latin typeface="+mn-lt"/>
              </a:rPr>
              <a:t>Hiring Preferences and Salary Increases:</a:t>
            </a:r>
            <a:r>
              <a:rPr lang="en-US" sz="1200" b="0" i="0" dirty="0">
                <a:solidFill>
                  <a:srgbClr val="212529"/>
                </a:solidFill>
                <a:effectLst/>
                <a:latin typeface="+mn-lt"/>
              </a:rPr>
              <a:t> Advertisements for safety professionals often identify the CSP certification or other BCSP credentials as a desired or required qualification along with education and experience. Human resource managers and those hiring people for government positions depend on professional certification to ensure candidates have met minimum qualifications.</a:t>
            </a:r>
          </a:p>
          <a:p>
            <a:pPr algn="l" fontAlgn="base"/>
            <a:r>
              <a:rPr lang="en-US" sz="1200" b="1" i="0" dirty="0">
                <a:solidFill>
                  <a:srgbClr val="212529"/>
                </a:solidFill>
                <a:effectLst/>
                <a:latin typeface="+mn-lt"/>
              </a:rPr>
              <a:t>Enhance Your Self-Esteem:</a:t>
            </a:r>
            <a:r>
              <a:rPr lang="en-US" sz="1200" b="0" i="0" dirty="0">
                <a:solidFill>
                  <a:srgbClr val="212529"/>
                </a:solidFill>
                <a:effectLst/>
                <a:latin typeface="+mn-lt"/>
              </a:rPr>
              <a:t> The most frequent reported value derived from achieving a BCSP credential is increased self-esteem and personal satisfaction. Most newly-certified individuals report that achieving their certification increases their personal worth. A major factor is having met standards established by peers for professional safety practice. It indicates that you have risen above the competition because you have been evaluated by professional peers against those standards.</a:t>
            </a:r>
          </a:p>
          <a:p>
            <a:pPr algn="l" fontAlgn="base"/>
            <a:r>
              <a:rPr lang="en-US" sz="1200" b="1" i="0" dirty="0">
                <a:solidFill>
                  <a:srgbClr val="212529"/>
                </a:solidFill>
                <a:effectLst/>
                <a:latin typeface="+mn-lt"/>
              </a:rPr>
              <a:t>Share Your Knowledge for Professional Safety Practice:</a:t>
            </a:r>
            <a:r>
              <a:rPr lang="en-US" sz="1200" b="0" i="0" dirty="0">
                <a:solidFill>
                  <a:srgbClr val="212529"/>
                </a:solidFill>
                <a:effectLst/>
                <a:latin typeface="+mn-lt"/>
              </a:rPr>
              <a:t> Having achieved a certification shows you have mastered the core knowledge required for professional safety practice. The Safety Salary Survey shows that the certification process provided them with appropriate qualifications in the field. The certification did what it is intended to do - ensured the knowledge necessary for practice.</a:t>
            </a:r>
          </a:p>
          <a:p>
            <a:pPr algn="l" fontAlgn="base"/>
            <a:r>
              <a:rPr lang="en-US" sz="1200" b="1" i="0" dirty="0">
                <a:solidFill>
                  <a:srgbClr val="212529"/>
                </a:solidFill>
                <a:effectLst/>
                <a:latin typeface="+mn-lt"/>
              </a:rPr>
              <a:t>Gain an Advantage Over Your Peers:</a:t>
            </a:r>
            <a:r>
              <a:rPr lang="en-US" sz="1200" b="0" i="0" dirty="0">
                <a:solidFill>
                  <a:srgbClr val="212529"/>
                </a:solidFill>
                <a:effectLst/>
                <a:latin typeface="+mn-lt"/>
              </a:rPr>
              <a:t> Due to the high quality of BCSP credentials, as demonstrated by its compliance with national and/or internationally recognized standards for certification of persons, most holding a BCSP credential have created an edge for themselves. As recognition for BCSP credentials grow among employers, government agencies, peers, and the public; those holding one have a competitive advantage for safety positions and assignments.</a:t>
            </a:r>
          </a:p>
          <a:p>
            <a:pPr lvl="0"/>
            <a:endParaRPr lang="en-US" sz="1200" dirty="0"/>
          </a:p>
          <a:p>
            <a:pPr lvl="0"/>
            <a:r>
              <a:rPr lang="en-US" sz="1200" dirty="0"/>
              <a:t>Personal </a:t>
            </a:r>
            <a:r>
              <a:rPr lang="en-US" sz="1200" b="1" dirty="0"/>
              <a:t>accomplishment</a:t>
            </a:r>
          </a:p>
          <a:p>
            <a:pPr lvl="0"/>
            <a:r>
              <a:rPr lang="en-US" sz="1200" b="1" dirty="0"/>
              <a:t>Validation</a:t>
            </a:r>
            <a:r>
              <a:rPr lang="en-US" sz="1200" dirty="0"/>
              <a:t> of competency in safety management</a:t>
            </a:r>
          </a:p>
          <a:p>
            <a:pPr lvl="0"/>
            <a:r>
              <a:rPr lang="en-US" sz="1200" dirty="0"/>
              <a:t>Expands </a:t>
            </a:r>
            <a:r>
              <a:rPr lang="en-US" sz="1200" b="1" dirty="0"/>
              <a:t>opportunities</a:t>
            </a:r>
            <a:r>
              <a:rPr lang="en-US" sz="1200" dirty="0"/>
              <a:t> for qualified safety practitioners</a:t>
            </a:r>
          </a:p>
          <a:p>
            <a:pPr lvl="0"/>
            <a:r>
              <a:rPr lang="en-US" sz="1200" dirty="0"/>
              <a:t>More </a:t>
            </a:r>
            <a:r>
              <a:rPr lang="en-US" sz="1200" b="1" dirty="0"/>
              <a:t>competitive</a:t>
            </a:r>
            <a:r>
              <a:rPr lang="en-US" sz="1200" dirty="0"/>
              <a:t> in obtaining jobs, promotions</a:t>
            </a:r>
          </a:p>
          <a:p>
            <a:pPr lvl="0"/>
            <a:r>
              <a:rPr lang="en-US" sz="1200" b="1" dirty="0"/>
              <a:t>Recognizes</a:t>
            </a:r>
            <a:r>
              <a:rPr lang="en-US" sz="1200" dirty="0"/>
              <a:t> contributions of non full-time safety practitioners</a:t>
            </a:r>
          </a:p>
          <a:p>
            <a:pPr lvl="0"/>
            <a:r>
              <a:rPr lang="en-US" sz="1200" dirty="0"/>
              <a:t>Demonstrates that safety is </a:t>
            </a:r>
            <a:r>
              <a:rPr lang="en-US" sz="1200" i="1" dirty="0"/>
              <a:t>everybody’s</a:t>
            </a:r>
            <a:r>
              <a:rPr lang="en-US" sz="1200" dirty="0"/>
              <a:t> job</a:t>
            </a:r>
          </a:p>
          <a:p>
            <a:endParaRPr lang="en-US" dirty="0"/>
          </a:p>
          <a:p>
            <a:endParaRPr lang="en-US" dirty="0"/>
          </a:p>
          <a:p>
            <a:r>
              <a:rPr lang="en-US" dirty="0"/>
              <a:t>Certification also reflects an individuals:</a:t>
            </a:r>
          </a:p>
          <a:p>
            <a:r>
              <a:rPr lang="en-US" dirty="0"/>
              <a:t>	* Dedication to their colleagues’ safety</a:t>
            </a:r>
          </a:p>
          <a:p>
            <a:r>
              <a:rPr lang="en-US" dirty="0"/>
              <a:t>	* Responsibility as a leader</a:t>
            </a:r>
          </a:p>
          <a:p>
            <a:r>
              <a:rPr lang="en-US" dirty="0"/>
              <a:t>	* Desire for accountability</a:t>
            </a:r>
          </a:p>
          <a:p>
            <a:endParaRPr lang="en-US" dirty="0"/>
          </a:p>
        </p:txBody>
      </p:sp>
    </p:spTree>
    <p:extLst>
      <p:ext uri="{BB962C8B-B14F-4D97-AF65-F5344CB8AC3E}">
        <p14:creationId xmlns:p14="http://schemas.microsoft.com/office/powerpoint/2010/main" val="3452652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Achieving certification is important because it demonstrates your level of competency in the safety, health, and environmental (SH&amp;E) fields. Certifications advance safety professionalism, and they provide a competitive advantage for the certificate holder. It’s also important to remember that credentials like the ones BCSP offers demonstrate credibility in your chosen field, and they set the standard for safety that helps keep everyone safe in the workplace. A BCSP certification can also lead to better pay and job mobility, as possessing a greater knowledge base and having more experience can lead to better careers in safety.</a:t>
            </a:r>
          </a:p>
        </p:txBody>
      </p:sp>
    </p:spTree>
    <p:extLst>
      <p:ext uri="{BB962C8B-B14F-4D97-AF65-F5344CB8AC3E}">
        <p14:creationId xmlns:p14="http://schemas.microsoft.com/office/powerpoint/2010/main" val="3543618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BCSP currently has nearly 60,000 certificants total. </a:t>
            </a:r>
          </a:p>
        </p:txBody>
      </p:sp>
    </p:spTree>
    <p:extLst>
      <p:ext uri="{BB962C8B-B14F-4D97-AF65-F5344CB8AC3E}">
        <p14:creationId xmlns:p14="http://schemas.microsoft.com/office/powerpoint/2010/main" val="3182874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mn-lt"/>
              </a:rPr>
              <a:t>BCSP Safety Certification Continuum</a:t>
            </a:r>
          </a:p>
          <a:p>
            <a:endParaRPr lang="en-US" b="0" dirty="0">
              <a:latin typeface="+mn-lt"/>
            </a:endParaRPr>
          </a:p>
          <a:p>
            <a:r>
              <a:rPr lang="en-US" b="0" strike="noStrike" dirty="0">
                <a:latin typeface="+mn-lt"/>
              </a:rPr>
              <a:t>This graphic is a good way to convey the differences between BCSP’s certifications. It shows the correlation between each and in which fields the credentials are most useful. </a:t>
            </a:r>
          </a:p>
          <a:p>
            <a:endParaRPr lang="en-US" b="0" strike="noStrike" dirty="0">
              <a:latin typeface="+mn-lt"/>
            </a:endParaRPr>
          </a:p>
          <a:p>
            <a:r>
              <a:rPr lang="en-US" b="0" strike="noStrike" dirty="0">
                <a:latin typeface="+mn-lt"/>
              </a:rPr>
              <a:t>BCSP credentials create a unified safety culture by setting baseline competencies of safety knowledge and skills throughout organizations. </a:t>
            </a:r>
          </a:p>
          <a:p>
            <a:endParaRPr lang="en-US" b="0" dirty="0">
              <a:latin typeface="+mn-lt"/>
            </a:endParaRPr>
          </a:p>
          <a:p>
            <a:r>
              <a:rPr lang="en-US" b="0" dirty="0">
                <a:latin typeface="+mn-lt"/>
              </a:rPr>
              <a:t>The need for safety exists at all levels of an organization</a:t>
            </a:r>
            <a:r>
              <a:rPr lang="en-US" b="0" strike="noStrike" dirty="0">
                <a:latin typeface="+mn-lt"/>
              </a:rPr>
              <a:t>. </a:t>
            </a:r>
            <a:r>
              <a:rPr lang="en-US" b="0" dirty="0">
                <a:latin typeface="+mn-lt"/>
              </a:rPr>
              <a:t>The best safety cultures require safety competency across the organization and value safety leadership at all levels. </a:t>
            </a:r>
          </a:p>
        </p:txBody>
      </p:sp>
    </p:spTree>
    <p:extLst>
      <p:ext uri="{BB962C8B-B14F-4D97-AF65-F5344CB8AC3E}">
        <p14:creationId xmlns:p14="http://schemas.microsoft.com/office/powerpoint/2010/main" val="4133846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BCSP certifications are different, but the process of achieving and maintaining them is the same. This graphic offers a quick overview of the process. A greater explanation can be found in the Complete Guide (https://online.fliphtml5.com/pbcyp/ijfs)</a:t>
            </a:r>
          </a:p>
        </p:txBody>
      </p:sp>
    </p:spTree>
    <p:extLst>
      <p:ext uri="{BB962C8B-B14F-4D97-AF65-F5344CB8AC3E}">
        <p14:creationId xmlns:p14="http://schemas.microsoft.com/office/powerpoint/2010/main" val="14816190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1E43D1-D959-4C31-8310-401D01088F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17" t="13181" r="4713" b="22416"/>
          <a:stretch/>
        </p:blipFill>
        <p:spPr>
          <a:xfrm>
            <a:off x="310392" y="269883"/>
            <a:ext cx="11571215" cy="6274965"/>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p:spPr>
      </p:pic>
      <p:pic>
        <p:nvPicPr>
          <p:cNvPr id="5" name="Picture 4">
            <a:extLst>
              <a:ext uri="{FF2B5EF4-FFF2-40B4-BE49-F238E27FC236}">
                <a16:creationId xmlns:a16="http://schemas.microsoft.com/office/drawing/2014/main" id="{4BDACF58-E329-4D26-A29C-75489598962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2214" y="5814464"/>
            <a:ext cx="3824073" cy="519661"/>
          </a:xfrm>
          <a:prstGeom prst="rect">
            <a:avLst/>
          </a:prstGeom>
          <a:effectLst>
            <a:glow rad="317500">
              <a:schemeClr val="bg1">
                <a:alpha val="40000"/>
              </a:schemeClr>
            </a:glow>
          </a:effectLst>
        </p:spPr>
      </p:pic>
      <p:sp>
        <p:nvSpPr>
          <p:cNvPr id="6" name="Rectangle 5">
            <a:extLst>
              <a:ext uri="{FF2B5EF4-FFF2-40B4-BE49-F238E27FC236}">
                <a16:creationId xmlns:a16="http://schemas.microsoft.com/office/drawing/2014/main" id="{938E2418-30C0-4D4E-B1D5-F76D1F413F38}"/>
              </a:ext>
            </a:extLst>
          </p:cNvPr>
          <p:cNvSpPr/>
          <p:nvPr userDrawn="1"/>
        </p:nvSpPr>
        <p:spPr>
          <a:xfrm>
            <a:off x="310393" y="291517"/>
            <a:ext cx="11571214" cy="6274965"/>
          </a:xfrm>
          <a:prstGeom prst="rect">
            <a:avLst/>
          </a:prstGeom>
          <a:noFill/>
          <a:ln w="60325"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6E8AFA15-AA19-4D35-8F70-0CB134F889FA}"/>
              </a:ext>
            </a:extLst>
          </p:cNvPr>
          <p:cNvSpPr txBox="1">
            <a:spLocks/>
          </p:cNvSpPr>
          <p:nvPr userDrawn="1"/>
        </p:nvSpPr>
        <p:spPr>
          <a:xfrm>
            <a:off x="676377" y="1248642"/>
            <a:ext cx="7192777" cy="334868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useo Sans 700" panose="02000000000000000000" pitchFamily="50" charset="0"/>
                <a:ea typeface="+mj-ea"/>
                <a:cs typeface="+mj-cs"/>
              </a:defRPr>
            </a:lvl1pPr>
          </a:lstStyle>
          <a:p>
            <a:pPr algn="l"/>
            <a:br>
              <a:rPr lang="en-US" dirty="0"/>
            </a:br>
            <a:br>
              <a:rPr lang="en-US" sz="2400" i="1" dirty="0"/>
            </a:br>
            <a:r>
              <a:rPr lang="en-US" dirty="0"/>
              <a:t> </a:t>
            </a:r>
          </a:p>
        </p:txBody>
      </p:sp>
      <p:sp>
        <p:nvSpPr>
          <p:cNvPr id="9" name="Rectangle 8">
            <a:extLst>
              <a:ext uri="{FF2B5EF4-FFF2-40B4-BE49-F238E27FC236}">
                <a16:creationId xmlns:a16="http://schemas.microsoft.com/office/drawing/2014/main" id="{5942429A-CB04-4946-90D8-5EBF7405C22A}"/>
              </a:ext>
            </a:extLst>
          </p:cNvPr>
          <p:cNvSpPr/>
          <p:nvPr userDrawn="1"/>
        </p:nvSpPr>
        <p:spPr>
          <a:xfrm>
            <a:off x="669666" y="3634940"/>
            <a:ext cx="5297997" cy="11603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8FE5CBDC-D3F1-4E2B-A9D6-BE07534B1EB1}"/>
              </a:ext>
            </a:extLst>
          </p:cNvPr>
          <p:cNvSpPr>
            <a:spLocks noGrp="1"/>
          </p:cNvSpPr>
          <p:nvPr>
            <p:ph type="title"/>
          </p:nvPr>
        </p:nvSpPr>
        <p:spPr>
          <a:xfrm>
            <a:off x="683088" y="775377"/>
            <a:ext cx="7192777" cy="2544933"/>
          </a:xfrm>
        </p:spPr>
        <p:txBody>
          <a:bodyPr>
            <a:normAutofit/>
          </a:bodyPr>
          <a:lstStyle>
            <a:lvl1pPr>
              <a:defRPr sz="5400">
                <a:latin typeface="Museo Sans 700" panose="02000000000000000000" pitchFamily="50" charset="0"/>
              </a:defRPr>
            </a:lvl1pPr>
          </a:lstStyle>
          <a:p>
            <a:r>
              <a:rPr lang="en-US" dirty="0"/>
              <a:t>Click to edit Master title style</a:t>
            </a:r>
          </a:p>
        </p:txBody>
      </p:sp>
      <p:sp>
        <p:nvSpPr>
          <p:cNvPr id="24" name="Text Placeholder 23">
            <a:extLst>
              <a:ext uri="{FF2B5EF4-FFF2-40B4-BE49-F238E27FC236}">
                <a16:creationId xmlns:a16="http://schemas.microsoft.com/office/drawing/2014/main" id="{FA208D88-4E80-496F-8A0C-1E88B2884627}"/>
              </a:ext>
            </a:extLst>
          </p:cNvPr>
          <p:cNvSpPr>
            <a:spLocks noGrp="1"/>
          </p:cNvSpPr>
          <p:nvPr>
            <p:ph type="body" sz="quarter" idx="10" hasCustomPrompt="1"/>
          </p:nvPr>
        </p:nvSpPr>
        <p:spPr>
          <a:xfrm>
            <a:off x="765544" y="3731882"/>
            <a:ext cx="5092331" cy="831850"/>
          </a:xfrm>
        </p:spPr>
        <p:txBody>
          <a:bodyPr/>
          <a:lstStyle>
            <a:lvl1pPr marL="0" indent="0">
              <a:lnSpc>
                <a:spcPct val="100000"/>
              </a:lnSpc>
              <a:buNone/>
              <a:defRPr sz="1600" b="1">
                <a:solidFill>
                  <a:schemeClr val="bg1"/>
                </a:solidFill>
                <a:latin typeface="Museo Sans 300" panose="02000000000000000000" pitchFamily="50"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sz="1600" b="1" dirty="0">
                <a:solidFill>
                  <a:schemeClr val="bg1"/>
                </a:solidFill>
                <a:latin typeface="Museo Sans 300" panose="02000000000000000000" pitchFamily="50" charset="0"/>
              </a:rPr>
              <a:t>Presenter:</a:t>
            </a:r>
          </a:p>
          <a:p>
            <a:r>
              <a:rPr lang="en-US" sz="1600" b="1" dirty="0">
                <a:solidFill>
                  <a:schemeClr val="bg1"/>
                </a:solidFill>
                <a:latin typeface="Museo Sans 300" panose="02000000000000000000" pitchFamily="50" charset="0"/>
              </a:rPr>
              <a:t>Title:</a:t>
            </a:r>
          </a:p>
          <a:p>
            <a:r>
              <a:rPr lang="en-US" sz="1600" b="1" dirty="0">
                <a:solidFill>
                  <a:schemeClr val="bg1"/>
                </a:solidFill>
                <a:latin typeface="Museo Sans 300" panose="02000000000000000000" pitchFamily="50" charset="0"/>
              </a:rPr>
              <a:t>Company:</a:t>
            </a:r>
          </a:p>
          <a:p>
            <a:pPr lvl="0"/>
            <a:endParaRPr lang="en-US" dirty="0"/>
          </a:p>
        </p:txBody>
      </p:sp>
    </p:spTree>
    <p:extLst>
      <p:ext uri="{BB962C8B-B14F-4D97-AF65-F5344CB8AC3E}">
        <p14:creationId xmlns:p14="http://schemas.microsoft.com/office/powerpoint/2010/main" val="2168715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807E6-B5E9-46FB-A3E6-56C746B6FEE5}"/>
              </a:ext>
            </a:extLst>
          </p:cNvPr>
          <p:cNvSpPr>
            <a:spLocks noGrp="1"/>
          </p:cNvSpPr>
          <p:nvPr>
            <p:ph type="title"/>
          </p:nvPr>
        </p:nvSpPr>
        <p:spPr>
          <a:xfrm>
            <a:off x="838200" y="552893"/>
            <a:ext cx="10515600" cy="1137795"/>
          </a:xfrm>
        </p:spPr>
        <p:txBody>
          <a:bodyPr/>
          <a:lstStyle>
            <a:lvl1pPr>
              <a:defRPr>
                <a:latin typeface="Museo Sans 700" panose="02000000000000000000"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1EDB126-FB0F-492B-A7B1-E2BA097D5481}"/>
              </a:ext>
            </a:extLst>
          </p:cNvPr>
          <p:cNvSpPr>
            <a:spLocks noGrp="1"/>
          </p:cNvSpPr>
          <p:nvPr>
            <p:ph idx="1"/>
          </p:nvPr>
        </p:nvSpPr>
        <p:spPr/>
        <p:txBody>
          <a:bodyPr/>
          <a:lstStyle>
            <a:lvl1pPr>
              <a:defRPr sz="2400">
                <a:latin typeface="Museo Sans 300" panose="02000000000000000000" pitchFamily="50" charset="0"/>
              </a:defRPr>
            </a:lvl1pPr>
            <a:lvl2pPr>
              <a:defRPr sz="2200">
                <a:latin typeface="Museo Sans 300" panose="02000000000000000000" pitchFamily="50" charset="0"/>
              </a:defRPr>
            </a:lvl2pPr>
            <a:lvl3pPr>
              <a:defRPr>
                <a:latin typeface="Museo Sans 300" panose="02000000000000000000" pitchFamily="50" charset="0"/>
              </a:defRPr>
            </a:lvl3pPr>
            <a:lvl4pPr>
              <a:defRPr>
                <a:latin typeface="Museo Sans 300" panose="02000000000000000000" pitchFamily="50" charset="0"/>
              </a:defRPr>
            </a:lvl4pPr>
            <a:lvl5pPr>
              <a:defRPr>
                <a:latin typeface="Museo Sans 300" panose="020000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35864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2142EE8-B184-46EA-8758-BF2CCB2BCBCE}"/>
              </a:ext>
            </a:extLst>
          </p:cNvPr>
          <p:cNvSpPr>
            <a:spLocks noGrp="1"/>
          </p:cNvSpPr>
          <p:nvPr>
            <p:ph type="title"/>
          </p:nvPr>
        </p:nvSpPr>
        <p:spPr>
          <a:xfrm>
            <a:off x="838200" y="552893"/>
            <a:ext cx="10515600" cy="1137795"/>
          </a:xfrm>
        </p:spPr>
        <p:txBody>
          <a:bodyPr/>
          <a:lstStyle>
            <a:lvl1pPr>
              <a:defRPr>
                <a:latin typeface="Museo Sans 700" panose="02000000000000000000" pitchFamily="50" charset="0"/>
              </a:defRPr>
            </a:lvl1pPr>
          </a:lstStyle>
          <a:p>
            <a:r>
              <a:rPr lang="en-US" dirty="0"/>
              <a:t>Click to edit Master title style</a:t>
            </a:r>
          </a:p>
        </p:txBody>
      </p:sp>
      <p:sp>
        <p:nvSpPr>
          <p:cNvPr id="9" name="Content Placeholder 2">
            <a:extLst>
              <a:ext uri="{FF2B5EF4-FFF2-40B4-BE49-F238E27FC236}">
                <a16:creationId xmlns:a16="http://schemas.microsoft.com/office/drawing/2014/main" id="{5FD14F80-D1E3-4E01-817A-09793F240A81}"/>
              </a:ext>
            </a:extLst>
          </p:cNvPr>
          <p:cNvSpPr>
            <a:spLocks noGrp="1"/>
          </p:cNvSpPr>
          <p:nvPr>
            <p:ph sz="half" idx="1"/>
          </p:nvPr>
        </p:nvSpPr>
        <p:spPr>
          <a:xfrm>
            <a:off x="838200" y="1825625"/>
            <a:ext cx="5181600" cy="4351338"/>
          </a:xfrm>
        </p:spPr>
        <p:txBody>
          <a:bodyPr/>
          <a:lstStyle>
            <a:lvl1pPr>
              <a:defRPr sz="2400">
                <a:latin typeface="Museo Sans 300" panose="02000000000000000000" pitchFamily="50" charset="0"/>
              </a:defRPr>
            </a:lvl1pPr>
            <a:lvl2pPr>
              <a:defRPr sz="2200">
                <a:latin typeface="Museo Sans 300" panose="02000000000000000000" pitchFamily="50" charset="0"/>
              </a:defRPr>
            </a:lvl2pPr>
            <a:lvl3pPr>
              <a:defRPr>
                <a:latin typeface="Museo Sans 300" panose="02000000000000000000" pitchFamily="50" charset="0"/>
              </a:defRPr>
            </a:lvl3pPr>
            <a:lvl4pPr>
              <a:defRPr>
                <a:latin typeface="Museo Sans 300" panose="02000000000000000000" pitchFamily="50" charset="0"/>
              </a:defRPr>
            </a:lvl4pPr>
            <a:lvl5pPr>
              <a:defRPr>
                <a:latin typeface="Museo Sans 300" panose="020000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a:extLst>
              <a:ext uri="{FF2B5EF4-FFF2-40B4-BE49-F238E27FC236}">
                <a16:creationId xmlns:a16="http://schemas.microsoft.com/office/drawing/2014/main" id="{1F07D1B9-5A3F-4E68-A747-985EDC5102E9}"/>
              </a:ext>
            </a:extLst>
          </p:cNvPr>
          <p:cNvSpPr>
            <a:spLocks noGrp="1"/>
          </p:cNvSpPr>
          <p:nvPr>
            <p:ph sz="half" idx="2"/>
          </p:nvPr>
        </p:nvSpPr>
        <p:spPr>
          <a:xfrm>
            <a:off x="6172200" y="1825625"/>
            <a:ext cx="5181600" cy="4351338"/>
          </a:xfrm>
        </p:spPr>
        <p:txBody>
          <a:bodyPr/>
          <a:lstStyle>
            <a:lvl1pPr>
              <a:defRPr sz="2400">
                <a:latin typeface="Museo Sans 300" panose="02000000000000000000" pitchFamily="50" charset="0"/>
              </a:defRPr>
            </a:lvl1pPr>
            <a:lvl2pPr>
              <a:defRPr sz="2200">
                <a:latin typeface="Museo Sans 300" panose="02000000000000000000" pitchFamily="50" charset="0"/>
              </a:defRPr>
            </a:lvl2pPr>
            <a:lvl3pPr>
              <a:defRPr>
                <a:latin typeface="Museo Sans 300" panose="02000000000000000000" pitchFamily="50" charset="0"/>
              </a:defRPr>
            </a:lvl3pPr>
            <a:lvl4pPr>
              <a:defRPr>
                <a:latin typeface="Museo Sans 300" panose="02000000000000000000" pitchFamily="50" charset="0"/>
              </a:defRPr>
            </a:lvl4pPr>
            <a:lvl5pPr>
              <a:defRPr>
                <a:latin typeface="Museo Sans 300" panose="020000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189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698D4-41AD-4C09-A6CC-CE262E261D0B}"/>
              </a:ext>
            </a:extLst>
          </p:cNvPr>
          <p:cNvSpPr>
            <a:spLocks noGrp="1"/>
          </p:cNvSpPr>
          <p:nvPr>
            <p:ph type="title"/>
          </p:nvPr>
        </p:nvSpPr>
        <p:spPr>
          <a:xfrm>
            <a:off x="838200" y="542260"/>
            <a:ext cx="10515600" cy="1148428"/>
          </a:xfrm>
        </p:spPr>
        <p:txBody>
          <a:bodyPr/>
          <a:lstStyle>
            <a:lvl1pPr>
              <a:defRPr>
                <a:latin typeface="Museo Sans 7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2086192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6554B-9211-4CEE-B8FA-29A19E30ADF0}"/>
              </a:ext>
            </a:extLst>
          </p:cNvPr>
          <p:cNvSpPr>
            <a:spLocks noGrp="1"/>
          </p:cNvSpPr>
          <p:nvPr>
            <p:ph type="title"/>
          </p:nvPr>
        </p:nvSpPr>
        <p:spPr>
          <a:xfrm>
            <a:off x="839788" y="542261"/>
            <a:ext cx="4157513" cy="978196"/>
          </a:xfrm>
        </p:spPr>
        <p:txBody>
          <a:bodyPr anchor="b"/>
          <a:lstStyle>
            <a:lvl1pPr>
              <a:defRPr sz="3200">
                <a:latin typeface="Museo Sans 700" panose="02000000000000000000" pitchFamily="50" charset="0"/>
              </a:defRPr>
            </a:lvl1pPr>
          </a:lstStyle>
          <a:p>
            <a:r>
              <a:rPr lang="en-US" dirty="0"/>
              <a:t>Click to edit Master title style</a:t>
            </a:r>
          </a:p>
        </p:txBody>
      </p:sp>
      <p:sp>
        <p:nvSpPr>
          <p:cNvPr id="10" name="Text Placeholder 9">
            <a:extLst>
              <a:ext uri="{FF2B5EF4-FFF2-40B4-BE49-F238E27FC236}">
                <a16:creationId xmlns:a16="http://schemas.microsoft.com/office/drawing/2014/main" id="{0AB088BB-E272-4335-801D-88A41AB3CACC}"/>
              </a:ext>
            </a:extLst>
          </p:cNvPr>
          <p:cNvSpPr>
            <a:spLocks noGrp="1"/>
          </p:cNvSpPr>
          <p:nvPr>
            <p:ph type="body" sz="quarter" idx="10"/>
          </p:nvPr>
        </p:nvSpPr>
        <p:spPr>
          <a:xfrm>
            <a:off x="836612" y="1817688"/>
            <a:ext cx="4160689" cy="4043362"/>
          </a:xfrm>
        </p:spPr>
        <p:txBody>
          <a:bodyPr/>
          <a:lstStyle>
            <a:lvl1pPr>
              <a:defRPr sz="2400"/>
            </a:lvl1pPr>
            <a:lvl2pPr>
              <a:defRPr sz="22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a:extLst>
              <a:ext uri="{FF2B5EF4-FFF2-40B4-BE49-F238E27FC236}">
                <a16:creationId xmlns:a16="http://schemas.microsoft.com/office/drawing/2014/main" id="{2F5458A9-4A2D-418C-A6CE-53C147A54AB0}"/>
              </a:ext>
            </a:extLst>
          </p:cNvPr>
          <p:cNvSpPr>
            <a:spLocks noGrp="1"/>
          </p:cNvSpPr>
          <p:nvPr>
            <p:ph type="pic" sz="quarter" idx="11"/>
          </p:nvPr>
        </p:nvSpPr>
        <p:spPr>
          <a:xfrm>
            <a:off x="5209953" y="977900"/>
            <a:ext cx="6142259" cy="4883150"/>
          </a:xfrm>
        </p:spPr>
        <p:txBody>
          <a:bodyPr/>
          <a:lstStyle>
            <a:lvl1pPr marL="0" indent="0">
              <a:buNone/>
              <a:defRPr/>
            </a:lvl1pPr>
          </a:lstStyle>
          <a:p>
            <a:endParaRPr lang="en-US" dirty="0"/>
          </a:p>
        </p:txBody>
      </p:sp>
    </p:spTree>
    <p:extLst>
      <p:ext uri="{BB962C8B-B14F-4D97-AF65-F5344CB8AC3E}">
        <p14:creationId xmlns:p14="http://schemas.microsoft.com/office/powerpoint/2010/main" val="36146436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A093FB-0605-476A-B9D6-7D290EAFC4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519A5A-31A6-4F4E-9CBB-38EFD8859F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1A0E98-70EA-45C3-A025-30B512E65C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34A3A68-BF46-4F23-A33E-9C3E69503E3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5224256-4837-4F77-9DA0-F6F6457AD7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3B05DEB-4663-4642-AD8A-53D0CF3B92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02261A0-C95B-4FEF-9EE6-B977EF3B505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EBBD150-1EB5-4C39-9909-1C13D7195A92}"/>
              </a:ext>
            </a:extLst>
          </p:cNvPr>
          <p:cNvSpPr/>
          <p:nvPr userDrawn="1"/>
        </p:nvSpPr>
        <p:spPr>
          <a:xfrm>
            <a:off x="0" y="0"/>
            <a:ext cx="12192000" cy="6858000"/>
          </a:xfrm>
          <a:prstGeom prst="rect">
            <a:avLst/>
          </a:prstGeom>
          <a:solidFill>
            <a:srgbClr val="0086A6"/>
          </a:solidFill>
          <a:ln w="98425" cmpd="sng">
            <a:solidFill>
              <a:srgbClr val="8CC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5C8A6D5-16A7-4E5E-AD42-C07DCE8A01AB}"/>
              </a:ext>
            </a:extLst>
          </p:cNvPr>
          <p:cNvSpPr/>
          <p:nvPr userDrawn="1"/>
        </p:nvSpPr>
        <p:spPr>
          <a:xfrm>
            <a:off x="310393" y="291517"/>
            <a:ext cx="11571214" cy="6274965"/>
          </a:xfrm>
          <a:prstGeom prst="rect">
            <a:avLst/>
          </a:prstGeom>
          <a:solidFill>
            <a:schemeClr val="bg1"/>
          </a:solidFill>
          <a:ln w="73025"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B0E568F-2878-4D1C-9657-91E1EF48FFD6}"/>
              </a:ext>
            </a:extLst>
          </p:cNvPr>
          <p:cNvSpPr txBox="1"/>
          <p:nvPr userDrawn="1"/>
        </p:nvSpPr>
        <p:spPr>
          <a:xfrm>
            <a:off x="231708" y="6579918"/>
            <a:ext cx="786570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V.2021.01.01 | </a:t>
            </a:r>
            <a:r>
              <a:rPr lang="en-US" sz="800" b="1" i="0" kern="1200" dirty="0">
                <a:solidFill>
                  <a:schemeClr val="bg1"/>
                </a:solidFill>
                <a:effectLst/>
                <a:latin typeface="Arial" panose="020B0604020202020204" pitchFamily="34" charset="0"/>
                <a:ea typeface="+mn-ea"/>
                <a:cs typeface="Arial" panose="020B0604020202020204" pitchFamily="34" charset="0"/>
              </a:rPr>
              <a:t>©</a:t>
            </a:r>
            <a:r>
              <a:rPr kumimoji="0" lang="en-US" sz="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Board of Certified Safety Professionals | bcsp.org</a:t>
            </a:r>
          </a:p>
        </p:txBody>
      </p:sp>
    </p:spTree>
    <p:extLst>
      <p:ext uri="{BB962C8B-B14F-4D97-AF65-F5344CB8AC3E}">
        <p14:creationId xmlns:p14="http://schemas.microsoft.com/office/powerpoint/2010/main" val="121656684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hyperlink" Target="http://www.vue.com/bcsp/"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C614D-6CD2-414C-B9AB-E4BC77DDCEC0}"/>
              </a:ext>
            </a:extLst>
          </p:cNvPr>
          <p:cNvSpPr>
            <a:spLocks noGrp="1"/>
          </p:cNvSpPr>
          <p:nvPr>
            <p:ph type="title"/>
          </p:nvPr>
        </p:nvSpPr>
        <p:spPr/>
        <p:txBody>
          <a:bodyPr>
            <a:normAutofit/>
          </a:bodyPr>
          <a:lstStyle/>
          <a:p>
            <a:r>
              <a:rPr lang="en-US" dirty="0"/>
              <a:t>Construction Health and Safety </a:t>
            </a:r>
            <a:br>
              <a:rPr lang="en-US" dirty="0"/>
            </a:br>
            <a:r>
              <a:rPr lang="en-US" dirty="0"/>
              <a:t>Technician (CHST)</a:t>
            </a:r>
          </a:p>
        </p:txBody>
      </p:sp>
      <p:sp>
        <p:nvSpPr>
          <p:cNvPr id="4" name="Text Placeholder 2">
            <a:extLst>
              <a:ext uri="{FF2B5EF4-FFF2-40B4-BE49-F238E27FC236}">
                <a16:creationId xmlns:a16="http://schemas.microsoft.com/office/drawing/2014/main" id="{C13EE907-48BC-4568-AAA4-822A4A741DC5}"/>
              </a:ext>
            </a:extLst>
          </p:cNvPr>
          <p:cNvSpPr>
            <a:spLocks noGrp="1"/>
          </p:cNvSpPr>
          <p:nvPr>
            <p:ph type="body" sz="quarter" idx="10"/>
          </p:nvPr>
        </p:nvSpPr>
        <p:spPr/>
        <p:txBody>
          <a:bodyPr/>
          <a:lstStyle/>
          <a:p>
            <a:r>
              <a:rPr lang="en-US" dirty="0"/>
              <a:t>Presenter:</a:t>
            </a:r>
            <a:br>
              <a:rPr lang="en-US" dirty="0"/>
            </a:br>
            <a:r>
              <a:rPr lang="en-US" dirty="0"/>
              <a:t>Title:</a:t>
            </a:r>
            <a:br>
              <a:rPr lang="en-US" dirty="0"/>
            </a:br>
            <a:r>
              <a:rPr lang="en-US" dirty="0"/>
              <a:t>Company:</a:t>
            </a:r>
          </a:p>
        </p:txBody>
      </p:sp>
    </p:spTree>
    <p:extLst>
      <p:ext uri="{BB962C8B-B14F-4D97-AF65-F5344CB8AC3E}">
        <p14:creationId xmlns:p14="http://schemas.microsoft.com/office/powerpoint/2010/main" val="145074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E3079-443F-4396-8000-4F2E19F4E582}"/>
              </a:ext>
            </a:extLst>
          </p:cNvPr>
          <p:cNvSpPr>
            <a:spLocks noGrp="1"/>
          </p:cNvSpPr>
          <p:nvPr>
            <p:ph type="title"/>
          </p:nvPr>
        </p:nvSpPr>
        <p:spPr/>
        <p:txBody>
          <a:bodyPr/>
          <a:lstStyle/>
          <a:p>
            <a:r>
              <a:rPr lang="en-US" dirty="0"/>
              <a:t>The Certification Process</a:t>
            </a:r>
          </a:p>
        </p:txBody>
      </p:sp>
      <p:sp>
        <p:nvSpPr>
          <p:cNvPr id="4" name="Content Placeholder 2">
            <a:extLst>
              <a:ext uri="{FF2B5EF4-FFF2-40B4-BE49-F238E27FC236}">
                <a16:creationId xmlns:a16="http://schemas.microsoft.com/office/drawing/2014/main" id="{3A9DA152-3164-4105-A299-3A53B8B81699}"/>
              </a:ext>
            </a:extLst>
          </p:cNvPr>
          <p:cNvSpPr>
            <a:spLocks noGrp="1"/>
          </p:cNvSpPr>
          <p:nvPr>
            <p:ph idx="1"/>
          </p:nvPr>
        </p:nvSpPr>
        <p:spPr>
          <a:xfrm>
            <a:off x="903886" y="1690688"/>
            <a:ext cx="4000128" cy="4538483"/>
          </a:xfrm>
        </p:spPr>
        <p:txBody>
          <a:bodyPr numCol="1">
            <a:normAutofit/>
          </a:bodyPr>
          <a:lstStyle/>
          <a:p>
            <a:pPr marL="457200" indent="-457200">
              <a:lnSpc>
                <a:spcPct val="100000"/>
              </a:lnSpc>
              <a:buFont typeface="+mj-lt"/>
              <a:buAutoNum type="arabicPeriod"/>
              <a:defRPr/>
            </a:pPr>
            <a:r>
              <a:rPr lang="en-US" b="1" dirty="0"/>
              <a:t>Choose which credential is right for you and apply online</a:t>
            </a:r>
            <a:endParaRPr lang="en-US" dirty="0"/>
          </a:p>
          <a:p>
            <a:pPr marL="457200" indent="-457200">
              <a:lnSpc>
                <a:spcPct val="100000"/>
              </a:lnSpc>
              <a:buFont typeface="+mj-lt"/>
              <a:buAutoNum type="arabicPeriod"/>
              <a:defRPr/>
            </a:pPr>
            <a:r>
              <a:rPr lang="en-US" b="1" dirty="0"/>
              <a:t>Determine eligibility</a:t>
            </a:r>
            <a:endParaRPr lang="en-US" dirty="0"/>
          </a:p>
          <a:p>
            <a:pPr marL="457200" indent="-457200">
              <a:lnSpc>
                <a:spcPct val="100000"/>
              </a:lnSpc>
              <a:buSzPct val="100000"/>
              <a:buFont typeface="+mj-lt"/>
              <a:buAutoNum type="arabicPeriod"/>
              <a:defRPr/>
            </a:pPr>
            <a:r>
              <a:rPr lang="en-US" b="1" dirty="0"/>
              <a:t>Submit application</a:t>
            </a:r>
            <a:endParaRPr lang="en-US" dirty="0"/>
          </a:p>
          <a:p>
            <a:pPr marL="457200" indent="-457200">
              <a:lnSpc>
                <a:spcPct val="100000"/>
              </a:lnSpc>
              <a:buSzPct val="100000"/>
              <a:buFont typeface="+mj-lt"/>
              <a:buAutoNum type="arabicPeriod"/>
              <a:defRPr/>
            </a:pPr>
            <a:r>
              <a:rPr lang="en-US" b="1" dirty="0"/>
              <a:t>Purchase exam</a:t>
            </a:r>
          </a:p>
          <a:p>
            <a:pPr marL="457200" indent="-457200">
              <a:lnSpc>
                <a:spcPct val="100000"/>
              </a:lnSpc>
              <a:buSzPct val="100000"/>
              <a:buFont typeface="+mj-lt"/>
              <a:buAutoNum type="arabicPeriod"/>
              <a:defRPr/>
            </a:pPr>
            <a:r>
              <a:rPr lang="en-US" b="1" dirty="0"/>
              <a:t>Schedule exam</a:t>
            </a:r>
          </a:p>
          <a:p>
            <a:pPr marL="457200" indent="-457200">
              <a:lnSpc>
                <a:spcPct val="100000"/>
              </a:lnSpc>
              <a:buSzPct val="100000"/>
              <a:buFont typeface="+mj-lt"/>
              <a:buAutoNum type="arabicPeriod"/>
              <a:defRPr/>
            </a:pPr>
            <a:r>
              <a:rPr lang="en-US" b="1" dirty="0"/>
              <a:t>Sit for exam</a:t>
            </a:r>
            <a:endParaRPr lang="en-US" dirty="0"/>
          </a:p>
        </p:txBody>
      </p:sp>
      <p:sp>
        <p:nvSpPr>
          <p:cNvPr id="7" name="Rectangle 6">
            <a:extLst>
              <a:ext uri="{FF2B5EF4-FFF2-40B4-BE49-F238E27FC236}">
                <a16:creationId xmlns:a16="http://schemas.microsoft.com/office/drawing/2014/main" id="{BFFFAC60-971A-4C06-B5FC-BBDB8D2339B9}"/>
              </a:ext>
            </a:extLst>
          </p:cNvPr>
          <p:cNvSpPr/>
          <p:nvPr/>
        </p:nvSpPr>
        <p:spPr>
          <a:xfrm>
            <a:off x="4737956" y="1673501"/>
            <a:ext cx="6096000" cy="1200329"/>
          </a:xfrm>
          <a:prstGeom prst="rect">
            <a:avLst/>
          </a:prstGeom>
        </p:spPr>
        <p:txBody>
          <a:bodyPr>
            <a:spAutoFit/>
          </a:bodyPr>
          <a:lstStyle/>
          <a:p>
            <a:pPr>
              <a:lnSpc>
                <a:spcPct val="100000"/>
              </a:lnSpc>
              <a:buSzPct val="100000"/>
              <a:defRPr/>
            </a:pPr>
            <a:r>
              <a:rPr lang="en-US" sz="2400" b="1" dirty="0">
                <a:latin typeface="Museo Sans 300" panose="02000000000000000000" pitchFamily="50" charset="0"/>
                <a:cs typeface="Arial" panose="020B0604020202020204" pitchFamily="34" charset="0"/>
              </a:rPr>
              <a:t>7.  Maintain certification</a:t>
            </a:r>
          </a:p>
          <a:p>
            <a:pPr marL="741362" indent="-457200">
              <a:lnSpc>
                <a:spcPct val="100000"/>
              </a:lnSpc>
              <a:buSzPct val="50000"/>
              <a:buFont typeface="Arial" panose="020B0604020202020204" pitchFamily="34" charset="0"/>
              <a:buChar char="•"/>
              <a:defRPr/>
            </a:pPr>
            <a:r>
              <a:rPr lang="en-US" sz="2400" dirty="0">
                <a:latin typeface="Museo Sans 300" panose="02000000000000000000" pitchFamily="50" charset="0"/>
                <a:cs typeface="Arial" panose="020B0604020202020204" pitchFamily="34" charset="0"/>
              </a:rPr>
              <a:t>Annual renewal fee</a:t>
            </a:r>
          </a:p>
          <a:p>
            <a:pPr marL="741362" indent="-457200">
              <a:lnSpc>
                <a:spcPct val="100000"/>
              </a:lnSpc>
              <a:buSzPct val="50000"/>
              <a:buFont typeface="Arial" panose="020B0604020202020204" pitchFamily="34" charset="0"/>
              <a:buChar char="•"/>
              <a:defRPr/>
            </a:pPr>
            <a:r>
              <a:rPr lang="en-US" sz="2400" dirty="0">
                <a:latin typeface="Museo Sans 300" panose="02000000000000000000" pitchFamily="50" charset="0"/>
                <a:cs typeface="Arial" panose="020B0604020202020204" pitchFamily="34" charset="0"/>
              </a:rPr>
              <a:t>Recertification</a:t>
            </a:r>
          </a:p>
        </p:txBody>
      </p:sp>
      <p:pic>
        <p:nvPicPr>
          <p:cNvPr id="5" name="Picture 4" descr="Graphical user interface, application&#10;&#10;Description automatically generated">
            <a:extLst>
              <a:ext uri="{FF2B5EF4-FFF2-40B4-BE49-F238E27FC236}">
                <a16:creationId xmlns:a16="http://schemas.microsoft.com/office/drawing/2014/main" id="{F4076B84-FF42-44CB-9CC2-354A83FACA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7353" y="3429000"/>
            <a:ext cx="6603108" cy="2726871"/>
          </a:xfrm>
          <a:prstGeom prst="rect">
            <a:avLst/>
          </a:prstGeom>
        </p:spPr>
      </p:pic>
    </p:spTree>
    <p:extLst>
      <p:ext uri="{BB962C8B-B14F-4D97-AF65-F5344CB8AC3E}">
        <p14:creationId xmlns:p14="http://schemas.microsoft.com/office/powerpoint/2010/main" val="644180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3A233-BBE9-4BD9-BB2C-D8C7902273F3}"/>
              </a:ext>
            </a:extLst>
          </p:cNvPr>
          <p:cNvSpPr>
            <a:spLocks noGrp="1"/>
          </p:cNvSpPr>
          <p:nvPr>
            <p:ph type="title"/>
          </p:nvPr>
        </p:nvSpPr>
        <p:spPr/>
        <p:txBody>
          <a:bodyPr/>
          <a:lstStyle/>
          <a:p>
            <a:r>
              <a:rPr lang="en-US" dirty="0"/>
              <a:t>CHST Eligibility Requirements</a:t>
            </a:r>
          </a:p>
        </p:txBody>
      </p:sp>
      <p:sp>
        <p:nvSpPr>
          <p:cNvPr id="4" name="Content Placeholder 3">
            <a:extLst>
              <a:ext uri="{FF2B5EF4-FFF2-40B4-BE49-F238E27FC236}">
                <a16:creationId xmlns:a16="http://schemas.microsoft.com/office/drawing/2014/main" id="{F0BF7DF8-8C8E-43DB-814F-C607901765B0}"/>
              </a:ext>
            </a:extLst>
          </p:cNvPr>
          <p:cNvSpPr>
            <a:spLocks noGrp="1"/>
          </p:cNvSpPr>
          <p:nvPr>
            <p:ph idx="1"/>
          </p:nvPr>
        </p:nvSpPr>
        <p:spPr>
          <a:xfrm>
            <a:off x="838200" y="1825625"/>
            <a:ext cx="8249529" cy="4351338"/>
          </a:xfrm>
        </p:spPr>
        <p:txBody>
          <a:bodyPr/>
          <a:lstStyle/>
          <a:p>
            <a:pPr marL="0" indent="0">
              <a:buNone/>
            </a:pPr>
            <a:r>
              <a:rPr lang="en-US" b="1" dirty="0">
                <a:latin typeface="Museo Sans 500" panose="02000000000000000000" pitchFamily="50" charset="0"/>
              </a:rPr>
              <a:t>Experience Requirement</a:t>
            </a:r>
          </a:p>
          <a:p>
            <a:pPr lvl="1"/>
            <a:r>
              <a:rPr lang="en-US" dirty="0"/>
              <a:t>Have 3 years of construction experience with 35% of primary job duties in construction-related safety and health</a:t>
            </a:r>
          </a:p>
          <a:p>
            <a:pPr marL="0" indent="0">
              <a:buNone/>
            </a:pPr>
            <a:r>
              <a:rPr lang="en-US" b="1" dirty="0">
                <a:latin typeface="Museo Sans 500" panose="02000000000000000000" pitchFamily="50" charset="0"/>
              </a:rPr>
              <a:t>Ethics</a:t>
            </a:r>
          </a:p>
          <a:p>
            <a:pPr lvl="1"/>
            <a:r>
              <a:rPr lang="en-US" dirty="0"/>
              <a:t>Commitment to the BCSP Code of Ethics</a:t>
            </a:r>
          </a:p>
          <a:p>
            <a:endParaRPr lang="en-US" dirty="0"/>
          </a:p>
        </p:txBody>
      </p:sp>
      <p:pic>
        <p:nvPicPr>
          <p:cNvPr id="8" name="Picture 7" descr="CHST_Transparent.png">
            <a:extLst>
              <a:ext uri="{FF2B5EF4-FFF2-40B4-BE49-F238E27FC236}">
                <a16:creationId xmlns:a16="http://schemas.microsoft.com/office/drawing/2014/main" id="{A36FA5A2-8123-4D36-A713-2C8DC4F27F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4862090"/>
            <a:ext cx="3472542" cy="1259424"/>
          </a:xfrm>
          <a:prstGeom prst="rect">
            <a:avLst/>
          </a:prstGeom>
        </p:spPr>
      </p:pic>
      <p:pic>
        <p:nvPicPr>
          <p:cNvPr id="9" name="Picture 8">
            <a:extLst>
              <a:ext uri="{FF2B5EF4-FFF2-40B4-BE49-F238E27FC236}">
                <a16:creationId xmlns:a16="http://schemas.microsoft.com/office/drawing/2014/main" id="{4DA0CD40-A8F9-4E85-9632-F871F805E0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3245" y="0"/>
            <a:ext cx="5419493" cy="6858000"/>
          </a:xfrm>
          <a:prstGeom prst="rect">
            <a:avLst/>
          </a:prstGeom>
        </p:spPr>
      </p:pic>
    </p:spTree>
    <p:extLst>
      <p:ext uri="{BB962C8B-B14F-4D97-AF65-F5344CB8AC3E}">
        <p14:creationId xmlns:p14="http://schemas.microsoft.com/office/powerpoint/2010/main" val="1223033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EA5C3-F96F-4494-A3C8-AF5F4378B01E}"/>
              </a:ext>
            </a:extLst>
          </p:cNvPr>
          <p:cNvSpPr>
            <a:spLocks noGrp="1"/>
          </p:cNvSpPr>
          <p:nvPr>
            <p:ph type="title"/>
          </p:nvPr>
        </p:nvSpPr>
        <p:spPr/>
        <p:txBody>
          <a:bodyPr/>
          <a:lstStyle/>
          <a:p>
            <a:r>
              <a:rPr lang="en-US" dirty="0"/>
              <a:t>Examination and Fees</a:t>
            </a:r>
          </a:p>
        </p:txBody>
      </p:sp>
      <p:sp>
        <p:nvSpPr>
          <p:cNvPr id="4" name="Subtitle 2">
            <a:extLst>
              <a:ext uri="{FF2B5EF4-FFF2-40B4-BE49-F238E27FC236}">
                <a16:creationId xmlns:a16="http://schemas.microsoft.com/office/drawing/2014/main" id="{B70510E0-6373-4040-8076-D0DB7A1ACD3C}"/>
              </a:ext>
            </a:extLst>
          </p:cNvPr>
          <p:cNvSpPr>
            <a:spLocks noGrp="1"/>
          </p:cNvSpPr>
          <p:nvPr>
            <p:ph idx="1"/>
          </p:nvPr>
        </p:nvSpPr>
        <p:spPr>
          <a:xfrm>
            <a:off x="838200" y="1825625"/>
            <a:ext cx="7532077" cy="4351338"/>
          </a:xfrm>
        </p:spPr>
        <p:txBody>
          <a:bodyPr/>
          <a:lstStyle/>
          <a:p>
            <a:r>
              <a:rPr lang="en-US" b="1" dirty="0">
                <a:latin typeface="Museo Sans 500" panose="02000000000000000000" pitchFamily="50" charset="0"/>
              </a:rPr>
              <a:t>Exams are taken at Pearson VUE’s test centers located around the world </a:t>
            </a:r>
            <a:r>
              <a:rPr lang="en-US" dirty="0">
                <a:hlinkClick r:id="rId3"/>
              </a:rPr>
              <a:t>http://www.vue.com/bcsp/</a:t>
            </a:r>
            <a:endParaRPr lang="en-US" dirty="0"/>
          </a:p>
          <a:p>
            <a:endParaRPr lang="en-US" dirty="0"/>
          </a:p>
          <a:p>
            <a:r>
              <a:rPr lang="en-US" b="1" dirty="0">
                <a:latin typeface="Museo Sans 500" panose="02000000000000000000" pitchFamily="50" charset="0"/>
              </a:rPr>
              <a:t>Four-hour exam with 200 multiple                                                choice questions</a:t>
            </a:r>
            <a:br>
              <a:rPr lang="en-US" dirty="0"/>
            </a:br>
            <a:endParaRPr lang="en-US" dirty="0"/>
          </a:p>
          <a:p>
            <a:r>
              <a:rPr lang="en-US" b="1" dirty="0">
                <a:latin typeface="Museo Sans 500" panose="02000000000000000000" pitchFamily="50" charset="0"/>
              </a:rPr>
              <a:t>Fees</a:t>
            </a:r>
          </a:p>
          <a:p>
            <a:pPr lvl="1"/>
            <a:r>
              <a:rPr lang="en-US" dirty="0"/>
              <a:t>Application fee </a:t>
            </a:r>
          </a:p>
          <a:p>
            <a:pPr lvl="1"/>
            <a:r>
              <a:rPr lang="en-US" dirty="0"/>
              <a:t>Exam fee </a:t>
            </a:r>
          </a:p>
          <a:p>
            <a:pPr lvl="1"/>
            <a:r>
              <a:rPr lang="en-US" dirty="0"/>
              <a:t>Annual renewal </a:t>
            </a:r>
          </a:p>
        </p:txBody>
      </p:sp>
      <p:pic>
        <p:nvPicPr>
          <p:cNvPr id="7" name="Picture 6">
            <a:extLst>
              <a:ext uri="{FF2B5EF4-FFF2-40B4-BE49-F238E27FC236}">
                <a16:creationId xmlns:a16="http://schemas.microsoft.com/office/drawing/2014/main" id="{173A6379-788B-43AD-8325-F6BE324A52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1058" y="0"/>
            <a:ext cx="5419493" cy="6858000"/>
          </a:xfrm>
          <a:prstGeom prst="rect">
            <a:avLst/>
          </a:prstGeom>
        </p:spPr>
      </p:pic>
    </p:spTree>
    <p:extLst>
      <p:ext uri="{BB962C8B-B14F-4D97-AF65-F5344CB8AC3E}">
        <p14:creationId xmlns:p14="http://schemas.microsoft.com/office/powerpoint/2010/main" val="2751098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82A19-DD2F-41B6-80CC-6C5284E55728}"/>
              </a:ext>
            </a:extLst>
          </p:cNvPr>
          <p:cNvSpPr>
            <a:spLocks noGrp="1"/>
          </p:cNvSpPr>
          <p:nvPr>
            <p:ph type="title"/>
          </p:nvPr>
        </p:nvSpPr>
        <p:spPr>
          <a:xfrm>
            <a:off x="1894944" y="573512"/>
            <a:ext cx="5891646" cy="1325563"/>
          </a:xfrm>
        </p:spPr>
        <p:txBody>
          <a:bodyPr>
            <a:normAutofit fontScale="90000"/>
          </a:bodyPr>
          <a:lstStyle/>
          <a:p>
            <a:pPr algn="ctr"/>
            <a:r>
              <a:rPr lang="en-US" dirty="0">
                <a:solidFill>
                  <a:schemeClr val="tx1"/>
                </a:solidFill>
                <a:latin typeface="Arial Nova" panose="020B0604020202020204" pitchFamily="34" charset="0"/>
              </a:rPr>
              <a:t>Now Offering an</a:t>
            </a:r>
            <a:br>
              <a:rPr lang="en-US" dirty="0"/>
            </a:br>
            <a:r>
              <a:rPr lang="en-US" sz="6000" dirty="0">
                <a:solidFill>
                  <a:srgbClr val="8BC642"/>
                </a:solidFill>
                <a:latin typeface="Arial Black" panose="020B0A04020102020204" pitchFamily="34" charset="0"/>
              </a:rPr>
              <a:t>Exam Bundle!</a:t>
            </a:r>
          </a:p>
        </p:txBody>
      </p:sp>
      <p:pic>
        <p:nvPicPr>
          <p:cNvPr id="8" name="Picture 7">
            <a:extLst>
              <a:ext uri="{FF2B5EF4-FFF2-40B4-BE49-F238E27FC236}">
                <a16:creationId xmlns:a16="http://schemas.microsoft.com/office/drawing/2014/main" id="{C8FB3491-2290-4E38-B59C-9612B18060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6589" y="1832501"/>
            <a:ext cx="3715512" cy="3715512"/>
          </a:xfrm>
          <a:prstGeom prst="rect">
            <a:avLst/>
          </a:prstGeom>
        </p:spPr>
      </p:pic>
      <p:sp>
        <p:nvSpPr>
          <p:cNvPr id="9" name="TextBox 8">
            <a:extLst>
              <a:ext uri="{FF2B5EF4-FFF2-40B4-BE49-F238E27FC236}">
                <a16:creationId xmlns:a16="http://schemas.microsoft.com/office/drawing/2014/main" id="{FF65371C-8B28-490B-949F-0855812548A6}"/>
              </a:ext>
            </a:extLst>
          </p:cNvPr>
          <p:cNvSpPr txBox="1"/>
          <p:nvPr/>
        </p:nvSpPr>
        <p:spPr>
          <a:xfrm>
            <a:off x="2499420" y="1899075"/>
            <a:ext cx="4682693" cy="1077218"/>
          </a:xfrm>
          <a:prstGeom prst="rect">
            <a:avLst/>
          </a:prstGeom>
          <a:noFill/>
        </p:spPr>
        <p:txBody>
          <a:bodyPr wrap="none" rtlCol="0">
            <a:spAutoFit/>
          </a:bodyPr>
          <a:lstStyle/>
          <a:p>
            <a:pPr algn="ctr"/>
            <a:r>
              <a:rPr lang="en-US" sz="4000" b="1" dirty="0">
                <a:latin typeface="Arial" panose="020B0604020202020204" pitchFamily="34" charset="0"/>
                <a:cs typeface="Arial" panose="020B0604020202020204" pitchFamily="34" charset="0"/>
              </a:rPr>
              <a:t>REDUCE STRESS </a:t>
            </a:r>
          </a:p>
          <a:p>
            <a:pPr algn="ctr"/>
            <a:r>
              <a:rPr lang="en-US" sz="2400" b="1" dirty="0">
                <a:latin typeface="Arial" panose="020B0604020202020204" pitchFamily="34" charset="0"/>
                <a:cs typeface="Arial" panose="020B0604020202020204" pitchFamily="34" charset="0"/>
              </a:rPr>
              <a:t>WITH A 2</a:t>
            </a:r>
            <a:r>
              <a:rPr lang="en-US" sz="2400" b="1" baseline="30000" dirty="0">
                <a:latin typeface="Arial" panose="020B0604020202020204" pitchFamily="34" charset="0"/>
                <a:cs typeface="Arial" panose="020B0604020202020204" pitchFamily="34" charset="0"/>
              </a:rPr>
              <a:t>ND</a:t>
            </a:r>
            <a:r>
              <a:rPr lang="en-US" sz="2400" b="1" dirty="0">
                <a:latin typeface="Arial" panose="020B0604020202020204" pitchFamily="34" charset="0"/>
                <a:cs typeface="Arial" panose="020B0604020202020204" pitchFamily="34" charset="0"/>
              </a:rPr>
              <a:t> CHANCE TEST!</a:t>
            </a:r>
          </a:p>
        </p:txBody>
      </p:sp>
      <p:sp>
        <p:nvSpPr>
          <p:cNvPr id="10" name="TextBox 9">
            <a:extLst>
              <a:ext uri="{FF2B5EF4-FFF2-40B4-BE49-F238E27FC236}">
                <a16:creationId xmlns:a16="http://schemas.microsoft.com/office/drawing/2014/main" id="{52D82B86-0991-41E0-9597-C347A65C51D6}"/>
              </a:ext>
            </a:extLst>
          </p:cNvPr>
          <p:cNvSpPr txBox="1"/>
          <p:nvPr/>
        </p:nvSpPr>
        <p:spPr>
          <a:xfrm>
            <a:off x="2046098" y="3182563"/>
            <a:ext cx="5589335" cy="1938992"/>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Exam bundles include an examination authorization, an online self-assessment, and a second exam attempt if the first is unsuccessful for one reduced price. </a:t>
            </a:r>
          </a:p>
        </p:txBody>
      </p:sp>
      <p:pic>
        <p:nvPicPr>
          <p:cNvPr id="12" name="Picture 11">
            <a:extLst>
              <a:ext uri="{FF2B5EF4-FFF2-40B4-BE49-F238E27FC236}">
                <a16:creationId xmlns:a16="http://schemas.microsoft.com/office/drawing/2014/main" id="{A0954599-0812-4729-8C9F-EDFAAD043A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299" y="1147893"/>
            <a:ext cx="8910176" cy="11530816"/>
          </a:xfrm>
          <a:prstGeom prst="rect">
            <a:avLst/>
          </a:prstGeom>
        </p:spPr>
      </p:pic>
      <p:sp>
        <p:nvSpPr>
          <p:cNvPr id="13" name="TextBox 12">
            <a:extLst>
              <a:ext uri="{FF2B5EF4-FFF2-40B4-BE49-F238E27FC236}">
                <a16:creationId xmlns:a16="http://schemas.microsoft.com/office/drawing/2014/main" id="{29B4ABBC-A0B6-4729-BDDF-CDB8A735A255}"/>
              </a:ext>
            </a:extLst>
          </p:cNvPr>
          <p:cNvSpPr txBox="1"/>
          <p:nvPr/>
        </p:nvSpPr>
        <p:spPr>
          <a:xfrm>
            <a:off x="3516107" y="5176132"/>
            <a:ext cx="2649315" cy="584775"/>
          </a:xfrm>
          <a:prstGeom prst="rect">
            <a:avLst/>
          </a:prstGeom>
          <a:noFill/>
        </p:spPr>
        <p:txBody>
          <a:bodyPr wrap="none" rtlCol="0">
            <a:spAutoFit/>
          </a:bodyPr>
          <a:lstStyle/>
          <a:p>
            <a:r>
              <a:rPr lang="en-US" sz="2400" dirty="0">
                <a:latin typeface="Arial Black" panose="020B0A04020102020204" pitchFamily="34" charset="0"/>
                <a:cs typeface="Arial" panose="020B0604020202020204" pitchFamily="34" charset="0"/>
              </a:rPr>
              <a:t>Apply Today </a:t>
            </a:r>
            <a:r>
              <a:rPr lang="en-US" sz="3200" b="1" dirty="0">
                <a:latin typeface="Arial Black" panose="020B0A04020102020204" pitchFamily="34" charset="0"/>
                <a:cs typeface="Arial" panose="020B0604020202020204" pitchFamily="34" charset="0"/>
              </a:rPr>
              <a:t>@</a:t>
            </a:r>
          </a:p>
        </p:txBody>
      </p:sp>
    </p:spTree>
    <p:extLst>
      <p:ext uri="{BB962C8B-B14F-4D97-AF65-F5344CB8AC3E}">
        <p14:creationId xmlns:p14="http://schemas.microsoft.com/office/powerpoint/2010/main" val="2046833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21CAD-D63C-4489-9C42-8CBC3B09949E}"/>
              </a:ext>
            </a:extLst>
          </p:cNvPr>
          <p:cNvSpPr>
            <a:spLocks noGrp="1"/>
          </p:cNvSpPr>
          <p:nvPr>
            <p:ph type="title"/>
          </p:nvPr>
        </p:nvSpPr>
        <p:spPr/>
        <p:txBody>
          <a:bodyPr/>
          <a:lstStyle/>
          <a:p>
            <a:r>
              <a:rPr lang="en-US" dirty="0"/>
              <a:t>Recertification Requirements</a:t>
            </a:r>
          </a:p>
        </p:txBody>
      </p:sp>
      <p:sp>
        <p:nvSpPr>
          <p:cNvPr id="5" name="Content Placeholder 4">
            <a:extLst>
              <a:ext uri="{FF2B5EF4-FFF2-40B4-BE49-F238E27FC236}">
                <a16:creationId xmlns:a16="http://schemas.microsoft.com/office/drawing/2014/main" id="{F0CFEB7C-B4B9-46F8-8EFC-79F2D19CBFE0}"/>
              </a:ext>
            </a:extLst>
          </p:cNvPr>
          <p:cNvSpPr>
            <a:spLocks noGrp="1"/>
          </p:cNvSpPr>
          <p:nvPr>
            <p:ph idx="1"/>
          </p:nvPr>
        </p:nvSpPr>
        <p:spPr/>
        <p:txBody>
          <a:bodyPr/>
          <a:lstStyle/>
          <a:p>
            <a:pPr marL="365760" indent="-283464"/>
            <a:r>
              <a:rPr lang="en-US" b="1" dirty="0">
                <a:cs typeface="Arial" panose="020B0604020202020204" pitchFamily="34" charset="0"/>
              </a:rPr>
              <a:t>20 points every 5 years</a:t>
            </a:r>
          </a:p>
          <a:p>
            <a:pPr marL="365760" indent="-283464"/>
            <a:endParaRPr lang="en-US" b="1" dirty="0">
              <a:cs typeface="Arial" panose="020B0604020202020204" pitchFamily="34" charset="0"/>
            </a:endParaRPr>
          </a:p>
          <a:p>
            <a:pPr marL="365760" indent="-283464"/>
            <a:r>
              <a:rPr lang="en-US" b="1" dirty="0">
                <a:cs typeface="Arial" panose="020B0604020202020204" pitchFamily="34" charset="0"/>
              </a:rPr>
              <a:t>10</a:t>
            </a:r>
            <a:r>
              <a:rPr lang="en-US" b="1" dirty="0">
                <a:solidFill>
                  <a:srgbClr val="FF0000"/>
                </a:solidFill>
                <a:cs typeface="Arial" panose="020B0604020202020204" pitchFamily="34" charset="0"/>
              </a:rPr>
              <a:t> </a:t>
            </a:r>
            <a:r>
              <a:rPr lang="en-US" b="1" dirty="0">
                <a:cs typeface="Arial" panose="020B0604020202020204" pitchFamily="34" charset="0"/>
              </a:rPr>
              <a:t>point categories (some with point limitations) </a:t>
            </a:r>
          </a:p>
          <a:p>
            <a:pPr marL="649224" lvl="1">
              <a:lnSpc>
                <a:spcPct val="140000"/>
              </a:lnSpc>
            </a:pPr>
            <a:r>
              <a:rPr lang="en-US" sz="2000" dirty="0">
                <a:cs typeface="Arial" panose="020B0604020202020204" pitchFamily="34" charset="0"/>
              </a:rPr>
              <a:t>Professional Safety Practice</a:t>
            </a:r>
          </a:p>
          <a:p>
            <a:pPr marL="649224" lvl="1"/>
            <a:r>
              <a:rPr lang="en-US" sz="2000" dirty="0">
                <a:cs typeface="Arial" panose="020B0604020202020204" pitchFamily="34" charset="0"/>
              </a:rPr>
              <a:t>Membership in Safety Organizations</a:t>
            </a:r>
          </a:p>
          <a:p>
            <a:pPr marL="649224" lvl="1"/>
            <a:r>
              <a:rPr lang="en-US" sz="2000" dirty="0">
                <a:cs typeface="Arial" panose="020B0604020202020204" pitchFamily="34" charset="0"/>
              </a:rPr>
              <a:t>Organizational Service</a:t>
            </a:r>
          </a:p>
          <a:p>
            <a:pPr marL="649224" lvl="1"/>
            <a:r>
              <a:rPr lang="en-US" sz="2000" dirty="0">
                <a:cs typeface="Arial" panose="020B0604020202020204" pitchFamily="34" charset="0"/>
              </a:rPr>
              <a:t>Publications, Conference </a:t>
            </a:r>
          </a:p>
          <a:p>
            <a:pPr marL="363474" lvl="1" indent="0">
              <a:buNone/>
            </a:pPr>
            <a:r>
              <a:rPr lang="en-US" sz="2000" dirty="0">
                <a:cs typeface="Arial" panose="020B0604020202020204" pitchFamily="34" charset="0"/>
              </a:rPr>
              <a:t>    Presentations, and Patents</a:t>
            </a:r>
          </a:p>
          <a:p>
            <a:pPr marL="649224" lvl="1"/>
            <a:r>
              <a:rPr lang="en-US" sz="2000" dirty="0">
                <a:cs typeface="Arial" panose="020B0604020202020204" pitchFamily="34" charset="0"/>
              </a:rPr>
              <a:t>Service to BCSP</a:t>
            </a:r>
          </a:p>
          <a:p>
            <a:pPr marL="649224" lvl="1"/>
            <a:r>
              <a:rPr lang="en-US" sz="2000" dirty="0">
                <a:cs typeface="Arial" panose="020B0604020202020204" pitchFamily="34" charset="0"/>
              </a:rPr>
              <a:t>Professional Development Conferences </a:t>
            </a:r>
          </a:p>
          <a:p>
            <a:endParaRPr lang="en-US" dirty="0"/>
          </a:p>
        </p:txBody>
      </p:sp>
      <p:sp>
        <p:nvSpPr>
          <p:cNvPr id="4" name="Subtitle 2">
            <a:extLst>
              <a:ext uri="{FF2B5EF4-FFF2-40B4-BE49-F238E27FC236}">
                <a16:creationId xmlns:a16="http://schemas.microsoft.com/office/drawing/2014/main" id="{7E3C9650-D6AC-4F3B-B9CD-CF202D19F686}"/>
              </a:ext>
            </a:extLst>
          </p:cNvPr>
          <p:cNvSpPr txBox="1">
            <a:spLocks/>
          </p:cNvSpPr>
          <p:nvPr/>
        </p:nvSpPr>
        <p:spPr>
          <a:xfrm>
            <a:off x="1970116" y="1652624"/>
            <a:ext cx="7589520" cy="4498794"/>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65760" indent="-283464"/>
            <a:endParaRPr lang="en-US" sz="2000" dirty="0">
              <a:latin typeface="Arial" panose="020B0604020202020204" pitchFamily="34" charset="0"/>
              <a:cs typeface="Arial" panose="020B0604020202020204" pitchFamily="34" charset="0"/>
            </a:endParaRPr>
          </a:p>
        </p:txBody>
      </p:sp>
      <p:sp>
        <p:nvSpPr>
          <p:cNvPr id="7" name="Text Placeholder 5">
            <a:extLst>
              <a:ext uri="{FF2B5EF4-FFF2-40B4-BE49-F238E27FC236}">
                <a16:creationId xmlns:a16="http://schemas.microsoft.com/office/drawing/2014/main" id="{F2BD45E0-528D-440A-A221-11E9DE7FA894}"/>
              </a:ext>
            </a:extLst>
          </p:cNvPr>
          <p:cNvSpPr txBox="1">
            <a:spLocks/>
          </p:cNvSpPr>
          <p:nvPr/>
        </p:nvSpPr>
        <p:spPr>
          <a:xfrm>
            <a:off x="5988202" y="3216962"/>
            <a:ext cx="4869181" cy="2878184"/>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706374" lvl="1" indent="-342900">
              <a:buFont typeface="Arial" panose="020B0604020202020204" pitchFamily="34" charset="0"/>
              <a:buChar char="•"/>
            </a:pPr>
            <a:r>
              <a:rPr lang="en-US" sz="2000" dirty="0">
                <a:latin typeface="Museo Sans 300" panose="02000000000000000000" pitchFamily="50" charset="0"/>
                <a:cs typeface="Arial" panose="020B0604020202020204" pitchFamily="34" charset="0"/>
              </a:rPr>
              <a:t>Safety-related Course or Seminar, Other Educational Program, Certificates, Readership Quiz Program, and BCSP Online Quiz</a:t>
            </a:r>
          </a:p>
          <a:p>
            <a:pPr marL="706374" lvl="1" indent="-342900">
              <a:buFont typeface="Arial" panose="020B0604020202020204" pitchFamily="34" charset="0"/>
              <a:buChar char="•"/>
            </a:pPr>
            <a:r>
              <a:rPr lang="en-US" sz="2000" dirty="0">
                <a:latin typeface="Museo Sans 300" panose="02000000000000000000" pitchFamily="50" charset="0"/>
                <a:cs typeface="Arial" panose="020B0604020202020204" pitchFamily="34" charset="0"/>
              </a:rPr>
              <a:t>College or University Courses</a:t>
            </a:r>
          </a:p>
          <a:p>
            <a:pPr marL="706374" lvl="1" indent="-342900">
              <a:buFont typeface="Arial" panose="020B0604020202020204" pitchFamily="34" charset="0"/>
              <a:buChar char="•"/>
            </a:pPr>
            <a:r>
              <a:rPr lang="en-US" sz="2000" dirty="0">
                <a:latin typeface="Museo Sans 300" panose="02000000000000000000" pitchFamily="50" charset="0"/>
                <a:cs typeface="Arial" panose="020B0604020202020204" pitchFamily="34" charset="0"/>
              </a:rPr>
              <a:t>Advanced Degree</a:t>
            </a:r>
          </a:p>
          <a:p>
            <a:pPr marL="706374" lvl="1" indent="-342900">
              <a:buFont typeface="Arial" panose="020B0604020202020204" pitchFamily="34" charset="0"/>
              <a:buChar char="•"/>
            </a:pPr>
            <a:r>
              <a:rPr lang="en-US" sz="2000" dirty="0">
                <a:latin typeface="Museo Sans 300" panose="02000000000000000000" pitchFamily="50" charset="0"/>
                <a:cs typeface="Arial" panose="020B0604020202020204" pitchFamily="34" charset="0"/>
              </a:rPr>
              <a:t>Additional Certification or License</a:t>
            </a:r>
          </a:p>
        </p:txBody>
      </p:sp>
      <p:pic>
        <p:nvPicPr>
          <p:cNvPr id="8" name="Picture 7" descr="CHST_Transparent.png">
            <a:extLst>
              <a:ext uri="{FF2B5EF4-FFF2-40B4-BE49-F238E27FC236}">
                <a16:creationId xmlns:a16="http://schemas.microsoft.com/office/drawing/2014/main" id="{CD02ECA1-7D5A-484D-A46A-D7FE170F79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9326" y="541543"/>
            <a:ext cx="2691470" cy="976144"/>
          </a:xfrm>
          <a:prstGeom prst="rect">
            <a:avLst/>
          </a:prstGeom>
        </p:spPr>
      </p:pic>
    </p:spTree>
    <p:extLst>
      <p:ext uri="{BB962C8B-B14F-4D97-AF65-F5344CB8AC3E}">
        <p14:creationId xmlns:p14="http://schemas.microsoft.com/office/powerpoint/2010/main" val="4115062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266896-B927-4331-8B77-487B2F017C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408" y="312984"/>
            <a:ext cx="11531824" cy="6274242"/>
          </a:xfrm>
          <a:prstGeom prst="rect">
            <a:avLst/>
          </a:prstGeom>
        </p:spPr>
      </p:pic>
      <p:sp>
        <p:nvSpPr>
          <p:cNvPr id="12" name="Text Placeholder 2">
            <a:extLst>
              <a:ext uri="{FF2B5EF4-FFF2-40B4-BE49-F238E27FC236}">
                <a16:creationId xmlns:a16="http://schemas.microsoft.com/office/drawing/2014/main" id="{13CBAC7B-A74F-F14D-9558-D24957912C50}"/>
              </a:ext>
            </a:extLst>
          </p:cNvPr>
          <p:cNvSpPr txBox="1">
            <a:spLocks/>
          </p:cNvSpPr>
          <p:nvPr/>
        </p:nvSpPr>
        <p:spPr>
          <a:xfrm>
            <a:off x="8429522" y="1988466"/>
            <a:ext cx="3416710" cy="240398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latin typeface="Museo Sans 500" panose="02000000000000000000" pitchFamily="50" charset="0"/>
              </a:rPr>
              <a:t>An online </a:t>
            </a:r>
            <a:br>
              <a:rPr lang="en-US" dirty="0">
                <a:latin typeface="Museo Sans 500" panose="02000000000000000000" pitchFamily="50" charset="0"/>
              </a:rPr>
            </a:br>
            <a:r>
              <a:rPr lang="en-US" dirty="0">
                <a:latin typeface="Museo Sans 500" panose="02000000000000000000" pitchFamily="50" charset="0"/>
              </a:rPr>
              <a:t>platform for certification </a:t>
            </a:r>
            <a:br>
              <a:rPr lang="en-US" dirty="0">
                <a:latin typeface="Museo Sans 500" panose="02000000000000000000" pitchFamily="50" charset="0"/>
              </a:rPr>
            </a:br>
            <a:r>
              <a:rPr lang="en-US" dirty="0">
                <a:latin typeface="Museo Sans 500" panose="02000000000000000000" pitchFamily="50" charset="0"/>
              </a:rPr>
              <a:t>holders to earn recertification </a:t>
            </a:r>
            <a:br>
              <a:rPr lang="en-US" dirty="0">
                <a:latin typeface="Museo Sans 500" panose="02000000000000000000" pitchFamily="50" charset="0"/>
              </a:rPr>
            </a:br>
            <a:r>
              <a:rPr lang="en-US" dirty="0">
                <a:latin typeface="Museo Sans 500" panose="02000000000000000000" pitchFamily="50" charset="0"/>
              </a:rPr>
              <a:t>points!</a:t>
            </a:r>
          </a:p>
        </p:txBody>
      </p:sp>
      <p:sp>
        <p:nvSpPr>
          <p:cNvPr id="2" name="TextBox 1">
            <a:extLst>
              <a:ext uri="{FF2B5EF4-FFF2-40B4-BE49-F238E27FC236}">
                <a16:creationId xmlns:a16="http://schemas.microsoft.com/office/drawing/2014/main" id="{6818D0FD-CC23-49DA-8741-827DB6628886}"/>
              </a:ext>
            </a:extLst>
          </p:cNvPr>
          <p:cNvSpPr txBox="1"/>
          <p:nvPr/>
        </p:nvSpPr>
        <p:spPr>
          <a:xfrm>
            <a:off x="8747569" y="4590606"/>
            <a:ext cx="2755557" cy="461665"/>
          </a:xfrm>
          <a:prstGeom prst="rect">
            <a:avLst/>
          </a:prstGeom>
          <a:noFill/>
        </p:spPr>
        <p:txBody>
          <a:bodyPr wrap="square" rtlCol="0">
            <a:spAutoFit/>
          </a:bodyPr>
          <a:lstStyle/>
          <a:p>
            <a:pPr algn="ctr"/>
            <a:r>
              <a:rPr lang="en-US" sz="2400" dirty="0">
                <a:solidFill>
                  <a:srgbClr val="0086A6"/>
                </a:solidFill>
                <a:latin typeface="Museo Sans 300" panose="02000000000000000000" pitchFamily="50" charset="0"/>
              </a:rPr>
              <a:t>recertPRO.COM</a:t>
            </a:r>
          </a:p>
        </p:txBody>
      </p:sp>
    </p:spTree>
    <p:extLst>
      <p:ext uri="{BB962C8B-B14F-4D97-AF65-F5344CB8AC3E}">
        <p14:creationId xmlns:p14="http://schemas.microsoft.com/office/powerpoint/2010/main" val="1017391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8DA95-50FB-4F1F-B64D-C4EC1089186D}"/>
              </a:ext>
            </a:extLst>
          </p:cNvPr>
          <p:cNvSpPr>
            <a:spLocks noGrp="1"/>
          </p:cNvSpPr>
          <p:nvPr>
            <p:ph type="title"/>
          </p:nvPr>
        </p:nvSpPr>
        <p:spPr/>
        <p:txBody>
          <a:bodyPr>
            <a:normAutofit/>
          </a:bodyPr>
          <a:lstStyle/>
          <a:p>
            <a:r>
              <a:rPr lang="en-US" dirty="0"/>
              <a:t>About BCSP: Credentialing Leader</a:t>
            </a:r>
          </a:p>
        </p:txBody>
      </p:sp>
      <p:sp>
        <p:nvSpPr>
          <p:cNvPr id="9" name="Content Placeholder 2">
            <a:extLst>
              <a:ext uri="{FF2B5EF4-FFF2-40B4-BE49-F238E27FC236}">
                <a16:creationId xmlns:a16="http://schemas.microsoft.com/office/drawing/2014/main" id="{A1957CE3-166A-4E83-A2CC-74D948879A1D}"/>
              </a:ext>
            </a:extLst>
          </p:cNvPr>
          <p:cNvSpPr>
            <a:spLocks noGrp="1"/>
          </p:cNvSpPr>
          <p:nvPr>
            <p:ph idx="1"/>
          </p:nvPr>
        </p:nvSpPr>
        <p:spPr>
          <a:xfrm>
            <a:off x="838200" y="1825625"/>
            <a:ext cx="7268307" cy="4351338"/>
          </a:xfrm>
        </p:spPr>
        <p:txBody>
          <a:bodyPr/>
          <a:lstStyle/>
          <a:p>
            <a:r>
              <a:rPr lang="en-US" dirty="0"/>
              <a:t>History of excellence</a:t>
            </a:r>
          </a:p>
          <a:p>
            <a:r>
              <a:rPr lang="en-US" dirty="0"/>
              <a:t>Exceptional standards of governance</a:t>
            </a:r>
          </a:p>
          <a:p>
            <a:r>
              <a:rPr lang="en-US" dirty="0"/>
              <a:t>Integrity in exam process</a:t>
            </a:r>
          </a:p>
          <a:p>
            <a:r>
              <a:rPr lang="en-US" dirty="0"/>
              <a:t>International recognition</a:t>
            </a:r>
          </a:p>
          <a:p>
            <a:r>
              <a:rPr lang="en-US" dirty="0"/>
              <a:t>Maintains highest standards of accreditation</a:t>
            </a:r>
          </a:p>
          <a:p>
            <a:r>
              <a:rPr lang="en-US" dirty="0"/>
              <a:t>50,000+ active certifications/designations in 108 countries</a:t>
            </a:r>
          </a:p>
          <a:p>
            <a:endParaRPr lang="en-US" dirty="0"/>
          </a:p>
          <a:p>
            <a:endParaRPr lang="en-US" dirty="0"/>
          </a:p>
        </p:txBody>
      </p:sp>
      <p:pic>
        <p:nvPicPr>
          <p:cNvPr id="6" name="Picture 5">
            <a:extLst>
              <a:ext uri="{FF2B5EF4-FFF2-40B4-BE49-F238E27FC236}">
                <a16:creationId xmlns:a16="http://schemas.microsoft.com/office/drawing/2014/main" id="{2CA5C404-88B4-47D1-BB2F-A0C26679D7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94068" y="1575851"/>
            <a:ext cx="3059732" cy="4729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68531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EA5C3-F96F-4494-A3C8-AF5F4378B01E}"/>
              </a:ext>
            </a:extLst>
          </p:cNvPr>
          <p:cNvSpPr>
            <a:spLocks noGrp="1"/>
          </p:cNvSpPr>
          <p:nvPr>
            <p:ph type="title"/>
          </p:nvPr>
        </p:nvSpPr>
        <p:spPr/>
        <p:txBody>
          <a:bodyPr/>
          <a:lstStyle/>
          <a:p>
            <a:r>
              <a:rPr lang="en-US" dirty="0"/>
              <a:t>About BCSP</a:t>
            </a:r>
          </a:p>
        </p:txBody>
      </p:sp>
      <p:sp>
        <p:nvSpPr>
          <p:cNvPr id="5" name="Subtitle 2">
            <a:extLst>
              <a:ext uri="{FF2B5EF4-FFF2-40B4-BE49-F238E27FC236}">
                <a16:creationId xmlns:a16="http://schemas.microsoft.com/office/drawing/2014/main" id="{72DFA262-F1CD-4AAE-861A-DDF0998D7BBE}"/>
              </a:ext>
            </a:extLst>
          </p:cNvPr>
          <p:cNvSpPr>
            <a:spLocks noGrp="1"/>
          </p:cNvSpPr>
          <p:nvPr>
            <p:ph idx="1"/>
          </p:nvPr>
        </p:nvSpPr>
        <p:spPr>
          <a:xfrm>
            <a:off x="838201" y="1825625"/>
            <a:ext cx="8390206" cy="4351338"/>
          </a:xfrm>
        </p:spPr>
        <p:txBody>
          <a:bodyPr/>
          <a:lstStyle/>
          <a:p>
            <a:r>
              <a:rPr lang="en-US" dirty="0"/>
              <a:t>Established in 1969</a:t>
            </a:r>
          </a:p>
          <a:p>
            <a:r>
              <a:rPr lang="en-US" dirty="0"/>
              <a:t>Not-For-Profit — headquartered in Indianapolis, IN</a:t>
            </a:r>
          </a:p>
          <a:p>
            <a:r>
              <a:rPr lang="en-US" dirty="0"/>
              <a:t>9 – 14 Directors on the Board</a:t>
            </a:r>
            <a:endParaRPr lang="en-US" strike="sngStrike" dirty="0"/>
          </a:p>
          <a:p>
            <a:r>
              <a:rPr lang="en-US" dirty="0"/>
              <a:t>Not a membership organization</a:t>
            </a:r>
          </a:p>
          <a:p>
            <a:r>
              <a:rPr lang="en-US" dirty="0"/>
              <a:t>Internationally Recognized 			           </a:t>
            </a:r>
          </a:p>
          <a:p>
            <a:endParaRPr lang="en-US" sz="2000" dirty="0"/>
          </a:p>
          <a:p>
            <a:pPr marL="0" indent="0">
              <a:buNone/>
            </a:pPr>
            <a:r>
              <a:rPr lang="en-US" sz="2000" dirty="0"/>
              <a:t>Note: Organization in Special Consultative Status with the United Nations Economic and Social Council since 2014</a:t>
            </a:r>
          </a:p>
          <a:p>
            <a:endParaRPr lang="en-US" dirty="0"/>
          </a:p>
        </p:txBody>
      </p:sp>
      <p:pic>
        <p:nvPicPr>
          <p:cNvPr id="6" name="Picture 5">
            <a:extLst>
              <a:ext uri="{FF2B5EF4-FFF2-40B4-BE49-F238E27FC236}">
                <a16:creationId xmlns:a16="http://schemas.microsoft.com/office/drawing/2014/main" id="{FD652574-20E3-413B-AFD5-C5FCFFC7A9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38683" y="5644930"/>
            <a:ext cx="3915116" cy="532033"/>
          </a:xfrm>
          <a:prstGeom prst="rect">
            <a:avLst/>
          </a:prstGeom>
        </p:spPr>
      </p:pic>
    </p:spTree>
    <p:extLst>
      <p:ext uri="{BB962C8B-B14F-4D97-AF65-F5344CB8AC3E}">
        <p14:creationId xmlns:p14="http://schemas.microsoft.com/office/powerpoint/2010/main" val="1892592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EA5C3-F96F-4494-A3C8-AF5F4378B01E}"/>
              </a:ext>
            </a:extLst>
          </p:cNvPr>
          <p:cNvSpPr>
            <a:spLocks noGrp="1"/>
          </p:cNvSpPr>
          <p:nvPr>
            <p:ph type="title"/>
          </p:nvPr>
        </p:nvSpPr>
        <p:spPr/>
        <p:txBody>
          <a:bodyPr>
            <a:normAutofit/>
          </a:bodyPr>
          <a:lstStyle/>
          <a:p>
            <a:r>
              <a:rPr lang="en-US" sz="4000" dirty="0"/>
              <a:t>About BCSP</a:t>
            </a:r>
            <a:endParaRPr lang="en-US" sz="4000" strike="sngStrike" dirty="0"/>
          </a:p>
        </p:txBody>
      </p:sp>
      <p:sp>
        <p:nvSpPr>
          <p:cNvPr id="4" name="Content Placeholder 3">
            <a:extLst>
              <a:ext uri="{FF2B5EF4-FFF2-40B4-BE49-F238E27FC236}">
                <a16:creationId xmlns:a16="http://schemas.microsoft.com/office/drawing/2014/main" id="{A0AB5A2A-D4EE-4D32-AB6E-0EDEA8157184}"/>
              </a:ext>
            </a:extLst>
          </p:cNvPr>
          <p:cNvSpPr>
            <a:spLocks noGrp="1"/>
          </p:cNvSpPr>
          <p:nvPr>
            <p:ph idx="1"/>
          </p:nvPr>
        </p:nvSpPr>
        <p:spPr>
          <a:xfrm>
            <a:off x="838200" y="1825625"/>
            <a:ext cx="10758055" cy="4351338"/>
          </a:xfrm>
        </p:spPr>
        <p:txBody>
          <a:bodyPr>
            <a:normAutofit/>
          </a:bodyPr>
          <a:lstStyle/>
          <a:p>
            <a:pPr marL="0" indent="0">
              <a:buNone/>
            </a:pPr>
            <a:r>
              <a:rPr lang="en-US" b="1" dirty="0">
                <a:latin typeface="Museo Sans 500" panose="02000000000000000000" pitchFamily="50" charset="0"/>
              </a:rPr>
              <a:t>Mission: </a:t>
            </a:r>
          </a:p>
          <a:p>
            <a:pPr marL="0" indent="0">
              <a:buNone/>
            </a:pPr>
            <a:r>
              <a:rPr lang="en-US" dirty="0"/>
              <a:t>We inspire and develop leaders in safety, health, and environmental practice through globally accredited certification; enhancing careers, advancing the profession, protecting people.</a:t>
            </a:r>
          </a:p>
          <a:p>
            <a:pPr marL="0" indent="0">
              <a:buNone/>
            </a:pPr>
            <a:endParaRPr lang="en-US" b="1" dirty="0">
              <a:latin typeface="Museo Sans 500" panose="02000000000000000000" pitchFamily="50" charset="0"/>
            </a:endParaRPr>
          </a:p>
          <a:p>
            <a:pPr marL="0" indent="0">
              <a:buNone/>
            </a:pPr>
            <a:r>
              <a:rPr lang="en-US" b="1" dirty="0">
                <a:latin typeface="Museo Sans 500" panose="02000000000000000000" pitchFamily="50" charset="0"/>
              </a:rPr>
              <a:t>Vision: </a:t>
            </a:r>
          </a:p>
          <a:p>
            <a:pPr marL="0" indent="0">
              <a:buNone/>
            </a:pPr>
            <a:r>
              <a:rPr lang="en-US" dirty="0"/>
              <a:t>A safer world through safety, health, and environmental leadership.</a:t>
            </a:r>
          </a:p>
          <a:p>
            <a:endParaRPr lang="en-US" dirty="0"/>
          </a:p>
          <a:p>
            <a:pPr marL="0" indent="0">
              <a:buNone/>
            </a:pPr>
            <a:r>
              <a:rPr lang="en-US" b="1" dirty="0">
                <a:latin typeface="Museo Sans 500" panose="02000000000000000000" charset="0"/>
              </a:rPr>
              <a:t>Core Values: </a:t>
            </a:r>
          </a:p>
          <a:p>
            <a:pPr marL="0" indent="0">
              <a:buNone/>
            </a:pPr>
            <a:r>
              <a:rPr lang="en-US" dirty="0"/>
              <a:t>REAL – </a:t>
            </a:r>
            <a:r>
              <a:rPr lang="en-US" b="1" dirty="0"/>
              <a:t>R</a:t>
            </a:r>
            <a:r>
              <a:rPr lang="en-US" dirty="0"/>
              <a:t>espect </a:t>
            </a:r>
            <a:r>
              <a:rPr lang="en-US" b="1" dirty="0"/>
              <a:t>E</a:t>
            </a:r>
            <a:r>
              <a:rPr lang="en-US" dirty="0"/>
              <a:t>xcellence </a:t>
            </a:r>
            <a:r>
              <a:rPr lang="en-US" b="1" dirty="0"/>
              <a:t>A</a:t>
            </a:r>
            <a:r>
              <a:rPr lang="en-US" dirty="0"/>
              <a:t>ccountability </a:t>
            </a:r>
            <a:r>
              <a:rPr lang="en-US" b="1" dirty="0"/>
              <a:t>L</a:t>
            </a:r>
            <a:r>
              <a:rPr lang="en-US" dirty="0"/>
              <a:t>eadership</a:t>
            </a:r>
          </a:p>
          <a:p>
            <a:pPr marL="0" indent="0">
              <a:buNone/>
            </a:pPr>
            <a:endParaRPr lang="en-US" dirty="0"/>
          </a:p>
        </p:txBody>
      </p:sp>
    </p:spTree>
    <p:extLst>
      <p:ext uri="{BB962C8B-B14F-4D97-AF65-F5344CB8AC3E}">
        <p14:creationId xmlns:p14="http://schemas.microsoft.com/office/powerpoint/2010/main" val="1276925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5D435-A8AD-4281-A7B2-599833935668}"/>
              </a:ext>
            </a:extLst>
          </p:cNvPr>
          <p:cNvSpPr>
            <a:spLocks noGrp="1"/>
          </p:cNvSpPr>
          <p:nvPr>
            <p:ph type="title"/>
          </p:nvPr>
        </p:nvSpPr>
        <p:spPr>
          <a:xfrm>
            <a:off x="838200" y="552893"/>
            <a:ext cx="10515600" cy="1137795"/>
          </a:xfrm>
        </p:spPr>
        <p:txBody>
          <a:bodyPr>
            <a:noAutofit/>
          </a:bodyPr>
          <a:lstStyle/>
          <a:p>
            <a:r>
              <a:rPr lang="en-US" sz="4200" dirty="0"/>
              <a:t>About BCSP: 8 Endorsing Organizations</a:t>
            </a:r>
          </a:p>
        </p:txBody>
      </p:sp>
      <p:sp>
        <p:nvSpPr>
          <p:cNvPr id="4" name="Content Placeholder 3">
            <a:extLst>
              <a:ext uri="{FF2B5EF4-FFF2-40B4-BE49-F238E27FC236}">
                <a16:creationId xmlns:a16="http://schemas.microsoft.com/office/drawing/2014/main" id="{30E4A5E1-7551-4858-9CE6-DAC99382B328}"/>
              </a:ext>
            </a:extLst>
          </p:cNvPr>
          <p:cNvSpPr>
            <a:spLocks noGrp="1"/>
          </p:cNvSpPr>
          <p:nvPr>
            <p:ph idx="1"/>
          </p:nvPr>
        </p:nvSpPr>
        <p:spPr>
          <a:xfrm>
            <a:off x="838200" y="1825625"/>
            <a:ext cx="10515600" cy="4351338"/>
          </a:xfrm>
        </p:spPr>
        <p:txBody>
          <a:bodyPr/>
          <a:lstStyle/>
          <a:p>
            <a:r>
              <a:rPr lang="en-US" dirty="0"/>
              <a:t>AIHA</a:t>
            </a:r>
            <a:r>
              <a:rPr lang="en-US" sz="2400" b="0" baseline="30000" dirty="0">
                <a:latin typeface="Museo Sans 300" panose="02000000000000000000" pitchFamily="50" charset="0"/>
              </a:rPr>
              <a:t>®</a:t>
            </a:r>
            <a:r>
              <a:rPr lang="en-US" dirty="0"/>
              <a:t> - American Industrial Hygiene Association</a:t>
            </a:r>
            <a:r>
              <a:rPr lang="en-US" sz="2400" b="0" baseline="30000" dirty="0">
                <a:latin typeface="Museo Sans 300" panose="02000000000000000000" pitchFamily="50" charset="0"/>
              </a:rPr>
              <a:t>®</a:t>
            </a:r>
            <a:r>
              <a:rPr lang="en-US" dirty="0"/>
              <a:t> (1974)</a:t>
            </a:r>
          </a:p>
          <a:p>
            <a:r>
              <a:rPr lang="en-US" dirty="0"/>
              <a:t>ASSP - American Society of Safety Professionals (1974)</a:t>
            </a:r>
          </a:p>
          <a:p>
            <a:r>
              <a:rPr lang="en-US" dirty="0"/>
              <a:t>IISE - Institute of Industrial and Systems Engineers (1994)</a:t>
            </a:r>
          </a:p>
          <a:p>
            <a:r>
              <a:rPr lang="en-US" dirty="0"/>
              <a:t>ISSS - International System Safety Society (1977)</a:t>
            </a:r>
          </a:p>
          <a:p>
            <a:r>
              <a:rPr lang="en-US" dirty="0"/>
              <a:t>NESHTA - National Environmental, Safety and Health Training Association (2012)</a:t>
            </a:r>
          </a:p>
          <a:p>
            <a:r>
              <a:rPr lang="en-US" dirty="0"/>
              <a:t>NFPA - National Fire Protection Association (2007)</a:t>
            </a:r>
          </a:p>
          <a:p>
            <a:r>
              <a:rPr lang="en-US" dirty="0"/>
              <a:t>NSC - National Safety Council (1994) </a:t>
            </a:r>
          </a:p>
          <a:p>
            <a:r>
              <a:rPr lang="en-US" dirty="0"/>
              <a:t>SFPE - Society of Fire Protection Engineers (1984)</a:t>
            </a:r>
          </a:p>
          <a:p>
            <a:endParaRPr lang="en-US" dirty="0"/>
          </a:p>
        </p:txBody>
      </p:sp>
    </p:spTree>
    <p:extLst>
      <p:ext uri="{BB962C8B-B14F-4D97-AF65-F5344CB8AC3E}">
        <p14:creationId xmlns:p14="http://schemas.microsoft.com/office/powerpoint/2010/main" val="1207827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EA5C3-F96F-4494-A3C8-AF5F4378B01E}"/>
              </a:ext>
            </a:extLst>
          </p:cNvPr>
          <p:cNvSpPr>
            <a:spLocks noGrp="1"/>
          </p:cNvSpPr>
          <p:nvPr>
            <p:ph type="title"/>
          </p:nvPr>
        </p:nvSpPr>
        <p:spPr/>
        <p:txBody>
          <a:bodyPr/>
          <a:lstStyle/>
          <a:p>
            <a:r>
              <a:rPr lang="en-US" dirty="0"/>
              <a:t>Overview</a:t>
            </a:r>
          </a:p>
        </p:txBody>
      </p:sp>
      <p:sp>
        <p:nvSpPr>
          <p:cNvPr id="5" name="Content Placeholder 4">
            <a:extLst>
              <a:ext uri="{FF2B5EF4-FFF2-40B4-BE49-F238E27FC236}">
                <a16:creationId xmlns:a16="http://schemas.microsoft.com/office/drawing/2014/main" id="{A7B8ECB0-1762-4DD3-A7DF-10C2B008CFB5}"/>
              </a:ext>
            </a:extLst>
          </p:cNvPr>
          <p:cNvSpPr>
            <a:spLocks noGrp="1"/>
          </p:cNvSpPr>
          <p:nvPr>
            <p:ph idx="1"/>
          </p:nvPr>
        </p:nvSpPr>
        <p:spPr>
          <a:xfrm>
            <a:off x="838200" y="1825625"/>
            <a:ext cx="7813431" cy="4351338"/>
          </a:xfrm>
        </p:spPr>
        <p:txBody>
          <a:bodyPr/>
          <a:lstStyle/>
          <a:p>
            <a:r>
              <a:rPr lang="en-US" dirty="0"/>
              <a:t>About the Construction Health and Safety</a:t>
            </a:r>
            <a:r>
              <a:rPr lang="en-US" baseline="30000" dirty="0"/>
              <a:t>®</a:t>
            </a:r>
            <a:r>
              <a:rPr lang="en-US" dirty="0"/>
              <a:t> (CHST</a:t>
            </a:r>
            <a:r>
              <a:rPr lang="en-US" baseline="30000" dirty="0"/>
              <a:t>®</a:t>
            </a:r>
            <a:r>
              <a:rPr lang="en-US" dirty="0"/>
              <a:t>) certification</a:t>
            </a:r>
          </a:p>
          <a:p>
            <a:r>
              <a:rPr lang="en-US" dirty="0"/>
              <a:t>Benefits of BCSP certification</a:t>
            </a:r>
          </a:p>
          <a:p>
            <a:r>
              <a:rPr lang="en-US" dirty="0"/>
              <a:t>CHST requirements and application process</a:t>
            </a:r>
          </a:p>
          <a:p>
            <a:r>
              <a:rPr lang="en-US" dirty="0"/>
              <a:t>About the Board of Certified Safety Professionals</a:t>
            </a:r>
            <a:r>
              <a:rPr lang="en-US" baseline="30000" dirty="0"/>
              <a:t> ®</a:t>
            </a:r>
            <a:r>
              <a:rPr lang="en-US" dirty="0"/>
              <a:t> (BCSP</a:t>
            </a:r>
            <a:r>
              <a:rPr lang="en-US" baseline="30000" dirty="0"/>
              <a:t> ®</a:t>
            </a:r>
            <a:r>
              <a:rPr lang="en-US" dirty="0"/>
              <a:t>)</a:t>
            </a:r>
          </a:p>
          <a:p>
            <a:endParaRPr lang="en-US" dirty="0"/>
          </a:p>
        </p:txBody>
      </p:sp>
      <p:pic>
        <p:nvPicPr>
          <p:cNvPr id="11" name="Picture 10">
            <a:extLst>
              <a:ext uri="{FF2B5EF4-FFF2-40B4-BE49-F238E27FC236}">
                <a16:creationId xmlns:a16="http://schemas.microsoft.com/office/drawing/2014/main" id="{38046624-990B-43CD-B55A-80C046B5CC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8024" y="892784"/>
            <a:ext cx="4713976" cy="5965216"/>
          </a:xfrm>
          <a:prstGeom prst="rect">
            <a:avLst/>
          </a:prstGeom>
        </p:spPr>
      </p:pic>
      <p:pic>
        <p:nvPicPr>
          <p:cNvPr id="7" name="Picture 6" descr="CHST_Transparent.png">
            <a:extLst>
              <a:ext uri="{FF2B5EF4-FFF2-40B4-BE49-F238E27FC236}">
                <a16:creationId xmlns:a16="http://schemas.microsoft.com/office/drawing/2014/main" id="{DBF11D49-9CFD-4E99-9F4B-1A11102488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7927" y="4467296"/>
            <a:ext cx="4713976" cy="1709667"/>
          </a:xfrm>
          <a:prstGeom prst="rect">
            <a:avLst/>
          </a:prstGeom>
        </p:spPr>
      </p:pic>
    </p:spTree>
    <p:extLst>
      <p:ext uri="{BB962C8B-B14F-4D97-AF65-F5344CB8AC3E}">
        <p14:creationId xmlns:p14="http://schemas.microsoft.com/office/powerpoint/2010/main" val="822834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in front of a computer&#10;&#10;Description automatically generated">
            <a:extLst>
              <a:ext uri="{FF2B5EF4-FFF2-40B4-BE49-F238E27FC236}">
                <a16:creationId xmlns:a16="http://schemas.microsoft.com/office/drawing/2014/main" id="{19E4891D-5DE0-4714-A605-EB5666720548}"/>
              </a:ext>
            </a:extLst>
          </p:cNvPr>
          <p:cNvPicPr>
            <a:picLocks noChangeAspect="1"/>
          </p:cNvPicPr>
          <p:nvPr/>
        </p:nvPicPr>
        <p:blipFill rotWithShape="1">
          <a:blip r:embed="rId3">
            <a:extLst>
              <a:ext uri="{28A0092B-C50C-407E-A947-70E740481C1C}">
                <a14:useLocalDpi xmlns:a14="http://schemas.microsoft.com/office/drawing/2010/main" val="0"/>
              </a:ext>
            </a:extLst>
          </a:blip>
          <a:srcRect l="-1" t="13980" r="1173" b="6118"/>
          <a:stretch/>
        </p:blipFill>
        <p:spPr>
          <a:xfrm>
            <a:off x="346395" y="351190"/>
            <a:ext cx="11491644" cy="6193989"/>
          </a:xfrm>
          <a:prstGeom prst="rect">
            <a:avLst/>
          </a:prstGeom>
        </p:spPr>
      </p:pic>
      <p:pic>
        <p:nvPicPr>
          <p:cNvPr id="9" name="Picture 8">
            <a:extLst>
              <a:ext uri="{FF2B5EF4-FFF2-40B4-BE49-F238E27FC236}">
                <a16:creationId xmlns:a16="http://schemas.microsoft.com/office/drawing/2014/main" id="{8AFD4388-7539-44DF-99D1-333088B00EF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08520" y="841863"/>
            <a:ext cx="3578942" cy="1312825"/>
          </a:xfrm>
          <a:prstGeom prst="rect">
            <a:avLst/>
          </a:prstGeom>
          <a:effectLst>
            <a:glow rad="952500">
              <a:schemeClr val="bg1"/>
            </a:glow>
          </a:effectLst>
        </p:spPr>
      </p:pic>
      <p:sp>
        <p:nvSpPr>
          <p:cNvPr id="10" name="Rectangle 9">
            <a:extLst>
              <a:ext uri="{FF2B5EF4-FFF2-40B4-BE49-F238E27FC236}">
                <a16:creationId xmlns:a16="http://schemas.microsoft.com/office/drawing/2014/main" id="{8B6E41C7-409F-402F-96A1-29AF21CB2BA8}"/>
              </a:ext>
            </a:extLst>
          </p:cNvPr>
          <p:cNvSpPr/>
          <p:nvPr/>
        </p:nvSpPr>
        <p:spPr>
          <a:xfrm>
            <a:off x="7630556" y="312821"/>
            <a:ext cx="3716594" cy="3429000"/>
          </a:xfrm>
          <a:prstGeom prst="rect">
            <a:avLst/>
          </a:prstGeom>
          <a:solidFill>
            <a:srgbClr val="1087A9">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087A9"/>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64B0EAC-851E-4418-B812-95F0F8F57406}"/>
              </a:ext>
            </a:extLst>
          </p:cNvPr>
          <p:cNvSpPr txBox="1"/>
          <p:nvPr/>
        </p:nvSpPr>
        <p:spPr>
          <a:xfrm>
            <a:off x="7630557" y="772264"/>
            <a:ext cx="3716594"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useo Sans 300" panose="02000000000000000000" pitchFamily="50" charset="0"/>
                <a:ea typeface="+mn-ea"/>
                <a:cs typeface="+mn-cs"/>
              </a:rPr>
              <a:t>Training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useo Sans 300" panose="02000000000000000000" pitchFamily="50" charset="0"/>
                <a:ea typeface="+mn-ea"/>
                <a:cs typeface="+mn-cs"/>
              </a:rPr>
              <a:t>from the source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Museo Sans 300" panose="020000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useo Sans 300" panose="02000000000000000000" pitchFamily="50" charset="0"/>
                <a:ea typeface="+mn-ea"/>
                <a:cs typeface="+mn-cs"/>
              </a:rPr>
              <a:t>Your path to success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Museo Sans 300" panose="020000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useo Sans 300" panose="02000000000000000000" pitchFamily="50" charset="0"/>
                <a:ea typeface="+mn-ea"/>
                <a:cs typeface="+mn-cs"/>
              </a:rPr>
              <a:t>Industry leading instructors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useo Sans 300" panose="020000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useo Sans 300" panose="02000000000000000000" pitchFamily="50" charset="0"/>
              <a:ea typeface="+mn-ea"/>
              <a:cs typeface="+mn-cs"/>
            </a:endParaRPr>
          </a:p>
        </p:txBody>
      </p:sp>
      <p:cxnSp>
        <p:nvCxnSpPr>
          <p:cNvPr id="13" name="Straight Connector 12">
            <a:extLst>
              <a:ext uri="{FF2B5EF4-FFF2-40B4-BE49-F238E27FC236}">
                <a16:creationId xmlns:a16="http://schemas.microsoft.com/office/drawing/2014/main" id="{326437BD-E85C-4055-B00B-F11657495016}"/>
              </a:ext>
            </a:extLst>
          </p:cNvPr>
          <p:cNvCxnSpPr/>
          <p:nvPr/>
        </p:nvCxnSpPr>
        <p:spPr>
          <a:xfrm>
            <a:off x="8014012" y="1728666"/>
            <a:ext cx="285135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CB24586-3A34-47BA-B55A-20A27A2865CE}"/>
              </a:ext>
            </a:extLst>
          </p:cNvPr>
          <p:cNvCxnSpPr/>
          <p:nvPr/>
        </p:nvCxnSpPr>
        <p:spPr>
          <a:xfrm>
            <a:off x="8014012" y="2490666"/>
            <a:ext cx="285135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3785625E-734A-4F64-ABE9-9410E02D111D}"/>
              </a:ext>
            </a:extLst>
          </p:cNvPr>
          <p:cNvSpPr/>
          <p:nvPr/>
        </p:nvSpPr>
        <p:spPr>
          <a:xfrm>
            <a:off x="7850774" y="4904730"/>
            <a:ext cx="3496375" cy="584775"/>
          </a:xfrm>
          <a:prstGeom prst="rect">
            <a:avLst/>
          </a:prstGeom>
          <a:effectLst>
            <a:glow>
              <a:schemeClr val="bg1"/>
            </a:glo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087A9"/>
                </a:solidFill>
                <a:effectLst>
                  <a:glow rad="469900">
                    <a:prstClr val="white">
                      <a:alpha val="31000"/>
                    </a:prstClr>
                  </a:glow>
                </a:effectLst>
                <a:uLnTx/>
                <a:uFillTx/>
                <a:latin typeface="Museo Sans 300" panose="02000000000000000000" pitchFamily="50" charset="0"/>
                <a:ea typeface="+mn-ea"/>
                <a:cs typeface="+mn-cs"/>
              </a:rPr>
              <a:t>examCORE</a:t>
            </a:r>
            <a:r>
              <a:rPr kumimoji="0" lang="en-US" sz="3200" b="0" i="0" u="none" strike="noStrike" kern="1200" cap="none" spc="0" normalizeH="0" baseline="0" noProof="0" dirty="0">
                <a:ln>
                  <a:noFill/>
                </a:ln>
                <a:solidFill>
                  <a:srgbClr val="1087A9"/>
                </a:solidFill>
                <a:effectLst>
                  <a:glow rad="469900">
                    <a:prstClr val="white">
                      <a:alpha val="31000"/>
                    </a:prstClr>
                  </a:glow>
                </a:effectLst>
                <a:uLnTx/>
                <a:uFillTx/>
                <a:latin typeface="Museo Sans 300" panose="02000000000000000000" pitchFamily="50" charset="0"/>
                <a:ea typeface="+mn-ea"/>
                <a:cs typeface="+mn-cs"/>
              </a:rPr>
              <a:t>.</a:t>
            </a:r>
            <a:r>
              <a:rPr lang="en-US" sz="3200" dirty="0">
                <a:solidFill>
                  <a:srgbClr val="1087A9"/>
                </a:solidFill>
                <a:effectLst>
                  <a:glow rad="469900">
                    <a:prstClr val="white">
                      <a:alpha val="31000"/>
                    </a:prstClr>
                  </a:glow>
                </a:effectLst>
                <a:latin typeface="Museo Sans 300" panose="02000000000000000000" pitchFamily="50" charset="0"/>
              </a:rPr>
              <a:t>ORG</a:t>
            </a:r>
            <a:endParaRPr kumimoji="0" lang="en-US" sz="3200" b="0" i="0" u="none" strike="noStrike" kern="1200" cap="none" spc="0" normalizeH="0" baseline="0" noProof="0" dirty="0">
              <a:ln>
                <a:noFill/>
              </a:ln>
              <a:solidFill>
                <a:srgbClr val="1087A9"/>
              </a:solidFill>
              <a:effectLst>
                <a:glow rad="469900">
                  <a:prstClr val="white">
                    <a:alpha val="31000"/>
                  </a:prstClr>
                </a:glow>
              </a:effectLst>
              <a:uLnTx/>
              <a:uFillTx/>
              <a:latin typeface="Calibri" panose="020F0502020204030204"/>
              <a:ea typeface="+mn-ea"/>
              <a:cs typeface="+mn-cs"/>
            </a:endParaRPr>
          </a:p>
        </p:txBody>
      </p:sp>
    </p:spTree>
    <p:extLst>
      <p:ext uri="{BB962C8B-B14F-4D97-AF65-F5344CB8AC3E}">
        <p14:creationId xmlns:p14="http://schemas.microsoft.com/office/powerpoint/2010/main" val="4005299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263FA-D3E4-4CF4-8378-CA8C572298E8}"/>
              </a:ext>
            </a:extLst>
          </p:cNvPr>
          <p:cNvSpPr>
            <a:spLocks noGrp="1"/>
          </p:cNvSpPr>
          <p:nvPr>
            <p:ph type="title"/>
          </p:nvPr>
        </p:nvSpPr>
        <p:spPr>
          <a:xfrm>
            <a:off x="4136571" y="2766218"/>
            <a:ext cx="3156857" cy="1325563"/>
          </a:xfrm>
        </p:spPr>
        <p:txBody>
          <a:bodyPr>
            <a:normAutofit/>
          </a:bodyPr>
          <a:lstStyle/>
          <a:p>
            <a:r>
              <a:rPr lang="en-US" sz="4400" dirty="0"/>
              <a:t>Questions?</a:t>
            </a:r>
          </a:p>
        </p:txBody>
      </p:sp>
      <p:pic>
        <p:nvPicPr>
          <p:cNvPr id="7" name="Picture 6">
            <a:extLst>
              <a:ext uri="{FF2B5EF4-FFF2-40B4-BE49-F238E27FC236}">
                <a16:creationId xmlns:a16="http://schemas.microsoft.com/office/drawing/2014/main" id="{350E716D-9512-4535-87A7-590CF31FC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4100" y="-1160392"/>
            <a:ext cx="6243276" cy="8075542"/>
          </a:xfrm>
          <a:prstGeom prst="rect">
            <a:avLst/>
          </a:prstGeom>
        </p:spPr>
      </p:pic>
    </p:spTree>
    <p:extLst>
      <p:ext uri="{BB962C8B-B14F-4D97-AF65-F5344CB8AC3E}">
        <p14:creationId xmlns:p14="http://schemas.microsoft.com/office/powerpoint/2010/main" val="3229387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C614D-6CD2-414C-B9AB-E4BC77DDCEC0}"/>
              </a:ext>
            </a:extLst>
          </p:cNvPr>
          <p:cNvSpPr>
            <a:spLocks noGrp="1"/>
          </p:cNvSpPr>
          <p:nvPr>
            <p:ph type="title"/>
          </p:nvPr>
        </p:nvSpPr>
        <p:spPr/>
        <p:txBody>
          <a:bodyPr>
            <a:normAutofit/>
          </a:bodyPr>
          <a:lstStyle/>
          <a:p>
            <a:r>
              <a:rPr lang="en-US" dirty="0"/>
              <a:t>Thank You!</a:t>
            </a:r>
          </a:p>
        </p:txBody>
      </p:sp>
      <p:sp>
        <p:nvSpPr>
          <p:cNvPr id="3" name="Text Placeholder 2">
            <a:extLst>
              <a:ext uri="{FF2B5EF4-FFF2-40B4-BE49-F238E27FC236}">
                <a16:creationId xmlns:a16="http://schemas.microsoft.com/office/drawing/2014/main" id="{A24D9C22-7040-4CF1-8A8D-D850E861526C}"/>
              </a:ext>
            </a:extLst>
          </p:cNvPr>
          <p:cNvSpPr>
            <a:spLocks noGrp="1"/>
          </p:cNvSpPr>
          <p:nvPr>
            <p:ph type="body" sz="quarter" idx="10"/>
          </p:nvPr>
        </p:nvSpPr>
        <p:spPr/>
        <p:txBody>
          <a:bodyPr>
            <a:normAutofit/>
          </a:bodyPr>
          <a:lstStyle/>
          <a:p>
            <a:endParaRPr lang="en-US" sz="1400" dirty="0"/>
          </a:p>
        </p:txBody>
      </p:sp>
    </p:spTree>
    <p:extLst>
      <p:ext uri="{BB962C8B-B14F-4D97-AF65-F5344CB8AC3E}">
        <p14:creationId xmlns:p14="http://schemas.microsoft.com/office/powerpoint/2010/main" val="1630618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1BDA4-C8E1-41BB-9D82-00BBD1C70900}"/>
              </a:ext>
            </a:extLst>
          </p:cNvPr>
          <p:cNvSpPr>
            <a:spLocks noGrp="1"/>
          </p:cNvSpPr>
          <p:nvPr>
            <p:ph type="title"/>
          </p:nvPr>
        </p:nvSpPr>
        <p:spPr/>
        <p:txBody>
          <a:bodyPr/>
          <a:lstStyle/>
          <a:p>
            <a:r>
              <a:rPr lang="en-US" dirty="0"/>
              <a:t>What is the CHST Certification? </a:t>
            </a:r>
          </a:p>
        </p:txBody>
      </p:sp>
      <p:sp>
        <p:nvSpPr>
          <p:cNvPr id="3" name="Content Placeholder 2">
            <a:extLst>
              <a:ext uri="{FF2B5EF4-FFF2-40B4-BE49-F238E27FC236}">
                <a16:creationId xmlns:a16="http://schemas.microsoft.com/office/drawing/2014/main" id="{6ED5E918-D2D2-4A14-BEF9-83515DE23146}"/>
              </a:ext>
            </a:extLst>
          </p:cNvPr>
          <p:cNvSpPr>
            <a:spLocks noGrp="1"/>
          </p:cNvSpPr>
          <p:nvPr>
            <p:ph idx="1"/>
          </p:nvPr>
        </p:nvSpPr>
        <p:spPr>
          <a:xfrm>
            <a:off x="838200" y="1825625"/>
            <a:ext cx="7811125" cy="4351338"/>
          </a:xfrm>
        </p:spPr>
        <p:txBody>
          <a:bodyPr>
            <a:noAutofit/>
          </a:bodyPr>
          <a:lstStyle/>
          <a:p>
            <a:pPr>
              <a:spcBef>
                <a:spcPts val="0"/>
              </a:spcBef>
              <a:spcAft>
                <a:spcPts val="1000"/>
              </a:spcAft>
            </a:pPr>
            <a:r>
              <a:rPr lang="en-US" dirty="0"/>
              <a:t>Certification for individuals who work in health and safety activities devoted to the prevention of construction illnesses and injuries</a:t>
            </a:r>
          </a:p>
          <a:p>
            <a:pPr lvl="1">
              <a:spcBef>
                <a:spcPts val="0"/>
              </a:spcBef>
              <a:spcAft>
                <a:spcPts val="1000"/>
              </a:spcAft>
            </a:pPr>
            <a:r>
              <a:rPr lang="en-US" sz="2400" dirty="0"/>
              <a:t>Safety and health specialists on construction job sites</a:t>
            </a:r>
          </a:p>
          <a:p>
            <a:pPr lvl="1">
              <a:spcBef>
                <a:spcPts val="0"/>
              </a:spcBef>
              <a:spcAft>
                <a:spcPts val="1000"/>
              </a:spcAft>
            </a:pPr>
            <a:r>
              <a:rPr lang="en-US" sz="2400" dirty="0"/>
              <a:t>Working on one or more significant construction projects or job sites</a:t>
            </a:r>
          </a:p>
          <a:p>
            <a:pPr lvl="1">
              <a:spcBef>
                <a:spcPts val="0"/>
              </a:spcBef>
              <a:spcAft>
                <a:spcPts val="1000"/>
              </a:spcAft>
            </a:pPr>
            <a:endParaRPr lang="en-US" sz="2400" dirty="0"/>
          </a:p>
          <a:p>
            <a:pPr>
              <a:spcBef>
                <a:spcPts val="0"/>
              </a:spcBef>
              <a:spcAft>
                <a:spcPts val="1000"/>
              </a:spcAft>
            </a:pPr>
            <a:endParaRPr lang="en-US" dirty="0"/>
          </a:p>
        </p:txBody>
      </p:sp>
      <p:pic>
        <p:nvPicPr>
          <p:cNvPr id="5" name="Picture 4">
            <a:extLst>
              <a:ext uri="{FF2B5EF4-FFF2-40B4-BE49-F238E27FC236}">
                <a16:creationId xmlns:a16="http://schemas.microsoft.com/office/drawing/2014/main" id="{FDC35156-4E12-4062-87E7-B580BE9F0D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5834" y="1104166"/>
            <a:ext cx="4558779" cy="5768825"/>
          </a:xfrm>
          <a:prstGeom prst="rect">
            <a:avLst/>
          </a:prstGeom>
        </p:spPr>
      </p:pic>
    </p:spTree>
    <p:extLst>
      <p:ext uri="{BB962C8B-B14F-4D97-AF65-F5344CB8AC3E}">
        <p14:creationId xmlns:p14="http://schemas.microsoft.com/office/powerpoint/2010/main" val="3907920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81CFD-E48C-412F-800C-BE967EAD21C5}"/>
              </a:ext>
            </a:extLst>
          </p:cNvPr>
          <p:cNvSpPr>
            <a:spLocks noGrp="1"/>
          </p:cNvSpPr>
          <p:nvPr>
            <p:ph type="title"/>
          </p:nvPr>
        </p:nvSpPr>
        <p:spPr/>
        <p:txBody>
          <a:bodyPr>
            <a:normAutofit/>
          </a:bodyPr>
          <a:lstStyle/>
          <a:p>
            <a:r>
              <a:rPr lang="en-US" dirty="0"/>
              <a:t>What is the CHST Certification?</a:t>
            </a:r>
          </a:p>
        </p:txBody>
      </p:sp>
      <p:sp>
        <p:nvSpPr>
          <p:cNvPr id="5" name="Content Placeholder 4">
            <a:extLst>
              <a:ext uri="{FF2B5EF4-FFF2-40B4-BE49-F238E27FC236}">
                <a16:creationId xmlns:a16="http://schemas.microsoft.com/office/drawing/2014/main" id="{6DF8B027-AA75-467A-BE8A-329DBB65EBD9}"/>
              </a:ext>
            </a:extLst>
          </p:cNvPr>
          <p:cNvSpPr>
            <a:spLocks noGrp="1"/>
          </p:cNvSpPr>
          <p:nvPr>
            <p:ph idx="1"/>
          </p:nvPr>
        </p:nvSpPr>
        <p:spPr>
          <a:xfrm>
            <a:off x="838200" y="1825625"/>
            <a:ext cx="8095938" cy="4351338"/>
          </a:xfrm>
        </p:spPr>
        <p:txBody>
          <a:bodyPr/>
          <a:lstStyle/>
          <a:p>
            <a:pPr marL="0" indent="0">
              <a:spcAft>
                <a:spcPts val="1000"/>
              </a:spcAft>
              <a:buNone/>
            </a:pPr>
            <a:r>
              <a:rPr lang="en-US" sz="2800" dirty="0"/>
              <a:t>Competency assessment focused on: </a:t>
            </a:r>
          </a:p>
          <a:p>
            <a:pPr lvl="1">
              <a:spcAft>
                <a:spcPts val="1000"/>
              </a:spcAft>
            </a:pPr>
            <a:r>
              <a:rPr lang="en-US" sz="2800" dirty="0"/>
              <a:t>Construction health and safety</a:t>
            </a:r>
          </a:p>
          <a:p>
            <a:pPr lvl="1">
              <a:spcAft>
                <a:spcPts val="1000"/>
              </a:spcAft>
            </a:pPr>
            <a:r>
              <a:rPr lang="en-US" sz="2800" dirty="0"/>
              <a:t>Risk management</a:t>
            </a:r>
          </a:p>
          <a:p>
            <a:pPr lvl="1">
              <a:spcAft>
                <a:spcPts val="1000"/>
              </a:spcAft>
            </a:pPr>
            <a:r>
              <a:rPr lang="en-US" sz="2800" dirty="0"/>
              <a:t>SH&amp;E concepts</a:t>
            </a:r>
          </a:p>
          <a:p>
            <a:pPr lvl="1">
              <a:spcAft>
                <a:spcPts val="1000"/>
              </a:spcAft>
            </a:pPr>
            <a:r>
              <a:rPr lang="en-US" sz="2800" dirty="0"/>
              <a:t>Incident investigation and emergency preparedness</a:t>
            </a:r>
          </a:p>
          <a:p>
            <a:pPr lvl="1">
              <a:spcAft>
                <a:spcPts val="1000"/>
              </a:spcAft>
            </a:pPr>
            <a:r>
              <a:rPr lang="en-US" sz="2800" dirty="0"/>
              <a:t>Business case of safety</a:t>
            </a:r>
          </a:p>
        </p:txBody>
      </p:sp>
      <p:sp>
        <p:nvSpPr>
          <p:cNvPr id="7" name="Content Placeholder 2">
            <a:extLst>
              <a:ext uri="{FF2B5EF4-FFF2-40B4-BE49-F238E27FC236}">
                <a16:creationId xmlns:a16="http://schemas.microsoft.com/office/drawing/2014/main" id="{CFC865B1-4A82-4FB3-83CB-8A169F0792EA}"/>
              </a:ext>
            </a:extLst>
          </p:cNvPr>
          <p:cNvSpPr txBox="1">
            <a:spLocks/>
          </p:cNvSpPr>
          <p:nvPr/>
        </p:nvSpPr>
        <p:spPr>
          <a:xfrm>
            <a:off x="1978429" y="1664783"/>
            <a:ext cx="6192556" cy="410404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081004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81CFD-E48C-412F-800C-BE967EAD21C5}"/>
              </a:ext>
            </a:extLst>
          </p:cNvPr>
          <p:cNvSpPr>
            <a:spLocks noGrp="1"/>
          </p:cNvSpPr>
          <p:nvPr>
            <p:ph type="title"/>
          </p:nvPr>
        </p:nvSpPr>
        <p:spPr/>
        <p:txBody>
          <a:bodyPr>
            <a:normAutofit/>
          </a:bodyPr>
          <a:lstStyle/>
          <a:p>
            <a:r>
              <a:rPr lang="en-US" dirty="0"/>
              <a:t>Job Titles and Duties</a:t>
            </a:r>
          </a:p>
        </p:txBody>
      </p:sp>
      <p:sp>
        <p:nvSpPr>
          <p:cNvPr id="8" name="Content Placeholder 2">
            <a:extLst>
              <a:ext uri="{FF2B5EF4-FFF2-40B4-BE49-F238E27FC236}">
                <a16:creationId xmlns:a16="http://schemas.microsoft.com/office/drawing/2014/main" id="{171C1481-E867-40D4-B560-86C9BDD73D31}"/>
              </a:ext>
            </a:extLst>
          </p:cNvPr>
          <p:cNvSpPr>
            <a:spLocks noGrp="1"/>
          </p:cNvSpPr>
          <p:nvPr>
            <p:ph sz="half" idx="1"/>
          </p:nvPr>
        </p:nvSpPr>
        <p:spPr>
          <a:xfrm>
            <a:off x="990600" y="1690688"/>
            <a:ext cx="5181600" cy="4351338"/>
          </a:xfrm>
        </p:spPr>
        <p:txBody>
          <a:bodyPr>
            <a:normAutofit/>
          </a:bodyPr>
          <a:lstStyle/>
          <a:p>
            <a:pPr marL="0" indent="0">
              <a:spcBef>
                <a:spcPts val="0"/>
              </a:spcBef>
              <a:spcAft>
                <a:spcPts val="1000"/>
              </a:spcAft>
              <a:buNone/>
            </a:pPr>
            <a:r>
              <a:rPr lang="en-US" dirty="0"/>
              <a:t>Job Titles: </a:t>
            </a:r>
          </a:p>
          <a:p>
            <a:pPr marL="342900" indent="-342900">
              <a:spcBef>
                <a:spcPts val="0"/>
              </a:spcBef>
              <a:spcAft>
                <a:spcPts val="1000"/>
              </a:spcAft>
              <a:buFont typeface="Arial" panose="020B0604020202020204" pitchFamily="34" charset="0"/>
              <a:buChar char="•"/>
            </a:pPr>
            <a:r>
              <a:rPr lang="en-US" dirty="0"/>
              <a:t>Safety Manager</a:t>
            </a:r>
          </a:p>
          <a:p>
            <a:pPr marL="342900" indent="-342900">
              <a:spcBef>
                <a:spcPts val="0"/>
              </a:spcBef>
              <a:spcAft>
                <a:spcPts val="1000"/>
              </a:spcAft>
              <a:buFont typeface="Arial" panose="020B0604020202020204" pitchFamily="34" charset="0"/>
              <a:buChar char="•"/>
            </a:pPr>
            <a:r>
              <a:rPr lang="en-US" dirty="0"/>
              <a:t>Safety Supervisor</a:t>
            </a:r>
          </a:p>
          <a:p>
            <a:pPr marL="342900" indent="-342900">
              <a:spcBef>
                <a:spcPts val="0"/>
              </a:spcBef>
              <a:spcAft>
                <a:spcPts val="1000"/>
              </a:spcAft>
              <a:buFont typeface="Arial" panose="020B0604020202020204" pitchFamily="34" charset="0"/>
              <a:buChar char="•"/>
            </a:pPr>
            <a:r>
              <a:rPr lang="en-US" dirty="0"/>
              <a:t>SH&amp;E Technician</a:t>
            </a:r>
          </a:p>
          <a:p>
            <a:pPr marL="342900" indent="-342900">
              <a:spcBef>
                <a:spcPts val="0"/>
              </a:spcBef>
              <a:spcAft>
                <a:spcPts val="1000"/>
              </a:spcAft>
              <a:buFont typeface="Arial" panose="020B0604020202020204" pitchFamily="34" charset="0"/>
              <a:buChar char="•"/>
            </a:pPr>
            <a:r>
              <a:rPr lang="en-US" dirty="0"/>
              <a:t>Safety Director</a:t>
            </a:r>
          </a:p>
          <a:p>
            <a:pPr marL="342900" indent="-342900">
              <a:spcBef>
                <a:spcPts val="0"/>
              </a:spcBef>
              <a:spcAft>
                <a:spcPts val="1000"/>
              </a:spcAft>
              <a:buFont typeface="Arial" panose="020B0604020202020204" pitchFamily="34" charset="0"/>
              <a:buChar char="•"/>
            </a:pPr>
            <a:r>
              <a:rPr lang="en-US" dirty="0"/>
              <a:t>Construction Safety Specialist</a:t>
            </a:r>
          </a:p>
          <a:p>
            <a:pPr marL="342900" indent="-342900">
              <a:spcBef>
                <a:spcPts val="0"/>
              </a:spcBef>
              <a:spcAft>
                <a:spcPts val="1000"/>
              </a:spcAft>
              <a:buFont typeface="Arial" panose="020B0604020202020204" pitchFamily="34" charset="0"/>
              <a:buChar char="•"/>
            </a:pPr>
            <a:r>
              <a:rPr lang="en-US" dirty="0"/>
              <a:t>Corporate Safety Director</a:t>
            </a:r>
          </a:p>
          <a:p>
            <a:pPr marL="342900" indent="-342900">
              <a:spcBef>
                <a:spcPts val="0"/>
              </a:spcBef>
              <a:spcAft>
                <a:spcPts val="1000"/>
              </a:spcAft>
              <a:buFont typeface="Arial" panose="020B0604020202020204" pitchFamily="34" charset="0"/>
              <a:buChar char="•"/>
            </a:pPr>
            <a:r>
              <a:rPr lang="en-US" dirty="0"/>
              <a:t>Safety Leader</a:t>
            </a:r>
          </a:p>
          <a:p>
            <a:pPr marL="342900" indent="-342900">
              <a:spcBef>
                <a:spcPts val="0"/>
              </a:spcBef>
              <a:spcAft>
                <a:spcPts val="1000"/>
              </a:spcAft>
              <a:buFont typeface="Arial" panose="020B0604020202020204" pitchFamily="34" charset="0"/>
              <a:buChar char="•"/>
            </a:pPr>
            <a:r>
              <a:rPr lang="en-US" dirty="0"/>
              <a:t>Site Safety Coordinator</a:t>
            </a:r>
            <a:endParaRPr lang="en-US" dirty="0">
              <a:latin typeface="Arial"/>
              <a:cs typeface="Arial"/>
            </a:endParaRPr>
          </a:p>
        </p:txBody>
      </p:sp>
      <p:sp>
        <p:nvSpPr>
          <p:cNvPr id="3" name="Content Placeholder 2">
            <a:extLst>
              <a:ext uri="{FF2B5EF4-FFF2-40B4-BE49-F238E27FC236}">
                <a16:creationId xmlns:a16="http://schemas.microsoft.com/office/drawing/2014/main" id="{5F12161C-7054-4A5D-8BC8-00CD7708DAF9}"/>
              </a:ext>
            </a:extLst>
          </p:cNvPr>
          <p:cNvSpPr>
            <a:spLocks noGrp="1"/>
          </p:cNvSpPr>
          <p:nvPr>
            <p:ph sz="half" idx="2"/>
          </p:nvPr>
        </p:nvSpPr>
        <p:spPr/>
        <p:txBody>
          <a:bodyPr/>
          <a:lstStyle/>
          <a:p>
            <a:pPr marL="0" indent="0">
              <a:buNone/>
            </a:pPr>
            <a:endParaRPr lang="en-US" dirty="0">
              <a:latin typeface="Arial"/>
              <a:cs typeface="Arial"/>
            </a:endParaRPr>
          </a:p>
          <a:p>
            <a:endParaRPr lang="en-US" dirty="0"/>
          </a:p>
        </p:txBody>
      </p:sp>
      <p:sp>
        <p:nvSpPr>
          <p:cNvPr id="9" name="Content Placeholder 2">
            <a:extLst>
              <a:ext uri="{FF2B5EF4-FFF2-40B4-BE49-F238E27FC236}">
                <a16:creationId xmlns:a16="http://schemas.microsoft.com/office/drawing/2014/main" id="{67669DA0-A305-4D84-9B4E-FFC7BB44C582}"/>
              </a:ext>
            </a:extLst>
          </p:cNvPr>
          <p:cNvSpPr txBox="1">
            <a:spLocks/>
          </p:cNvSpPr>
          <p:nvPr/>
        </p:nvSpPr>
        <p:spPr>
          <a:xfrm>
            <a:off x="1688998" y="1761244"/>
            <a:ext cx="4779689" cy="4724400"/>
          </a:xfrm>
          <a:prstGeom prst="rect">
            <a:avLst/>
          </a:prstGeom>
        </p:spPr>
        <p:txBody>
          <a:bodyPr/>
          <a:lstStyle>
            <a:lvl1pPr marL="342900" indent="-342900" algn="l" defTabSz="914400" rtl="0" eaLnBrk="1" latinLnBrk="0" hangingPunct="1">
              <a:lnSpc>
                <a:spcPct val="120000"/>
              </a:lnSpc>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lnSpc>
                <a:spcPct val="120000"/>
              </a:lnSpc>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20000"/>
              </a:lnSpc>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20000"/>
              </a:lnSpc>
              <a:spcBef>
                <a:spcPct val="20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sz="2400" dirty="0">
              <a:latin typeface="Arial"/>
              <a:cs typeface="Arial"/>
            </a:endParaRPr>
          </a:p>
        </p:txBody>
      </p:sp>
      <p:sp>
        <p:nvSpPr>
          <p:cNvPr id="6" name="Content Placeholder 2">
            <a:extLst>
              <a:ext uri="{FF2B5EF4-FFF2-40B4-BE49-F238E27FC236}">
                <a16:creationId xmlns:a16="http://schemas.microsoft.com/office/drawing/2014/main" id="{7C97743C-473D-43F6-B209-3B0E695BA120}"/>
              </a:ext>
            </a:extLst>
          </p:cNvPr>
          <p:cNvSpPr txBox="1">
            <a:spLocks/>
          </p:cNvSpPr>
          <p:nvPr/>
        </p:nvSpPr>
        <p:spPr>
          <a:xfrm>
            <a:off x="6320444" y="1690688"/>
            <a:ext cx="5181600"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useo Sans 300" panose="020000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useo Sans 300"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useo Sans 300"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seo Sans 300"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seo Sans 3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000"/>
              </a:spcAft>
              <a:buFont typeface="Arial" panose="020B0604020202020204" pitchFamily="34" charset="0"/>
              <a:buNone/>
            </a:pPr>
            <a:r>
              <a:rPr lang="en-US" dirty="0"/>
              <a:t>Job Duties: </a:t>
            </a:r>
          </a:p>
          <a:p>
            <a:pPr>
              <a:spcAft>
                <a:spcPts val="1000"/>
              </a:spcAft>
            </a:pPr>
            <a:r>
              <a:rPr lang="en-US" dirty="0"/>
              <a:t>Apply hierarchy of controls to various types of hazards </a:t>
            </a:r>
          </a:p>
          <a:p>
            <a:pPr>
              <a:spcBef>
                <a:spcPts val="0"/>
              </a:spcBef>
              <a:spcAft>
                <a:spcPts val="1000"/>
              </a:spcAft>
            </a:pPr>
            <a:r>
              <a:rPr lang="en-US" dirty="0"/>
              <a:t>Verify effectiveness in corrective actions</a:t>
            </a:r>
          </a:p>
          <a:p>
            <a:pPr>
              <a:spcAft>
                <a:spcPts val="1000"/>
              </a:spcAft>
            </a:pPr>
            <a:r>
              <a:rPr lang="en-US" dirty="0"/>
              <a:t>Recognize and address hazards over changing construction site conditions </a:t>
            </a:r>
          </a:p>
          <a:p>
            <a:pPr>
              <a:spcAft>
                <a:spcPts val="1000"/>
              </a:spcAft>
            </a:pPr>
            <a:r>
              <a:rPr lang="en-US" dirty="0"/>
              <a:t>Develop job/hazard safety analyses</a:t>
            </a:r>
          </a:p>
          <a:p>
            <a:pPr>
              <a:spcAft>
                <a:spcPts val="1000"/>
              </a:spcAft>
            </a:pPr>
            <a:r>
              <a:rPr lang="en-US" dirty="0"/>
              <a:t>Plan for emergencies</a:t>
            </a:r>
            <a:endParaRPr lang="en-US" dirty="0">
              <a:latin typeface="Arial"/>
              <a:cs typeface="Arial"/>
            </a:endParaRPr>
          </a:p>
          <a:p>
            <a:pPr>
              <a:spcAft>
                <a:spcPts val="1000"/>
              </a:spcAft>
            </a:pPr>
            <a:endParaRPr lang="en-US" dirty="0"/>
          </a:p>
        </p:txBody>
      </p:sp>
    </p:spTree>
    <p:extLst>
      <p:ext uri="{BB962C8B-B14F-4D97-AF65-F5344CB8AC3E}">
        <p14:creationId xmlns:p14="http://schemas.microsoft.com/office/powerpoint/2010/main" val="50872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81CFD-E48C-412F-800C-BE967EAD21C5}"/>
              </a:ext>
            </a:extLst>
          </p:cNvPr>
          <p:cNvSpPr>
            <a:spLocks noGrp="1"/>
          </p:cNvSpPr>
          <p:nvPr>
            <p:ph type="title"/>
          </p:nvPr>
        </p:nvSpPr>
        <p:spPr/>
        <p:txBody>
          <a:bodyPr/>
          <a:lstStyle/>
          <a:p>
            <a:r>
              <a:rPr lang="en-US"/>
              <a:t>Benefits of Certification</a:t>
            </a:r>
            <a:endParaRPr lang="en-US" dirty="0"/>
          </a:p>
        </p:txBody>
      </p:sp>
      <p:sp>
        <p:nvSpPr>
          <p:cNvPr id="5" name="Subtitle 2">
            <a:extLst>
              <a:ext uri="{FF2B5EF4-FFF2-40B4-BE49-F238E27FC236}">
                <a16:creationId xmlns:a16="http://schemas.microsoft.com/office/drawing/2014/main" id="{CF1AAC65-165D-467D-A0A5-B914C0782260}"/>
              </a:ext>
            </a:extLst>
          </p:cNvPr>
          <p:cNvSpPr>
            <a:spLocks noGrp="1"/>
          </p:cNvSpPr>
          <p:nvPr>
            <p:ph idx="1"/>
          </p:nvPr>
        </p:nvSpPr>
        <p:spPr>
          <a:xfrm>
            <a:off x="838200" y="1825625"/>
            <a:ext cx="10515599" cy="4351338"/>
          </a:xfrm>
        </p:spPr>
        <p:txBody>
          <a:bodyPr/>
          <a:lstStyle/>
          <a:p>
            <a:pPr marL="457200" indent="-457200"/>
            <a:r>
              <a:rPr lang="en-US" sz="2800" b="1"/>
              <a:t>Accomplishment</a:t>
            </a:r>
          </a:p>
          <a:p>
            <a:pPr marL="457200" indent="-457200"/>
            <a:r>
              <a:rPr lang="en-US" sz="2800" b="1"/>
              <a:t>Validation</a:t>
            </a:r>
            <a:endParaRPr lang="en-US" sz="2800"/>
          </a:p>
          <a:p>
            <a:pPr marL="457200" indent="-457200"/>
            <a:r>
              <a:rPr lang="en-US" sz="2800" b="1"/>
              <a:t>Opportunities</a:t>
            </a:r>
            <a:r>
              <a:rPr lang="en-US" sz="2800"/>
              <a:t> </a:t>
            </a:r>
          </a:p>
          <a:p>
            <a:pPr marL="457200" indent="-457200"/>
            <a:r>
              <a:rPr lang="en-US" sz="2800" b="1"/>
              <a:t>Competition</a:t>
            </a:r>
          </a:p>
          <a:p>
            <a:pPr marL="457200" indent="-457200"/>
            <a:r>
              <a:rPr lang="en-US" sz="2800" b="1"/>
              <a:t>Recognition</a:t>
            </a:r>
          </a:p>
          <a:p>
            <a:pPr marL="457200" lvl="1" indent="0">
              <a:buNone/>
            </a:pPr>
            <a:endParaRPr lang="en-US" sz="2800"/>
          </a:p>
          <a:p>
            <a:pPr marL="457200" lvl="1" indent="0" algn="ctr">
              <a:buNone/>
            </a:pPr>
            <a:r>
              <a:rPr lang="en-US" sz="2800"/>
              <a:t>Demonstrates that safety is </a:t>
            </a:r>
            <a:r>
              <a:rPr lang="en-US" sz="2800" i="1"/>
              <a:t>everybody’s</a:t>
            </a:r>
            <a:r>
              <a:rPr lang="en-US" sz="2800"/>
              <a:t> job</a:t>
            </a:r>
          </a:p>
          <a:p>
            <a:endParaRPr lang="en-US" dirty="0"/>
          </a:p>
        </p:txBody>
      </p:sp>
    </p:spTree>
    <p:extLst>
      <p:ext uri="{BB962C8B-B14F-4D97-AF65-F5344CB8AC3E}">
        <p14:creationId xmlns:p14="http://schemas.microsoft.com/office/powerpoint/2010/main" val="390549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81CFD-E48C-412F-800C-BE967EAD21C5}"/>
              </a:ext>
            </a:extLst>
          </p:cNvPr>
          <p:cNvSpPr>
            <a:spLocks noGrp="1"/>
          </p:cNvSpPr>
          <p:nvPr>
            <p:ph type="title"/>
          </p:nvPr>
        </p:nvSpPr>
        <p:spPr/>
        <p:txBody>
          <a:bodyPr/>
          <a:lstStyle/>
          <a:p>
            <a:r>
              <a:rPr lang="en-US" dirty="0"/>
              <a:t>Benefits of Certification</a:t>
            </a:r>
            <a:endParaRPr lang="en-US" strike="sngStrike" dirty="0"/>
          </a:p>
        </p:txBody>
      </p:sp>
      <p:sp>
        <p:nvSpPr>
          <p:cNvPr id="4" name="Content Placeholder 3">
            <a:extLst>
              <a:ext uri="{FF2B5EF4-FFF2-40B4-BE49-F238E27FC236}">
                <a16:creationId xmlns:a16="http://schemas.microsoft.com/office/drawing/2014/main" id="{0BDB6FC4-2DB5-47F4-B7F4-DDA560849E2D}"/>
              </a:ext>
            </a:extLst>
          </p:cNvPr>
          <p:cNvSpPr>
            <a:spLocks noGrp="1"/>
          </p:cNvSpPr>
          <p:nvPr>
            <p:ph idx="1"/>
          </p:nvPr>
        </p:nvSpPr>
        <p:spPr>
          <a:xfrm>
            <a:off x="838200" y="1825625"/>
            <a:ext cx="6477000" cy="4351338"/>
          </a:xfrm>
        </p:spPr>
        <p:txBody>
          <a:bodyPr/>
          <a:lstStyle/>
          <a:p>
            <a:pPr marL="0" indent="0">
              <a:buNone/>
              <a:defRPr/>
            </a:pPr>
            <a:r>
              <a:rPr lang="en-US" b="1" dirty="0">
                <a:latin typeface="Museo Sans 500" panose="02000000000000000000" pitchFamily="50" charset="0"/>
              </a:rPr>
              <a:t>Employers and Owners</a:t>
            </a:r>
          </a:p>
          <a:p>
            <a:pPr marL="342900" indent="-342900">
              <a:defRPr/>
            </a:pPr>
            <a:r>
              <a:rPr lang="en-US" dirty="0"/>
              <a:t>Helpful in selecting qualified safety professional</a:t>
            </a:r>
          </a:p>
          <a:p>
            <a:pPr marL="342900" indent="-342900">
              <a:defRPr/>
            </a:pPr>
            <a:r>
              <a:rPr lang="en-US" dirty="0"/>
              <a:t>Improves safety in the workplace through increased competence and confidence</a:t>
            </a:r>
          </a:p>
          <a:p>
            <a:pPr marL="342900" indent="-342900">
              <a:defRPr/>
            </a:pPr>
            <a:r>
              <a:rPr lang="en-US" dirty="0"/>
              <a:t>Increases public confidence in the employer’s safety program</a:t>
            </a:r>
          </a:p>
          <a:p>
            <a:pPr marL="342900" indent="-342900">
              <a:defRPr/>
            </a:pPr>
            <a:r>
              <a:rPr lang="en-US" dirty="0"/>
              <a:t>Enhances profitability and quality by reducing accidents, illnesses, and insurance claims</a:t>
            </a:r>
          </a:p>
          <a:p>
            <a:endParaRPr lang="en-US" dirty="0"/>
          </a:p>
        </p:txBody>
      </p:sp>
      <p:pic>
        <p:nvPicPr>
          <p:cNvPr id="11" name="Picture 10">
            <a:extLst>
              <a:ext uri="{FF2B5EF4-FFF2-40B4-BE49-F238E27FC236}">
                <a16:creationId xmlns:a16="http://schemas.microsoft.com/office/drawing/2014/main" id="{ABE14B89-F56F-4E73-ABC0-1D03CC2A7C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3572" y="0"/>
            <a:ext cx="5188400" cy="6858000"/>
          </a:xfrm>
          <a:prstGeom prst="rect">
            <a:avLst/>
          </a:prstGeom>
        </p:spPr>
      </p:pic>
    </p:spTree>
    <p:extLst>
      <p:ext uri="{BB962C8B-B14F-4D97-AF65-F5344CB8AC3E}">
        <p14:creationId xmlns:p14="http://schemas.microsoft.com/office/powerpoint/2010/main" val="1180758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C2B71-F7C9-41B7-A71F-B829BA013925}"/>
              </a:ext>
            </a:extLst>
          </p:cNvPr>
          <p:cNvSpPr>
            <a:spLocks noGrp="1"/>
          </p:cNvSpPr>
          <p:nvPr>
            <p:ph type="title"/>
          </p:nvPr>
        </p:nvSpPr>
        <p:spPr/>
        <p:txBody>
          <a:bodyPr/>
          <a:lstStyle/>
          <a:p>
            <a:r>
              <a:rPr lang="en-US" dirty="0"/>
              <a:t>CHST Growth</a:t>
            </a:r>
          </a:p>
        </p:txBody>
      </p:sp>
      <p:sp>
        <p:nvSpPr>
          <p:cNvPr id="6" name="TextBox 5">
            <a:extLst>
              <a:ext uri="{FF2B5EF4-FFF2-40B4-BE49-F238E27FC236}">
                <a16:creationId xmlns:a16="http://schemas.microsoft.com/office/drawing/2014/main" id="{676BF7EA-34A5-408D-8527-7E3900BC3F0D}"/>
              </a:ext>
            </a:extLst>
          </p:cNvPr>
          <p:cNvSpPr txBox="1"/>
          <p:nvPr/>
        </p:nvSpPr>
        <p:spPr>
          <a:xfrm>
            <a:off x="6368142" y="854864"/>
            <a:ext cx="5823858" cy="523220"/>
          </a:xfrm>
          <a:prstGeom prst="rect">
            <a:avLst/>
          </a:prstGeom>
          <a:noFill/>
        </p:spPr>
        <p:txBody>
          <a:bodyPr wrap="square" rtlCol="0">
            <a:spAutoFit/>
          </a:bodyPr>
          <a:lstStyle/>
          <a:p>
            <a:r>
              <a:rPr lang="en-US" sz="2800" dirty="0">
                <a:latin typeface="Museo Sans 300" panose="02000000000000000000" pitchFamily="50" charset="0"/>
                <a:cs typeface="Arial" panose="020B0604020202020204" pitchFamily="34" charset="0"/>
              </a:rPr>
              <a:t>CHST Certification Holders</a:t>
            </a:r>
          </a:p>
        </p:txBody>
      </p:sp>
      <p:graphicFrame>
        <p:nvGraphicFramePr>
          <p:cNvPr id="7" name="Chart 6">
            <a:extLst>
              <a:ext uri="{FF2B5EF4-FFF2-40B4-BE49-F238E27FC236}">
                <a16:creationId xmlns:a16="http://schemas.microsoft.com/office/drawing/2014/main" id="{D50D0A98-AF49-4224-B25B-FDA91808D1B6}"/>
              </a:ext>
            </a:extLst>
          </p:cNvPr>
          <p:cNvGraphicFramePr>
            <a:graphicFrameLocks/>
          </p:cNvGraphicFramePr>
          <p:nvPr>
            <p:extLst>
              <p:ext uri="{D42A27DB-BD31-4B8C-83A1-F6EECF244321}">
                <p14:modId xmlns:p14="http://schemas.microsoft.com/office/powerpoint/2010/main" val="2825803631"/>
              </p:ext>
            </p:extLst>
          </p:nvPr>
        </p:nvGraphicFramePr>
        <p:xfrm>
          <a:off x="1055716" y="1388942"/>
          <a:ext cx="9796945" cy="48758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14699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FD2C1F-1108-410A-9B3C-DD10C466F394}"/>
              </a:ext>
            </a:extLst>
          </p:cNvPr>
          <p:cNvPicPr>
            <a:picLocks noChangeAspect="1"/>
          </p:cNvPicPr>
          <p:nvPr/>
        </p:nvPicPr>
        <p:blipFill rotWithShape="1">
          <a:blip r:embed="rId3">
            <a:extLst>
              <a:ext uri="{28A0092B-C50C-407E-A947-70E740481C1C}">
                <a14:useLocalDpi xmlns:a14="http://schemas.microsoft.com/office/drawing/2010/main" val="0"/>
              </a:ext>
            </a:extLst>
          </a:blip>
          <a:srcRect l="2499" r="3700" b="4533"/>
          <a:stretch/>
        </p:blipFill>
        <p:spPr>
          <a:xfrm>
            <a:off x="1545849" y="341714"/>
            <a:ext cx="9100301" cy="6174571"/>
          </a:xfrm>
          <a:prstGeom prst="rect">
            <a:avLst/>
          </a:prstGeom>
        </p:spPr>
      </p:pic>
    </p:spTree>
    <p:extLst>
      <p:ext uri="{BB962C8B-B14F-4D97-AF65-F5344CB8AC3E}">
        <p14:creationId xmlns:p14="http://schemas.microsoft.com/office/powerpoint/2010/main" val="1071024982"/>
      </p:ext>
    </p:extLst>
  </p:cSld>
  <p:clrMapOvr>
    <a:masterClrMapping/>
  </p:clrMapOvr>
</p:sld>
</file>

<file path=ppt/theme/theme1.xml><?xml version="1.0" encoding="utf-8"?>
<a:theme xmlns:a="http://schemas.openxmlformats.org/drawingml/2006/main" name="2_Office Theme">
  <a:themeElements>
    <a:clrScheme name="Custom 3">
      <a:dk1>
        <a:sysClr val="windowText" lastClr="000000"/>
      </a:dk1>
      <a:lt1>
        <a:sysClr val="window" lastClr="FFFFFF"/>
      </a:lt1>
      <a:dk2>
        <a:srgbClr val="44546A"/>
      </a:dk2>
      <a:lt2>
        <a:srgbClr val="E7E6E6"/>
      </a:lt2>
      <a:accent1>
        <a:srgbClr val="808285"/>
      </a:accent1>
      <a:accent2>
        <a:srgbClr val="004890"/>
      </a:accent2>
      <a:accent3>
        <a:srgbClr val="CD1F43"/>
      </a:accent3>
      <a:accent4>
        <a:srgbClr val="FFCD03"/>
      </a:accent4>
      <a:accent5>
        <a:srgbClr val="0086A6"/>
      </a:accent5>
      <a:accent6>
        <a:srgbClr val="8CC64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1567</TotalTime>
  <Words>3180</Words>
  <Application>Microsoft Office PowerPoint</Application>
  <PresentationFormat>Widescreen</PresentationFormat>
  <Paragraphs>306</Paragraphs>
  <Slides>22</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 Black</vt:lpstr>
      <vt:lpstr>Museo Sans 300</vt:lpstr>
      <vt:lpstr>Calibri Light</vt:lpstr>
      <vt:lpstr>Arial Nova</vt:lpstr>
      <vt:lpstr>Arial</vt:lpstr>
      <vt:lpstr>Calibri</vt:lpstr>
      <vt:lpstr>Museo Sans 500</vt:lpstr>
      <vt:lpstr>Museo Sans 700</vt:lpstr>
      <vt:lpstr>2_Office Theme</vt:lpstr>
      <vt:lpstr>Construction Health and Safety  Technician (CHST)</vt:lpstr>
      <vt:lpstr>Overview</vt:lpstr>
      <vt:lpstr>What is the CHST Certification? </vt:lpstr>
      <vt:lpstr>What is the CHST Certification?</vt:lpstr>
      <vt:lpstr>Job Titles and Duties</vt:lpstr>
      <vt:lpstr>Benefits of Certification</vt:lpstr>
      <vt:lpstr>Benefits of Certification</vt:lpstr>
      <vt:lpstr>CHST Growth</vt:lpstr>
      <vt:lpstr>PowerPoint Presentation</vt:lpstr>
      <vt:lpstr>The Certification Process</vt:lpstr>
      <vt:lpstr>CHST Eligibility Requirements</vt:lpstr>
      <vt:lpstr>Examination and Fees</vt:lpstr>
      <vt:lpstr>Now Offering an Exam Bundle!</vt:lpstr>
      <vt:lpstr>Recertification Requirements</vt:lpstr>
      <vt:lpstr>PowerPoint Presentation</vt:lpstr>
      <vt:lpstr>About BCSP: Credentialing Leader</vt:lpstr>
      <vt:lpstr>About BCSP</vt:lpstr>
      <vt:lpstr>About BCSP</vt:lpstr>
      <vt:lpstr>About BCSP: 8 Endorsing Organizations</vt:lpstr>
      <vt:lpstr>PowerPoint Presentation</vt:lpstr>
      <vt:lpstr>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Toni Richardson</dc:creator>
  <cp:lastModifiedBy>Jennifer Cedarstaff</cp:lastModifiedBy>
  <cp:revision>172</cp:revision>
  <dcterms:created xsi:type="dcterms:W3CDTF">2017-11-01T12:09:12Z</dcterms:created>
  <dcterms:modified xsi:type="dcterms:W3CDTF">2021-02-26T20:33:53Z</dcterms:modified>
</cp:coreProperties>
</file>