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25"/>
  </p:notesMasterIdLst>
  <p:handoutMasterIdLst>
    <p:handoutMasterId r:id="rId26"/>
  </p:handoutMasterIdLst>
  <p:sldIdLst>
    <p:sldId id="256" r:id="rId2"/>
    <p:sldId id="260" r:id="rId3"/>
    <p:sldId id="634" r:id="rId4"/>
    <p:sldId id="305" r:id="rId5"/>
    <p:sldId id="306" r:id="rId6"/>
    <p:sldId id="315" r:id="rId7"/>
    <p:sldId id="322" r:id="rId8"/>
    <p:sldId id="684" r:id="rId9"/>
    <p:sldId id="635" r:id="rId10"/>
    <p:sldId id="685" r:id="rId11"/>
    <p:sldId id="335" r:id="rId12"/>
    <p:sldId id="291" r:id="rId13"/>
    <p:sldId id="585" r:id="rId14"/>
    <p:sldId id="336" r:id="rId15"/>
    <p:sldId id="636" r:id="rId16"/>
    <p:sldId id="308" r:id="rId17"/>
    <p:sldId id="686" r:id="rId18"/>
    <p:sldId id="269" r:id="rId19"/>
    <p:sldId id="588" r:id="rId20"/>
    <p:sldId id="258" r:id="rId21"/>
    <p:sldId id="679" r:id="rId22"/>
    <p:sldId id="279" r:id="rId23"/>
    <p:sldId id="590" r:id="rId24"/>
  </p:sldIdLst>
  <p:sldSz cx="12192000" cy="6858000"/>
  <p:notesSz cx="6858000" cy="9144000"/>
  <p:embeddedFontLst>
    <p:embeddedFont>
      <p:font typeface="Arial Black" panose="020B0A04020102020204" pitchFamily="34" charset="0"/>
      <p:bold r:id="rId27"/>
    </p:embeddedFont>
    <p:embeddedFont>
      <p:font typeface="Arial Nova" panose="020B0504020202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useo Sans 300" panose="02000000000000000000" pitchFamily="50" charset="0"/>
      <p:regular r:id="rId38"/>
      <p:italic r:id="rId39"/>
    </p:embeddedFont>
    <p:embeddedFont>
      <p:font typeface="Museo Sans 500" panose="02000000000000000000" pitchFamily="50" charset="0"/>
      <p:regular r:id="rId40"/>
      <p:italic r:id="rId41"/>
    </p:embeddedFont>
    <p:embeddedFont>
      <p:font typeface="Museo Sans 700" panose="02000000000000000000" pitchFamily="50" charset="0"/>
      <p:bold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A15CE2-CAEF-44DD-B463-7D1B62FA55CC}">
          <p14:sldIdLst>
            <p14:sldId id="256"/>
            <p14:sldId id="260"/>
            <p14:sldId id="634"/>
            <p14:sldId id="305"/>
            <p14:sldId id="306"/>
            <p14:sldId id="315"/>
            <p14:sldId id="322"/>
            <p14:sldId id="684"/>
            <p14:sldId id="635"/>
            <p14:sldId id="685"/>
            <p14:sldId id="335"/>
            <p14:sldId id="291"/>
            <p14:sldId id="585"/>
            <p14:sldId id="336"/>
            <p14:sldId id="636"/>
            <p14:sldId id="308"/>
            <p14:sldId id="686"/>
            <p14:sldId id="269"/>
            <p14:sldId id="588"/>
            <p14:sldId id="258"/>
            <p14:sldId id="679"/>
            <p14:sldId id="279"/>
            <p14:sldId id="5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8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746" autoAdjust="0"/>
  </p:normalViewPr>
  <p:slideViewPr>
    <p:cSldViewPr snapToGrid="0">
      <p:cViewPr>
        <p:scale>
          <a:sx n="45" d="100"/>
          <a:sy n="45" d="100"/>
        </p:scale>
        <p:origin x="1460" y="44"/>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2/26/2021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Safety Management Specialists (SMS) are individuals with management skills required for a business’s safe operation, applying these safety skills on a full-time or part-time basis as part of their job duties. Some examples of an SMS’s activities include defining and utilizing an organization’s safety management systems; risk management; incident investigation and emergency preparedness; maintaining current knowledge of safety, health, and environmental (SH&amp;E) concepts; and identifying the business case for safety.</a:t>
            </a:r>
            <a:endParaRPr lang="en-US" b="0" i="0" dirty="0"/>
          </a:p>
          <a:p>
            <a:endParaRPr lang="en-US" dirty="0"/>
          </a:p>
          <a:p>
            <a:r>
              <a:rPr lang="en-US" dirty="0"/>
              <a:t>More information can be found in our Path to Success Guide (https://online.fliphtml5.com/pbcyp/feqw/#p=1)</a:t>
            </a:r>
          </a:p>
          <a:p>
            <a:endParaRPr lang="en-US" dirty="0"/>
          </a:p>
        </p:txBody>
      </p:sp>
    </p:spTree>
    <p:extLst>
      <p:ext uri="{BB962C8B-B14F-4D97-AF65-F5344CB8AC3E}">
        <p14:creationId xmlns:p14="http://schemas.microsoft.com/office/powerpoint/2010/main" val="42437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208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r>
              <a:rPr lang="en-US" dirty="0"/>
              <a:t>* Application: $160</a:t>
            </a:r>
          </a:p>
          <a:p>
            <a:r>
              <a:rPr lang="en-US" dirty="0"/>
              <a:t>* Exam: $350</a:t>
            </a:r>
          </a:p>
          <a:p>
            <a:r>
              <a:rPr lang="en-US" dirty="0"/>
              <a:t>* </a:t>
            </a:r>
            <a:r>
              <a:rPr lang="en-US" sz="1200" b="0" i="0" kern="1200" dirty="0">
                <a:solidFill>
                  <a:schemeClr val="tx1"/>
                </a:solidFill>
                <a:effectLst/>
                <a:latin typeface="+mn-lt"/>
                <a:ea typeface="+mn-ea"/>
                <a:cs typeface="+mn-cs"/>
              </a:rPr>
              <a:t>Exam Bundle: $600</a:t>
            </a:r>
            <a:endParaRPr lang="en-US" dirty="0"/>
          </a:p>
          <a:p>
            <a:r>
              <a:rPr lang="en-US" dirty="0"/>
              <a:t>* Annual Renewal: $170</a:t>
            </a:r>
          </a:p>
          <a:p>
            <a:endParaRPr lang="en-US" dirty="0"/>
          </a:p>
        </p:txBody>
      </p:sp>
    </p:spTree>
    <p:extLst>
      <p:ext uri="{BB962C8B-B14F-4D97-AF65-F5344CB8AC3E}">
        <p14:creationId xmlns:p14="http://schemas.microsoft.com/office/powerpoint/2010/main" val="24069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p:txBody>
      </p:sp>
    </p:spTree>
    <p:extLst>
      <p:ext uri="{BB962C8B-B14F-4D97-AF65-F5344CB8AC3E}">
        <p14:creationId xmlns:p14="http://schemas.microsoft.com/office/powerpoint/2010/main" val="162805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
        <p:nvSpPr>
          <p:cNvPr id="4" name="Slide Number Placeholder 3"/>
          <p:cNvSpPr>
            <a:spLocks noGrp="1"/>
          </p:cNvSpPr>
          <p:nvPr>
            <p:ph type="sldNum" sz="quarter" idx="10"/>
          </p:nvPr>
        </p:nvSpPr>
        <p:spPr/>
        <p:txBody>
          <a:bodyPr/>
          <a:lstStyle/>
          <a:p>
            <a:fld id="{E6ADA7FE-EA5D-496A-B5ED-E7A2370021BC}" type="slidenum">
              <a:rPr lang="en-US" smtClean="0"/>
              <a:pPr/>
              <a:t>14</a:t>
            </a:fld>
            <a:endParaRPr lang="en-US" dirty="0"/>
          </a:p>
        </p:txBody>
      </p:sp>
    </p:spTree>
    <p:extLst>
      <p:ext uri="{BB962C8B-B14F-4D97-AF65-F5344CB8AC3E}">
        <p14:creationId xmlns:p14="http://schemas.microsoft.com/office/powerpoint/2010/main" val="4165556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p:txBody>
      </p:sp>
    </p:spTree>
    <p:extLst>
      <p:ext uri="{BB962C8B-B14F-4D97-AF65-F5344CB8AC3E}">
        <p14:creationId xmlns:p14="http://schemas.microsoft.com/office/powerpoint/2010/main" val="223075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57,395 </a:t>
            </a:r>
            <a:r>
              <a:rPr lang="en-US" u="sng" dirty="0"/>
              <a:t>active</a:t>
            </a:r>
            <a:r>
              <a:rPr lang="en-US" dirty="0"/>
              <a:t> certifications/designations</a:t>
            </a:r>
            <a:r>
              <a:rPr lang="en-US" baseline="0" dirty="0"/>
              <a:t> in 108 countries around the world (a</a:t>
            </a:r>
            <a:r>
              <a:rPr lang="en-US" dirty="0"/>
              <a:t>s of December 31, 2020).</a:t>
            </a:r>
          </a:p>
          <a:p>
            <a:endParaRPr lang="en-US" baseline="0" dirty="0"/>
          </a:p>
        </p:txBody>
      </p:sp>
    </p:spTree>
    <p:extLst>
      <p:ext uri="{BB962C8B-B14F-4D97-AF65-F5344CB8AC3E}">
        <p14:creationId xmlns:p14="http://schemas.microsoft.com/office/powerpoint/2010/main" val="267808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dirty="0"/>
          </a:p>
        </p:txBody>
      </p:sp>
    </p:spTree>
    <p:extLst>
      <p:ext uri="{BB962C8B-B14F-4D97-AF65-F5344CB8AC3E}">
        <p14:creationId xmlns:p14="http://schemas.microsoft.com/office/powerpoint/2010/main" val="350598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p:txBody>
      </p:sp>
    </p:spTree>
    <p:extLst>
      <p:ext uri="{BB962C8B-B14F-4D97-AF65-F5344CB8AC3E}">
        <p14:creationId xmlns:p14="http://schemas.microsoft.com/office/powerpoint/2010/main" val="3706379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4171781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23075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1" dirty="0">
                <a:cs typeface="Arial" panose="020B0604020202020204" pitchFamily="34" charset="0"/>
              </a:rPr>
              <a:t>Fulfills industry and global demands for validating highly competent safety practitioners with varying amounts of formal education and with significant amounts of experience</a:t>
            </a:r>
            <a:endParaRPr lang="en-US" sz="2200" dirty="0"/>
          </a:p>
          <a:p>
            <a:pPr lvl="1"/>
            <a:endParaRPr lang="en-US" b="1" i="1" dirty="0">
              <a:cs typeface="Arial" panose="020B0604020202020204" pitchFamily="34" charset="0"/>
            </a:endParaRPr>
          </a:p>
          <a:p>
            <a:r>
              <a:rPr lang="en-US" sz="2200" b="1" i="1" dirty="0">
                <a:cs typeface="Arial" panose="020B0604020202020204" pitchFamily="34" charset="0"/>
              </a:rPr>
              <a:t>SMS completes the continuum of those impacting the safety culture of their organizations</a:t>
            </a:r>
            <a:endParaRPr lang="en-US" sz="2200" dirty="0"/>
          </a:p>
          <a:p>
            <a:endParaRPr lang="en-US" dirty="0"/>
          </a:p>
        </p:txBody>
      </p:sp>
    </p:spTree>
    <p:extLst>
      <p:ext uri="{BB962C8B-B14F-4D97-AF65-F5344CB8AC3E}">
        <p14:creationId xmlns:p14="http://schemas.microsoft.com/office/powerpoint/2010/main" val="188677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experienced safety practitioner,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SMS work for a private or public entity (i.e., government department, public agency, military).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pPr marL="628650" lvl="1" indent="-171450">
              <a:buFontTx/>
              <a:buChar char="-"/>
            </a:pPr>
            <a:r>
              <a:rPr lang="en-US" dirty="0"/>
              <a:t>SMS is at a higher management level: more emphasis on the breadth of responsibilities related to effective safety management, less emphasis on technical safety competencies</a:t>
            </a:r>
          </a:p>
          <a:p>
            <a:pPr marL="1085850" lvl="2" indent="-171450">
              <a:buFontTx/>
              <a:buChar char="-"/>
            </a:pPr>
            <a:r>
              <a:rPr lang="en-US" dirty="0"/>
              <a:t>Breadth of responsibilities </a:t>
            </a:r>
          </a:p>
          <a:p>
            <a:pPr marL="1085850" lvl="2" indent="-171450">
              <a:buFontTx/>
              <a:buChar char="-"/>
            </a:pPr>
            <a:r>
              <a:rPr lang="en-US" dirty="0"/>
              <a:t>Senior managers with safety responsibilities could certainly benefit from this certification</a:t>
            </a:r>
          </a:p>
          <a:p>
            <a:endParaRPr lang="en-US" dirty="0"/>
          </a:p>
        </p:txBody>
      </p:sp>
    </p:spTree>
    <p:extLst>
      <p:ext uri="{BB962C8B-B14F-4D97-AF65-F5344CB8AC3E}">
        <p14:creationId xmlns:p14="http://schemas.microsoft.com/office/powerpoint/2010/main" val="414260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p:txBody>
      </p:sp>
    </p:spTree>
    <p:extLst>
      <p:ext uri="{BB962C8B-B14F-4D97-AF65-F5344CB8AC3E}">
        <p14:creationId xmlns:p14="http://schemas.microsoft.com/office/powerpoint/2010/main" val="328271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287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800" b="1" i="0" dirty="0">
                <a:solidFill>
                  <a:srgbClr val="212529"/>
                </a:solidFill>
                <a:effectLst/>
                <a:latin typeface="+mn-lt"/>
              </a:rPr>
              <a:t>Hiring Preferences and Salary Increases:</a:t>
            </a:r>
            <a:r>
              <a:rPr lang="en-US" sz="28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2800" b="1" i="0" dirty="0">
                <a:solidFill>
                  <a:srgbClr val="212529"/>
                </a:solidFill>
                <a:effectLst/>
                <a:latin typeface="+mn-lt"/>
              </a:rPr>
              <a:t>Enhance Your Self-Esteem:</a:t>
            </a:r>
            <a:r>
              <a:rPr lang="en-US" sz="28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2800" b="1" i="0" dirty="0">
                <a:solidFill>
                  <a:srgbClr val="212529"/>
                </a:solidFill>
                <a:effectLst/>
                <a:latin typeface="+mn-lt"/>
              </a:rPr>
              <a:t>Share Your Knowledge for Professional Safety Practice:</a:t>
            </a:r>
            <a:r>
              <a:rPr lang="en-US" sz="28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2800" b="1" i="0" dirty="0">
                <a:solidFill>
                  <a:srgbClr val="212529"/>
                </a:solidFill>
                <a:effectLst/>
                <a:latin typeface="+mn-lt"/>
              </a:rPr>
              <a:t>Gain an Advantage Over Your Peers:</a:t>
            </a:r>
            <a:r>
              <a:rPr lang="en-US" sz="28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2800" dirty="0"/>
          </a:p>
          <a:p>
            <a:pPr lvl="0"/>
            <a:r>
              <a:rPr lang="en-US" sz="2800" dirty="0"/>
              <a:t>Personal </a:t>
            </a:r>
            <a:r>
              <a:rPr lang="en-US" sz="2800" b="1" dirty="0"/>
              <a:t>accomplishment</a:t>
            </a:r>
          </a:p>
          <a:p>
            <a:pPr lvl="0"/>
            <a:r>
              <a:rPr lang="en-US" sz="2800" b="1" dirty="0"/>
              <a:t>Validation</a:t>
            </a:r>
            <a:r>
              <a:rPr lang="en-US" sz="2800" dirty="0"/>
              <a:t> of competency in safety management</a:t>
            </a:r>
          </a:p>
          <a:p>
            <a:pPr lvl="0"/>
            <a:r>
              <a:rPr lang="en-US" sz="2800" dirty="0"/>
              <a:t>Expands </a:t>
            </a:r>
            <a:r>
              <a:rPr lang="en-US" sz="2800" b="1" dirty="0"/>
              <a:t>opportunities</a:t>
            </a:r>
            <a:r>
              <a:rPr lang="en-US" sz="2800" dirty="0"/>
              <a:t> for qualified safety practitioners</a:t>
            </a:r>
          </a:p>
          <a:p>
            <a:pPr lvl="0"/>
            <a:r>
              <a:rPr lang="en-US" sz="2800" dirty="0"/>
              <a:t>More </a:t>
            </a:r>
            <a:r>
              <a:rPr lang="en-US" sz="2800" b="1" dirty="0"/>
              <a:t>competitive</a:t>
            </a:r>
            <a:r>
              <a:rPr lang="en-US" sz="2800" dirty="0"/>
              <a:t> in obtaining jobs, promotions</a:t>
            </a:r>
          </a:p>
          <a:p>
            <a:pPr lvl="0"/>
            <a:r>
              <a:rPr lang="en-US" sz="2800" b="1" dirty="0"/>
              <a:t>Recognizes</a:t>
            </a:r>
            <a:r>
              <a:rPr lang="en-US" sz="2800" dirty="0"/>
              <a:t> contributions of non full-time safety practitioners</a:t>
            </a:r>
          </a:p>
          <a:p>
            <a:pPr lvl="0"/>
            <a:r>
              <a:rPr lang="en-US" sz="2800" dirty="0"/>
              <a:t>Demonstrates that safety is </a:t>
            </a:r>
            <a:r>
              <a:rPr lang="en-US" sz="2800" i="1" dirty="0"/>
              <a:t>everybody’s</a:t>
            </a:r>
            <a:r>
              <a:rPr lang="en-US" sz="28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p:txBody>
      </p:sp>
    </p:spTree>
    <p:extLst>
      <p:ext uri="{BB962C8B-B14F-4D97-AF65-F5344CB8AC3E}">
        <p14:creationId xmlns:p14="http://schemas.microsoft.com/office/powerpoint/2010/main" val="48383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p:txBody>
      </p:sp>
    </p:spTree>
    <p:extLst>
      <p:ext uri="{BB962C8B-B14F-4D97-AF65-F5344CB8AC3E}">
        <p14:creationId xmlns:p14="http://schemas.microsoft.com/office/powerpoint/2010/main" val="354361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BCSP Safety Certification Continuum</a:t>
            </a:r>
          </a:p>
          <a:p>
            <a:endParaRPr lang="en-US" dirty="0">
              <a:latin typeface="+mn-lt"/>
            </a:endParaRPr>
          </a:p>
          <a:p>
            <a:r>
              <a:rPr lang="en-US" b="0" strike="noStrike" dirty="0">
                <a:latin typeface="+mn-lt"/>
              </a:rPr>
              <a:t>This graphic is a good way to convey the differences between BCSP’s certifications. It shows the correlation between each and in which fields the credentials are most useful. </a:t>
            </a:r>
          </a:p>
          <a:p>
            <a:endParaRPr lang="en-US" b="0" strike="noStrike" dirty="0">
              <a:latin typeface="+mn-lt"/>
            </a:endParaRPr>
          </a:p>
          <a:p>
            <a:r>
              <a:rPr lang="en-US" b="0" strike="noStrike" dirty="0">
                <a:latin typeface="+mn-lt"/>
              </a:rPr>
              <a:t>BCSP credentials create a unified safety culture by setting baseline competencies of safety knowledge and skills throughout organizations. </a:t>
            </a:r>
          </a:p>
          <a:p>
            <a:endParaRPr lang="en-US" b="0" dirty="0">
              <a:latin typeface="+mn-lt"/>
            </a:endParaRPr>
          </a:p>
          <a:p>
            <a:r>
              <a:rPr lang="en-US" b="0" dirty="0">
                <a:latin typeface="+mn-lt"/>
              </a:rPr>
              <a:t>The need for safety exists at all levels of an organization</a:t>
            </a:r>
            <a:r>
              <a:rPr lang="en-US" b="0" strike="sngStrike" dirty="0">
                <a:latin typeface="+mn-lt"/>
              </a:rPr>
              <a:t>. </a:t>
            </a:r>
            <a:r>
              <a:rPr lang="en-US" b="0" dirty="0">
                <a:latin typeface="+mn-lt"/>
              </a:rPr>
              <a:t>The best safety cultures require safety competency across the organization and value safety leadership at all levels. </a:t>
            </a:r>
          </a:p>
        </p:txBody>
      </p:sp>
    </p:spTree>
    <p:extLst>
      <p:ext uri="{BB962C8B-B14F-4D97-AF65-F5344CB8AC3E}">
        <p14:creationId xmlns:p14="http://schemas.microsoft.com/office/powerpoint/2010/main" val="413384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BCSP certifications are different, but the process of achieving and maintaining them is the same. This graphic offers a quick overview of the process. A greater explanation can be found in the Complete Guide (https://online.fliphtml5.com/pbcyp/ijfs)</a:t>
            </a:r>
          </a:p>
        </p:txBody>
      </p:sp>
    </p:spTree>
    <p:extLst>
      <p:ext uri="{BB962C8B-B14F-4D97-AF65-F5344CB8AC3E}">
        <p14:creationId xmlns:p14="http://schemas.microsoft.com/office/powerpoint/2010/main" val="1481619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E43D1-D959-4C31-8310-401D01088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17" t="13181" r="4713" b="22416"/>
          <a:stretch/>
        </p:blipFill>
        <p:spPr>
          <a:xfrm>
            <a:off x="310392" y="269883"/>
            <a:ext cx="11571215" cy="627496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pic>
        <p:nvPicPr>
          <p:cNvPr id="5" name="Picture 4">
            <a:extLst>
              <a:ext uri="{FF2B5EF4-FFF2-40B4-BE49-F238E27FC236}">
                <a16:creationId xmlns:a16="http://schemas.microsoft.com/office/drawing/2014/main" id="{4BDACF58-E329-4D26-A29C-7548959896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2214" y="5814464"/>
            <a:ext cx="3824073" cy="519661"/>
          </a:xfrm>
          <a:prstGeom prst="rect">
            <a:avLst/>
          </a:prstGeom>
          <a:effectLst>
            <a:glow rad="317500">
              <a:schemeClr val="bg1">
                <a:alpha val="40000"/>
              </a:schemeClr>
            </a:glow>
          </a:effectLst>
        </p:spPr>
      </p:pic>
      <p:sp>
        <p:nvSpPr>
          <p:cNvPr id="6" name="Rectangle 5">
            <a:extLst>
              <a:ext uri="{FF2B5EF4-FFF2-40B4-BE49-F238E27FC236}">
                <a16:creationId xmlns:a16="http://schemas.microsoft.com/office/drawing/2014/main" id="{938E2418-30C0-4D4E-B1D5-F76D1F413F38}"/>
              </a:ext>
            </a:extLst>
          </p:cNvPr>
          <p:cNvSpPr/>
          <p:nvPr userDrawn="1"/>
        </p:nvSpPr>
        <p:spPr>
          <a:xfrm>
            <a:off x="310393" y="291517"/>
            <a:ext cx="11571214" cy="6274965"/>
          </a:xfrm>
          <a:prstGeom prst="rect">
            <a:avLst/>
          </a:prstGeom>
          <a:noFill/>
          <a:ln w="603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E8AFA15-AA19-4D35-8F70-0CB134F889FA}"/>
              </a:ext>
            </a:extLst>
          </p:cNvPr>
          <p:cNvSpPr txBox="1">
            <a:spLocks/>
          </p:cNvSpPr>
          <p:nvPr userDrawn="1"/>
        </p:nvSpPr>
        <p:spPr>
          <a:xfrm>
            <a:off x="676377" y="1248642"/>
            <a:ext cx="7192777" cy="33486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useo Sans 700" panose="02000000000000000000" pitchFamily="50" charset="0"/>
                <a:ea typeface="+mj-ea"/>
                <a:cs typeface="+mj-cs"/>
              </a:defRPr>
            </a:lvl1pPr>
          </a:lstStyle>
          <a:p>
            <a:pPr algn="l"/>
            <a:br>
              <a:rPr lang="en-US" dirty="0"/>
            </a:br>
            <a:br>
              <a:rPr lang="en-US" sz="2400" i="1" dirty="0"/>
            </a:br>
            <a:r>
              <a:rPr lang="en-US" dirty="0"/>
              <a:t> </a:t>
            </a:r>
          </a:p>
        </p:txBody>
      </p:sp>
      <p:sp>
        <p:nvSpPr>
          <p:cNvPr id="9" name="Rectangle 8">
            <a:extLst>
              <a:ext uri="{FF2B5EF4-FFF2-40B4-BE49-F238E27FC236}">
                <a16:creationId xmlns:a16="http://schemas.microsoft.com/office/drawing/2014/main" id="{5942429A-CB04-4946-90D8-5EBF7405C22A}"/>
              </a:ext>
            </a:extLst>
          </p:cNvPr>
          <p:cNvSpPr/>
          <p:nvPr userDrawn="1"/>
        </p:nvSpPr>
        <p:spPr>
          <a:xfrm>
            <a:off x="669666" y="3634940"/>
            <a:ext cx="5297997" cy="1160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8FE5CBDC-D3F1-4E2B-A9D6-BE07534B1EB1}"/>
              </a:ext>
            </a:extLst>
          </p:cNvPr>
          <p:cNvSpPr>
            <a:spLocks noGrp="1"/>
          </p:cNvSpPr>
          <p:nvPr>
            <p:ph type="title"/>
          </p:nvPr>
        </p:nvSpPr>
        <p:spPr>
          <a:xfrm>
            <a:off x="683088" y="775377"/>
            <a:ext cx="7192777" cy="2544933"/>
          </a:xfrm>
        </p:spPr>
        <p:txBody>
          <a:bodyPr>
            <a:normAutofit/>
          </a:bodyPr>
          <a:lstStyle>
            <a:lvl1pPr>
              <a:defRPr sz="5400">
                <a:latin typeface="Museo Sans 700" panose="02000000000000000000" pitchFamily="50" charset="0"/>
              </a:defRPr>
            </a:lvl1pPr>
          </a:lstStyle>
          <a:p>
            <a:r>
              <a:rPr lang="en-US" dirty="0"/>
              <a:t>Click to edit Master title style</a:t>
            </a:r>
          </a:p>
        </p:txBody>
      </p:sp>
      <p:sp>
        <p:nvSpPr>
          <p:cNvPr id="24" name="Text Placeholder 23">
            <a:extLst>
              <a:ext uri="{FF2B5EF4-FFF2-40B4-BE49-F238E27FC236}">
                <a16:creationId xmlns:a16="http://schemas.microsoft.com/office/drawing/2014/main" id="{FA208D88-4E80-496F-8A0C-1E88B2884627}"/>
              </a:ext>
            </a:extLst>
          </p:cNvPr>
          <p:cNvSpPr>
            <a:spLocks noGrp="1"/>
          </p:cNvSpPr>
          <p:nvPr>
            <p:ph type="body" sz="quarter" idx="10" hasCustomPrompt="1"/>
          </p:nvPr>
        </p:nvSpPr>
        <p:spPr>
          <a:xfrm>
            <a:off x="765544" y="3731882"/>
            <a:ext cx="5092331" cy="831850"/>
          </a:xfrm>
        </p:spPr>
        <p:txBody>
          <a:bodyPr/>
          <a:lstStyle>
            <a:lvl1pPr marL="0" indent="0">
              <a:lnSpc>
                <a:spcPct val="100000"/>
              </a:lnSpc>
              <a:buNone/>
              <a:defRPr sz="1600" b="1">
                <a:solidFill>
                  <a:schemeClr val="bg1"/>
                </a:solidFill>
                <a:latin typeface="Museo Sans 300" panose="020000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sz="1600" b="1" dirty="0">
                <a:solidFill>
                  <a:schemeClr val="bg1"/>
                </a:solidFill>
                <a:latin typeface="Museo Sans 300" panose="02000000000000000000" pitchFamily="50" charset="0"/>
              </a:rPr>
              <a:t>Presenter:</a:t>
            </a:r>
          </a:p>
          <a:p>
            <a:r>
              <a:rPr lang="en-US" sz="1600" b="1" dirty="0">
                <a:solidFill>
                  <a:schemeClr val="bg1"/>
                </a:solidFill>
                <a:latin typeface="Museo Sans 300" panose="02000000000000000000" pitchFamily="50" charset="0"/>
              </a:rPr>
              <a:t>Title:</a:t>
            </a:r>
          </a:p>
          <a:p>
            <a:r>
              <a:rPr lang="en-US" sz="1600" b="1" dirty="0">
                <a:solidFill>
                  <a:schemeClr val="bg1"/>
                </a:solidFill>
                <a:latin typeface="Museo Sans 300" panose="02000000000000000000" pitchFamily="50" charset="0"/>
              </a:rPr>
              <a:t>Company:</a:t>
            </a:r>
          </a:p>
          <a:p>
            <a:pPr lvl="0"/>
            <a:endParaRPr lang="en-US" dirty="0"/>
          </a:p>
        </p:txBody>
      </p:sp>
    </p:spTree>
    <p:extLst>
      <p:ext uri="{BB962C8B-B14F-4D97-AF65-F5344CB8AC3E}">
        <p14:creationId xmlns:p14="http://schemas.microsoft.com/office/powerpoint/2010/main" val="140538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07E6-B5E9-46FB-A3E6-56C746B6FEE5}"/>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EDB126-FB0F-492B-A7B1-E2BA097D5481}"/>
              </a:ext>
            </a:extLst>
          </p:cNvPr>
          <p:cNvSpPr>
            <a:spLocks noGrp="1"/>
          </p:cNvSpPr>
          <p:nvPr>
            <p:ph idx="1"/>
          </p:nvPr>
        </p:nvSpPr>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368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142EE8-B184-46EA-8758-BF2CCB2BCBCE}"/>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FD14F80-D1E3-4E01-817A-09793F240A81}"/>
              </a:ext>
            </a:extLst>
          </p:cNvPr>
          <p:cNvSpPr>
            <a:spLocks noGrp="1"/>
          </p:cNvSpPr>
          <p:nvPr>
            <p:ph sz="half" idx="1"/>
          </p:nvPr>
        </p:nvSpPr>
        <p:spPr>
          <a:xfrm>
            <a:off x="838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1F07D1B9-5A3F-4E68-A747-985EDC5102E9}"/>
              </a:ext>
            </a:extLst>
          </p:cNvPr>
          <p:cNvSpPr>
            <a:spLocks noGrp="1"/>
          </p:cNvSpPr>
          <p:nvPr>
            <p:ph sz="half" idx="2"/>
          </p:nvPr>
        </p:nvSpPr>
        <p:spPr>
          <a:xfrm>
            <a:off x="6172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76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8D4-41AD-4C09-A6CC-CE262E261D0B}"/>
              </a:ext>
            </a:extLst>
          </p:cNvPr>
          <p:cNvSpPr>
            <a:spLocks noGrp="1"/>
          </p:cNvSpPr>
          <p:nvPr>
            <p:ph type="title"/>
          </p:nvPr>
        </p:nvSpPr>
        <p:spPr>
          <a:xfrm>
            <a:off x="838200" y="542260"/>
            <a:ext cx="10515600" cy="1148428"/>
          </a:xfrm>
        </p:spPr>
        <p:txBody>
          <a:bodyPr/>
          <a:lstStyle>
            <a:lvl1pPr>
              <a:defRPr>
                <a:latin typeface="Museo Sans 7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85174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554B-9211-4CEE-B8FA-29A19E30ADF0}"/>
              </a:ext>
            </a:extLst>
          </p:cNvPr>
          <p:cNvSpPr>
            <a:spLocks noGrp="1"/>
          </p:cNvSpPr>
          <p:nvPr>
            <p:ph type="title"/>
          </p:nvPr>
        </p:nvSpPr>
        <p:spPr>
          <a:xfrm>
            <a:off x="839788" y="542261"/>
            <a:ext cx="4157513" cy="978196"/>
          </a:xfrm>
        </p:spPr>
        <p:txBody>
          <a:bodyPr anchor="b"/>
          <a:lstStyle>
            <a:lvl1pPr>
              <a:defRPr sz="3200">
                <a:latin typeface="Museo Sans 700" panose="02000000000000000000" pitchFamily="50"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0AB088BB-E272-4335-801D-88A41AB3CACC}"/>
              </a:ext>
            </a:extLst>
          </p:cNvPr>
          <p:cNvSpPr>
            <a:spLocks noGrp="1"/>
          </p:cNvSpPr>
          <p:nvPr>
            <p:ph type="body" sz="quarter" idx="10"/>
          </p:nvPr>
        </p:nvSpPr>
        <p:spPr>
          <a:xfrm>
            <a:off x="836612" y="1817688"/>
            <a:ext cx="4160689" cy="404336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F5458A9-4A2D-418C-A6CE-53C147A54AB0}"/>
              </a:ext>
            </a:extLst>
          </p:cNvPr>
          <p:cNvSpPr>
            <a:spLocks noGrp="1"/>
          </p:cNvSpPr>
          <p:nvPr>
            <p:ph type="pic" sz="quarter" idx="11"/>
          </p:nvPr>
        </p:nvSpPr>
        <p:spPr>
          <a:xfrm>
            <a:off x="5209953" y="977900"/>
            <a:ext cx="6142259" cy="4883150"/>
          </a:xfrm>
        </p:spPr>
        <p:txBody>
          <a:bodyPr/>
          <a:lstStyle>
            <a:lvl1pPr marL="0" indent="0">
              <a:buNone/>
              <a:defRPr/>
            </a:lvl1pPr>
          </a:lstStyle>
          <a:p>
            <a:endParaRPr lang="en-US" dirty="0"/>
          </a:p>
        </p:txBody>
      </p:sp>
    </p:spTree>
    <p:extLst>
      <p:ext uri="{BB962C8B-B14F-4D97-AF65-F5344CB8AC3E}">
        <p14:creationId xmlns:p14="http://schemas.microsoft.com/office/powerpoint/2010/main" val="23846456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093FB-0605-476A-B9D6-7D290EAFC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519A5A-31A6-4F4E-9CBB-38EFD8859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A0E98-70EA-45C3-A025-30B512E6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4A3A68-BF46-4F23-A33E-9C3E69503E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224256-4837-4F77-9DA0-F6F6457AD7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B05DEB-4663-4642-AD8A-53D0CF3B9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2261A0-C95B-4FEF-9EE6-B977EF3B5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BBD150-1EB5-4C39-9909-1C13D7195A92}"/>
              </a:ext>
            </a:extLst>
          </p:cNvPr>
          <p:cNvSpPr/>
          <p:nvPr userDrawn="1"/>
        </p:nvSpPr>
        <p:spPr>
          <a:xfrm>
            <a:off x="0" y="0"/>
            <a:ext cx="12192000" cy="6858000"/>
          </a:xfrm>
          <a:prstGeom prst="rect">
            <a:avLst/>
          </a:prstGeom>
          <a:solidFill>
            <a:srgbClr val="0086A6"/>
          </a:solidFill>
          <a:ln w="98425" cmpd="sng">
            <a:solidFill>
              <a:srgbClr val="8CC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C8A6D5-16A7-4E5E-AD42-C07DCE8A01AB}"/>
              </a:ext>
            </a:extLst>
          </p:cNvPr>
          <p:cNvSpPr/>
          <p:nvPr userDrawn="1"/>
        </p:nvSpPr>
        <p:spPr>
          <a:xfrm>
            <a:off x="310393" y="291517"/>
            <a:ext cx="11571214" cy="6274965"/>
          </a:xfrm>
          <a:prstGeom prst="rect">
            <a:avLst/>
          </a:prstGeom>
          <a:solidFill>
            <a:schemeClr val="bg1"/>
          </a:solidFill>
          <a:ln w="730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B0E568F-2878-4D1C-9657-91E1EF48FFD6}"/>
              </a:ext>
            </a:extLst>
          </p:cNvPr>
          <p:cNvSpPr txBox="1"/>
          <p:nvPr userDrawn="1"/>
        </p:nvSpPr>
        <p:spPr>
          <a:xfrm>
            <a:off x="231708" y="6579918"/>
            <a:ext cx="78657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V.2021.01.01 | </a:t>
            </a:r>
            <a:r>
              <a:rPr lang="en-US" sz="800" b="1" i="0" kern="1200" dirty="0">
                <a:solidFill>
                  <a:schemeClr val="bg1"/>
                </a:solidFill>
                <a:effectLst/>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Board of Certified Safety Professionals | bcsp.org</a:t>
            </a:r>
          </a:p>
        </p:txBody>
      </p:sp>
    </p:spTree>
    <p:extLst>
      <p:ext uri="{BB962C8B-B14F-4D97-AF65-F5344CB8AC3E}">
        <p14:creationId xmlns:p14="http://schemas.microsoft.com/office/powerpoint/2010/main" val="6774324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vue.com/bcs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DeouM0xTvlw?start=2&amp;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lstStyle/>
          <a:p>
            <a:r>
              <a:rPr lang="en-US" dirty="0"/>
              <a:t>Safety Management</a:t>
            </a:r>
            <a:br>
              <a:rPr lang="en-US" dirty="0"/>
            </a:br>
            <a:r>
              <a:rPr lang="en-US" dirty="0"/>
              <a:t>Specialist (SMS)</a:t>
            </a:r>
          </a:p>
        </p:txBody>
      </p:sp>
      <p:sp>
        <p:nvSpPr>
          <p:cNvPr id="4" name="Text Placeholder 2">
            <a:extLst>
              <a:ext uri="{FF2B5EF4-FFF2-40B4-BE49-F238E27FC236}">
                <a16:creationId xmlns:a16="http://schemas.microsoft.com/office/drawing/2014/main" id="{8BCD5C1D-1D90-427D-91A1-09BF9EA278B2}"/>
              </a:ext>
            </a:extLst>
          </p:cNvPr>
          <p:cNvSpPr>
            <a:spLocks noGrp="1"/>
          </p:cNvSpPr>
          <p:nvPr>
            <p:ph type="body" sz="quarter" idx="10"/>
          </p:nvPr>
        </p:nvSpPr>
        <p:spPr/>
        <p:txBody>
          <a:bodyPr/>
          <a:lstStyle/>
          <a:p>
            <a:r>
              <a:rPr lang="en-US" dirty="0"/>
              <a:t>Presenter:</a:t>
            </a:r>
            <a:br>
              <a:rPr lang="en-US" dirty="0"/>
            </a:br>
            <a:r>
              <a:rPr lang="en-US" dirty="0"/>
              <a:t>Title:</a:t>
            </a:r>
            <a:br>
              <a:rPr lang="en-US" dirty="0"/>
            </a:br>
            <a:r>
              <a:rPr lang="en-US" dirty="0"/>
              <a:t>Company:</a:t>
            </a:r>
          </a:p>
        </p:txBody>
      </p:sp>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3079-443F-4396-8000-4F2E19F4E582}"/>
              </a:ext>
            </a:extLst>
          </p:cNvPr>
          <p:cNvSpPr>
            <a:spLocks noGrp="1"/>
          </p:cNvSpPr>
          <p:nvPr>
            <p:ph type="title"/>
          </p:nvPr>
        </p:nvSpPr>
        <p:spPr/>
        <p:txBody>
          <a:bodyPr/>
          <a:lstStyle/>
          <a:p>
            <a:r>
              <a:rPr lang="en-US" dirty="0"/>
              <a:t>The Certification Process</a:t>
            </a:r>
          </a:p>
        </p:txBody>
      </p:sp>
      <p:sp>
        <p:nvSpPr>
          <p:cNvPr id="4" name="Content Placeholder 2">
            <a:extLst>
              <a:ext uri="{FF2B5EF4-FFF2-40B4-BE49-F238E27FC236}">
                <a16:creationId xmlns:a16="http://schemas.microsoft.com/office/drawing/2014/main" id="{3A9DA152-3164-4105-A299-3A53B8B81699}"/>
              </a:ext>
            </a:extLst>
          </p:cNvPr>
          <p:cNvSpPr>
            <a:spLocks noGrp="1"/>
          </p:cNvSpPr>
          <p:nvPr>
            <p:ph idx="1"/>
          </p:nvPr>
        </p:nvSpPr>
        <p:spPr>
          <a:xfrm>
            <a:off x="903886" y="1690688"/>
            <a:ext cx="4000128" cy="4538483"/>
          </a:xfrm>
        </p:spPr>
        <p:txBody>
          <a:bodyPr numCol="1">
            <a:normAutofit/>
          </a:bodyPr>
          <a:lstStyle/>
          <a:p>
            <a:pPr marL="457200" indent="-457200">
              <a:lnSpc>
                <a:spcPct val="100000"/>
              </a:lnSpc>
              <a:buFont typeface="+mj-lt"/>
              <a:buAutoNum type="arabicPeriod"/>
              <a:defRPr/>
            </a:pPr>
            <a:r>
              <a:rPr lang="en-US" b="1" dirty="0"/>
              <a:t>Choose which credential is right for you and apply online</a:t>
            </a:r>
            <a:endParaRPr lang="en-US" dirty="0"/>
          </a:p>
          <a:p>
            <a:pPr marL="457200" indent="-457200">
              <a:lnSpc>
                <a:spcPct val="100000"/>
              </a:lnSpc>
              <a:buFont typeface="+mj-lt"/>
              <a:buAutoNum type="arabicPeriod"/>
              <a:defRPr/>
            </a:pPr>
            <a:r>
              <a:rPr lang="en-US" b="1" dirty="0"/>
              <a:t>Determine eligibility</a:t>
            </a:r>
            <a:endParaRPr lang="en-US" dirty="0"/>
          </a:p>
          <a:p>
            <a:pPr marL="457200" indent="-457200">
              <a:lnSpc>
                <a:spcPct val="100000"/>
              </a:lnSpc>
              <a:buSzPct val="100000"/>
              <a:buFont typeface="+mj-lt"/>
              <a:buAutoNum type="arabicPeriod"/>
              <a:defRPr/>
            </a:pPr>
            <a:r>
              <a:rPr lang="en-US" b="1" dirty="0"/>
              <a:t>Submit application</a:t>
            </a:r>
            <a:endParaRPr lang="en-US" dirty="0"/>
          </a:p>
          <a:p>
            <a:pPr marL="457200" indent="-457200">
              <a:lnSpc>
                <a:spcPct val="100000"/>
              </a:lnSpc>
              <a:buSzPct val="100000"/>
              <a:buFont typeface="+mj-lt"/>
              <a:buAutoNum type="arabicPeriod"/>
              <a:defRPr/>
            </a:pPr>
            <a:r>
              <a:rPr lang="en-US" b="1" dirty="0"/>
              <a:t>Purchase exam</a:t>
            </a:r>
          </a:p>
          <a:p>
            <a:pPr marL="457200" indent="-457200">
              <a:lnSpc>
                <a:spcPct val="100000"/>
              </a:lnSpc>
              <a:buSzPct val="100000"/>
              <a:buFont typeface="+mj-lt"/>
              <a:buAutoNum type="arabicPeriod"/>
              <a:defRPr/>
            </a:pPr>
            <a:r>
              <a:rPr lang="en-US" b="1" dirty="0"/>
              <a:t>Schedule exam</a:t>
            </a:r>
          </a:p>
          <a:p>
            <a:pPr marL="457200" indent="-457200">
              <a:lnSpc>
                <a:spcPct val="100000"/>
              </a:lnSpc>
              <a:buSzPct val="100000"/>
              <a:buFont typeface="+mj-lt"/>
              <a:buAutoNum type="arabicPeriod"/>
              <a:defRPr/>
            </a:pPr>
            <a:r>
              <a:rPr lang="en-US" b="1" dirty="0"/>
              <a:t>Sit for exam</a:t>
            </a:r>
            <a:endParaRPr lang="en-US" dirty="0"/>
          </a:p>
        </p:txBody>
      </p:sp>
      <p:sp>
        <p:nvSpPr>
          <p:cNvPr id="7" name="Rectangle 6">
            <a:extLst>
              <a:ext uri="{FF2B5EF4-FFF2-40B4-BE49-F238E27FC236}">
                <a16:creationId xmlns:a16="http://schemas.microsoft.com/office/drawing/2014/main" id="{BFFFAC60-971A-4C06-B5FC-BBDB8D2339B9}"/>
              </a:ext>
            </a:extLst>
          </p:cNvPr>
          <p:cNvSpPr/>
          <p:nvPr/>
        </p:nvSpPr>
        <p:spPr>
          <a:xfrm>
            <a:off x="4737956" y="1673501"/>
            <a:ext cx="6096000" cy="1200329"/>
          </a:xfrm>
          <a:prstGeom prst="rect">
            <a:avLst/>
          </a:prstGeom>
        </p:spPr>
        <p:txBody>
          <a:bodyPr>
            <a:spAutoFit/>
          </a:bodyPr>
          <a:lstStyle/>
          <a:p>
            <a:pPr>
              <a:lnSpc>
                <a:spcPct val="100000"/>
              </a:lnSpc>
              <a:buSzPct val="100000"/>
              <a:defRPr/>
            </a:pPr>
            <a:r>
              <a:rPr lang="en-US" sz="2400" b="1" dirty="0">
                <a:latin typeface="Museo Sans 300" panose="02000000000000000000" pitchFamily="50" charset="0"/>
                <a:cs typeface="Arial" panose="020B0604020202020204" pitchFamily="34" charset="0"/>
              </a:rPr>
              <a:t>7.  Maintain certification</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Annual renewal fee</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Recertification</a:t>
            </a:r>
          </a:p>
        </p:txBody>
      </p:sp>
      <p:pic>
        <p:nvPicPr>
          <p:cNvPr id="5" name="Picture 4" descr="Graphical user interface, application&#10;&#10;Description automatically generated">
            <a:extLst>
              <a:ext uri="{FF2B5EF4-FFF2-40B4-BE49-F238E27FC236}">
                <a16:creationId xmlns:a16="http://schemas.microsoft.com/office/drawing/2014/main" id="{F4076B84-FF42-44CB-9CC2-354A83FAC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353" y="3429000"/>
            <a:ext cx="6603108" cy="2726871"/>
          </a:xfrm>
          <a:prstGeom prst="rect">
            <a:avLst/>
          </a:prstGeom>
        </p:spPr>
      </p:pic>
    </p:spTree>
    <p:extLst>
      <p:ext uri="{BB962C8B-B14F-4D97-AF65-F5344CB8AC3E}">
        <p14:creationId xmlns:p14="http://schemas.microsoft.com/office/powerpoint/2010/main" val="274883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A1836-B71D-4225-80B4-D9710A1221C4}"/>
              </a:ext>
            </a:extLst>
          </p:cNvPr>
          <p:cNvSpPr>
            <a:spLocks noGrp="1"/>
          </p:cNvSpPr>
          <p:nvPr>
            <p:ph type="title"/>
          </p:nvPr>
        </p:nvSpPr>
        <p:spPr/>
        <p:txBody>
          <a:bodyPr/>
          <a:lstStyle/>
          <a:p>
            <a:r>
              <a:rPr lang="en-US" dirty="0"/>
              <a:t>SMS Eligibility Requirements</a:t>
            </a:r>
          </a:p>
        </p:txBody>
      </p:sp>
      <p:sp>
        <p:nvSpPr>
          <p:cNvPr id="6" name="Content Placeholder 5">
            <a:extLst>
              <a:ext uri="{FF2B5EF4-FFF2-40B4-BE49-F238E27FC236}">
                <a16:creationId xmlns:a16="http://schemas.microsoft.com/office/drawing/2014/main" id="{857D71CF-FFC0-4CBC-8699-EA5CF94F7941}"/>
              </a:ext>
            </a:extLst>
          </p:cNvPr>
          <p:cNvSpPr>
            <a:spLocks noGrp="1"/>
          </p:cNvSpPr>
          <p:nvPr>
            <p:ph idx="1"/>
          </p:nvPr>
        </p:nvSpPr>
        <p:spPr>
          <a:xfrm>
            <a:off x="838200" y="1825625"/>
            <a:ext cx="7331765" cy="4351338"/>
          </a:xfrm>
        </p:spPr>
        <p:txBody>
          <a:bodyPr/>
          <a:lstStyle/>
          <a:p>
            <a:pPr marL="0" indent="0">
              <a:buNone/>
              <a:defRPr/>
            </a:pPr>
            <a:r>
              <a:rPr lang="en-US" sz="2600" b="1" dirty="0"/>
              <a:t>Experience Requirement</a:t>
            </a:r>
          </a:p>
          <a:p>
            <a:pPr marL="763524" lvl="1" indent="-342900">
              <a:defRPr/>
            </a:pPr>
            <a:r>
              <a:rPr lang="en-US" dirty="0"/>
              <a:t>10 years of safety management experience, 35% of job tasks related to management of safety-related programs, processes, procedures, and personnel</a:t>
            </a:r>
          </a:p>
          <a:p>
            <a:pPr marL="420624" lvl="1" indent="0">
              <a:buNone/>
              <a:defRPr/>
            </a:pPr>
            <a:endParaRPr lang="en-US" dirty="0"/>
          </a:p>
          <a:p>
            <a:pPr marL="82296" indent="0">
              <a:buNone/>
              <a:defRPr/>
            </a:pPr>
            <a:r>
              <a:rPr lang="en-US" sz="2600" b="1" dirty="0"/>
              <a:t>Ethics</a:t>
            </a:r>
          </a:p>
          <a:p>
            <a:pPr marL="763524" lvl="1" indent="-342900">
              <a:defRPr/>
            </a:pPr>
            <a:r>
              <a:rPr lang="en-US" dirty="0"/>
              <a:t>Commitment to the BCSP Code of Ethics</a:t>
            </a:r>
          </a:p>
          <a:p>
            <a:endParaRPr lang="en-US" dirty="0"/>
          </a:p>
          <a:p>
            <a:endParaRPr lang="en-US" dirty="0"/>
          </a:p>
        </p:txBody>
      </p:sp>
      <p:pic>
        <p:nvPicPr>
          <p:cNvPr id="4" name="Picture 3">
            <a:extLst>
              <a:ext uri="{FF2B5EF4-FFF2-40B4-BE49-F238E27FC236}">
                <a16:creationId xmlns:a16="http://schemas.microsoft.com/office/drawing/2014/main" id="{34FADA75-D0A4-4FF7-9609-2582EDB779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61510" y="5196106"/>
            <a:ext cx="2817060" cy="851117"/>
          </a:xfrm>
          <a:prstGeom prst="rect">
            <a:avLst/>
          </a:prstGeom>
        </p:spPr>
      </p:pic>
      <p:sp>
        <p:nvSpPr>
          <p:cNvPr id="5" name="Content Placeholder 3">
            <a:extLst>
              <a:ext uri="{FF2B5EF4-FFF2-40B4-BE49-F238E27FC236}">
                <a16:creationId xmlns:a16="http://schemas.microsoft.com/office/drawing/2014/main" id="{2425DEF5-AE53-4B45-8E60-03AA2B44040A}"/>
              </a:ext>
            </a:extLst>
          </p:cNvPr>
          <p:cNvSpPr txBox="1">
            <a:spLocks/>
          </p:cNvSpPr>
          <p:nvPr/>
        </p:nvSpPr>
        <p:spPr>
          <a:xfrm>
            <a:off x="1970116" y="1657189"/>
            <a:ext cx="6199849" cy="40495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1" name="Picture 10">
            <a:extLst>
              <a:ext uri="{FF2B5EF4-FFF2-40B4-BE49-F238E27FC236}">
                <a16:creationId xmlns:a16="http://schemas.microsoft.com/office/drawing/2014/main" id="{546DE0BB-CD8B-4894-8B48-E8271154D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094" y="1151295"/>
            <a:ext cx="4411906" cy="5706705"/>
          </a:xfrm>
          <a:prstGeom prst="rect">
            <a:avLst/>
          </a:prstGeom>
        </p:spPr>
      </p:pic>
    </p:spTree>
    <p:extLst>
      <p:ext uri="{BB962C8B-B14F-4D97-AF65-F5344CB8AC3E}">
        <p14:creationId xmlns:p14="http://schemas.microsoft.com/office/powerpoint/2010/main" val="1454065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Examination and Fees</a:t>
            </a:r>
          </a:p>
        </p:txBody>
      </p:sp>
      <p:sp>
        <p:nvSpPr>
          <p:cNvPr id="4" name="Subtitle 2">
            <a:extLst>
              <a:ext uri="{FF2B5EF4-FFF2-40B4-BE49-F238E27FC236}">
                <a16:creationId xmlns:a16="http://schemas.microsoft.com/office/drawing/2014/main" id="{B70510E0-6373-4040-8076-D0DB7A1ACD3C}"/>
              </a:ext>
            </a:extLst>
          </p:cNvPr>
          <p:cNvSpPr>
            <a:spLocks noGrp="1"/>
          </p:cNvSpPr>
          <p:nvPr>
            <p:ph idx="1"/>
          </p:nvPr>
        </p:nvSpPr>
        <p:spPr>
          <a:xfrm>
            <a:off x="838200" y="1825625"/>
            <a:ext cx="7856095" cy="4351338"/>
          </a:xfrm>
        </p:spPr>
        <p:txBody>
          <a:bodyPr/>
          <a:lstStyle/>
          <a:p>
            <a:r>
              <a:rPr lang="en-US" b="1" dirty="0">
                <a:latin typeface="Museo Sans 500" panose="02000000000000000000" pitchFamily="50" charset="0"/>
              </a:rPr>
              <a:t>Exams are taken at Pearson VUE’s test centers located around the world </a:t>
            </a:r>
            <a:r>
              <a:rPr lang="en-US" sz="1800" dirty="0">
                <a:hlinkClick r:id="rId3"/>
              </a:rPr>
              <a:t>https://www.vue.com/bcsp/</a:t>
            </a:r>
            <a:endParaRPr lang="en-US" sz="1800" dirty="0"/>
          </a:p>
          <a:p>
            <a:endParaRPr lang="en-US" dirty="0"/>
          </a:p>
          <a:p>
            <a:r>
              <a:rPr lang="en-US" b="1" dirty="0">
                <a:latin typeface="Museo Sans 500" panose="02000000000000000000" pitchFamily="50" charset="0"/>
              </a:rPr>
              <a:t>Four-and-a-half (4 ½) hour exam with 200 multiple-choice questions</a:t>
            </a:r>
            <a:br>
              <a:rPr lang="en-US" dirty="0"/>
            </a:br>
            <a:endParaRPr lang="en-US" dirty="0"/>
          </a:p>
          <a:p>
            <a:r>
              <a:rPr lang="en-US" b="1" dirty="0">
                <a:latin typeface="Museo Sans 500" panose="02000000000000000000" pitchFamily="50" charset="0"/>
              </a:rPr>
              <a:t>Fees</a:t>
            </a:r>
          </a:p>
          <a:p>
            <a:pPr lvl="1"/>
            <a:r>
              <a:rPr lang="en-US" dirty="0"/>
              <a:t>Application fee </a:t>
            </a:r>
          </a:p>
          <a:p>
            <a:pPr lvl="1"/>
            <a:r>
              <a:rPr lang="en-US" dirty="0"/>
              <a:t>Exam fee </a:t>
            </a:r>
          </a:p>
          <a:p>
            <a:pPr lvl="1"/>
            <a:r>
              <a:rPr lang="en-US" dirty="0"/>
              <a:t>Annual renewal </a:t>
            </a:r>
          </a:p>
        </p:txBody>
      </p:sp>
      <p:pic>
        <p:nvPicPr>
          <p:cNvPr id="6" name="Picture 5">
            <a:extLst>
              <a:ext uri="{FF2B5EF4-FFF2-40B4-BE49-F238E27FC236}">
                <a16:creationId xmlns:a16="http://schemas.microsoft.com/office/drawing/2014/main" id="{DD5EC92C-4DA5-4949-A241-15112A86A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0177" y="0"/>
            <a:ext cx="5301983" cy="6858000"/>
          </a:xfrm>
          <a:prstGeom prst="rect">
            <a:avLst/>
          </a:prstGeom>
        </p:spPr>
      </p:pic>
    </p:spTree>
    <p:extLst>
      <p:ext uri="{BB962C8B-B14F-4D97-AF65-F5344CB8AC3E}">
        <p14:creationId xmlns:p14="http://schemas.microsoft.com/office/powerpoint/2010/main" val="275109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A19-DD2F-41B6-80CC-6C5284E55728}"/>
              </a:ext>
            </a:extLst>
          </p:cNvPr>
          <p:cNvSpPr>
            <a:spLocks noGrp="1"/>
          </p:cNvSpPr>
          <p:nvPr>
            <p:ph type="title"/>
          </p:nvPr>
        </p:nvSpPr>
        <p:spPr>
          <a:xfrm>
            <a:off x="1894944" y="573512"/>
            <a:ext cx="5891646" cy="1325563"/>
          </a:xfrm>
        </p:spPr>
        <p:txBody>
          <a:bodyPr>
            <a:normAutofit fontScale="90000"/>
          </a:bodyPr>
          <a:lstStyle/>
          <a:p>
            <a:pPr algn="ctr"/>
            <a:r>
              <a:rPr lang="en-US" dirty="0">
                <a:solidFill>
                  <a:schemeClr val="tx1"/>
                </a:solidFill>
                <a:latin typeface="Arial Nova"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pic>
        <p:nvPicPr>
          <p:cNvPr id="8" name="Picture 7">
            <a:extLst>
              <a:ext uri="{FF2B5EF4-FFF2-40B4-BE49-F238E27FC236}">
                <a16:creationId xmlns:a16="http://schemas.microsoft.com/office/drawing/2014/main" id="{C8FB3491-2290-4E38-B59C-9612B1806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89" y="1832501"/>
            <a:ext cx="3715512" cy="3715512"/>
          </a:xfrm>
          <a:prstGeom prst="rect">
            <a:avLst/>
          </a:prstGeom>
        </p:spPr>
      </p:pic>
      <p:sp>
        <p:nvSpPr>
          <p:cNvPr id="9" name="TextBox 8">
            <a:extLst>
              <a:ext uri="{FF2B5EF4-FFF2-40B4-BE49-F238E27FC236}">
                <a16:creationId xmlns:a16="http://schemas.microsoft.com/office/drawing/2014/main" id="{FF65371C-8B28-490B-949F-0855812548A6}"/>
              </a:ext>
            </a:extLst>
          </p:cNvPr>
          <p:cNvSpPr txBox="1"/>
          <p:nvPr/>
        </p:nvSpPr>
        <p:spPr>
          <a:xfrm>
            <a:off x="2499420" y="1899075"/>
            <a:ext cx="4682693" cy="1077218"/>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10" name="TextBox 9">
            <a:extLst>
              <a:ext uri="{FF2B5EF4-FFF2-40B4-BE49-F238E27FC236}">
                <a16:creationId xmlns:a16="http://schemas.microsoft.com/office/drawing/2014/main" id="{52D82B86-0991-41E0-9597-C347A65C51D6}"/>
              </a:ext>
            </a:extLst>
          </p:cNvPr>
          <p:cNvSpPr txBox="1"/>
          <p:nvPr/>
        </p:nvSpPr>
        <p:spPr>
          <a:xfrm>
            <a:off x="2046098" y="3182563"/>
            <a:ext cx="5589335"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Exam bundles include an examination authorization, an online self-assessment, and a second exam attempt if the first is unsuccessful for one reduced price. </a:t>
            </a:r>
          </a:p>
        </p:txBody>
      </p:sp>
      <p:pic>
        <p:nvPicPr>
          <p:cNvPr id="12" name="Picture 11">
            <a:extLst>
              <a:ext uri="{FF2B5EF4-FFF2-40B4-BE49-F238E27FC236}">
                <a16:creationId xmlns:a16="http://schemas.microsoft.com/office/drawing/2014/main" id="{A0954599-0812-4729-8C9F-EDFAAD04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54" y="1212864"/>
            <a:ext cx="8910176" cy="11530816"/>
          </a:xfrm>
          <a:prstGeom prst="rect">
            <a:avLst/>
          </a:prstGeom>
        </p:spPr>
      </p:pic>
      <p:sp>
        <p:nvSpPr>
          <p:cNvPr id="13" name="TextBox 12">
            <a:extLst>
              <a:ext uri="{FF2B5EF4-FFF2-40B4-BE49-F238E27FC236}">
                <a16:creationId xmlns:a16="http://schemas.microsoft.com/office/drawing/2014/main" id="{29B4ABBC-A0B6-4729-BDDF-CDB8A735A255}"/>
              </a:ext>
            </a:extLst>
          </p:cNvPr>
          <p:cNvSpPr txBox="1"/>
          <p:nvPr/>
        </p:nvSpPr>
        <p:spPr>
          <a:xfrm>
            <a:off x="3664303" y="5189051"/>
            <a:ext cx="2649315" cy="584775"/>
          </a:xfrm>
          <a:prstGeom prst="rect">
            <a:avLst/>
          </a:prstGeom>
          <a:noFill/>
        </p:spPr>
        <p:txBody>
          <a:bodyPr wrap="none" rtlCol="0">
            <a:spAutoFit/>
          </a:bodyPr>
          <a:lstStyle/>
          <a:p>
            <a:r>
              <a:rPr lang="en-US" sz="2400"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Tree>
    <p:extLst>
      <p:ext uri="{BB962C8B-B14F-4D97-AF65-F5344CB8AC3E}">
        <p14:creationId xmlns:p14="http://schemas.microsoft.com/office/powerpoint/2010/main" val="72324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1CAD-D63C-4489-9C42-8CBC3B09949E}"/>
              </a:ext>
            </a:extLst>
          </p:cNvPr>
          <p:cNvSpPr>
            <a:spLocks noGrp="1"/>
          </p:cNvSpPr>
          <p:nvPr>
            <p:ph type="title"/>
          </p:nvPr>
        </p:nvSpPr>
        <p:spPr/>
        <p:txBody>
          <a:bodyPr/>
          <a:lstStyle/>
          <a:p>
            <a:r>
              <a:rPr lang="en-US" dirty="0"/>
              <a:t>Recertification Requirements</a:t>
            </a:r>
          </a:p>
        </p:txBody>
      </p:sp>
      <p:sp>
        <p:nvSpPr>
          <p:cNvPr id="5" name="Content Placeholder 4">
            <a:extLst>
              <a:ext uri="{FF2B5EF4-FFF2-40B4-BE49-F238E27FC236}">
                <a16:creationId xmlns:a16="http://schemas.microsoft.com/office/drawing/2014/main" id="{79E84EBA-DA74-41B6-B8DF-B1D4C32B92C2}"/>
              </a:ext>
            </a:extLst>
          </p:cNvPr>
          <p:cNvSpPr>
            <a:spLocks noGrp="1"/>
          </p:cNvSpPr>
          <p:nvPr>
            <p:ph idx="1"/>
          </p:nvPr>
        </p:nvSpPr>
        <p:spPr/>
        <p:txBody>
          <a:bodyPr/>
          <a:lstStyle/>
          <a:p>
            <a:pPr marL="365760" indent="-283464"/>
            <a:r>
              <a:rPr lang="en-US" b="1" dirty="0">
                <a:cs typeface="Arial" panose="020B0604020202020204" pitchFamily="34" charset="0"/>
              </a:rPr>
              <a:t>25 points every 5 years</a:t>
            </a:r>
          </a:p>
          <a:p>
            <a:pPr marL="365760" indent="-283464"/>
            <a:endParaRPr lang="en-US" b="1" dirty="0">
              <a:cs typeface="Arial" panose="020B0604020202020204" pitchFamily="34" charset="0"/>
            </a:endParaRPr>
          </a:p>
          <a:p>
            <a:pPr marL="365760" indent="-283464"/>
            <a:r>
              <a:rPr lang="en-US" b="1" dirty="0">
                <a:cs typeface="Arial" panose="020B0604020202020204" pitchFamily="34" charset="0"/>
              </a:rPr>
              <a:t>10 point categories (some with point limitations) </a:t>
            </a:r>
          </a:p>
          <a:p>
            <a:pPr marL="649224" lvl="1">
              <a:lnSpc>
                <a:spcPct val="140000"/>
              </a:lnSpc>
            </a:pPr>
            <a:r>
              <a:rPr lang="en-US" sz="2000" dirty="0">
                <a:cs typeface="Arial" panose="020B0604020202020204" pitchFamily="34" charset="0"/>
              </a:rPr>
              <a:t>Professional Safety Practice</a:t>
            </a:r>
          </a:p>
          <a:p>
            <a:pPr marL="649224" lvl="1"/>
            <a:r>
              <a:rPr lang="en-US" sz="2000" dirty="0">
                <a:cs typeface="Arial" panose="020B0604020202020204" pitchFamily="34" charset="0"/>
              </a:rPr>
              <a:t>Membership in Safety Organizations</a:t>
            </a:r>
          </a:p>
          <a:p>
            <a:pPr marL="649224" lvl="1"/>
            <a:r>
              <a:rPr lang="en-US" sz="2000" dirty="0">
                <a:cs typeface="Arial" panose="020B0604020202020204" pitchFamily="34" charset="0"/>
              </a:rPr>
              <a:t>Organizational Service</a:t>
            </a:r>
          </a:p>
          <a:p>
            <a:pPr marL="649224" lvl="1"/>
            <a:r>
              <a:rPr lang="en-US" sz="2000" dirty="0">
                <a:cs typeface="Arial" panose="020B0604020202020204" pitchFamily="34" charset="0"/>
              </a:rPr>
              <a:t>Publications, Conference </a:t>
            </a:r>
          </a:p>
          <a:p>
            <a:pPr marL="363474" lvl="1" indent="0">
              <a:buNone/>
            </a:pPr>
            <a:r>
              <a:rPr lang="en-US" sz="2000" dirty="0">
                <a:cs typeface="Arial" panose="020B0604020202020204" pitchFamily="34" charset="0"/>
              </a:rPr>
              <a:t>    Presentations, and Patents</a:t>
            </a:r>
          </a:p>
          <a:p>
            <a:pPr marL="649224" lvl="1"/>
            <a:r>
              <a:rPr lang="en-US" sz="2000" dirty="0">
                <a:cs typeface="Arial" panose="020B0604020202020204" pitchFamily="34" charset="0"/>
              </a:rPr>
              <a:t>Service to BCSP </a:t>
            </a:r>
          </a:p>
          <a:p>
            <a:pPr marL="649224" lvl="1"/>
            <a:r>
              <a:rPr lang="en-US" sz="2000" dirty="0">
                <a:cs typeface="Arial" panose="020B0604020202020204" pitchFamily="34" charset="0"/>
              </a:rPr>
              <a:t>Professional Development Conferences</a:t>
            </a:r>
          </a:p>
          <a:p>
            <a:pPr marL="363474" lvl="1" indent="0">
              <a:buNone/>
            </a:pPr>
            <a:endParaRPr lang="en-US" sz="2000" dirty="0">
              <a:cs typeface="Arial" panose="020B0604020202020204" pitchFamily="34" charset="0"/>
            </a:endParaRPr>
          </a:p>
          <a:p>
            <a:endParaRPr lang="en-US" dirty="0"/>
          </a:p>
          <a:p>
            <a:endParaRPr lang="en-US" dirty="0"/>
          </a:p>
        </p:txBody>
      </p:sp>
      <p:sp>
        <p:nvSpPr>
          <p:cNvPr id="4" name="Subtitle 2">
            <a:extLst>
              <a:ext uri="{FF2B5EF4-FFF2-40B4-BE49-F238E27FC236}">
                <a16:creationId xmlns:a16="http://schemas.microsoft.com/office/drawing/2014/main" id="{7E3C9650-D6AC-4F3B-B9CD-CF202D19F686}"/>
              </a:ext>
            </a:extLst>
          </p:cNvPr>
          <p:cNvSpPr txBox="1">
            <a:spLocks/>
          </p:cNvSpPr>
          <p:nvPr/>
        </p:nvSpPr>
        <p:spPr>
          <a:xfrm>
            <a:off x="1970116" y="1658838"/>
            <a:ext cx="8042839" cy="409226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7" name="Text Placeholder 5">
            <a:extLst>
              <a:ext uri="{FF2B5EF4-FFF2-40B4-BE49-F238E27FC236}">
                <a16:creationId xmlns:a16="http://schemas.microsoft.com/office/drawing/2014/main" id="{F2BD45E0-528D-440A-A221-11E9DE7FA894}"/>
              </a:ext>
            </a:extLst>
          </p:cNvPr>
          <p:cNvSpPr txBox="1">
            <a:spLocks/>
          </p:cNvSpPr>
          <p:nvPr/>
        </p:nvSpPr>
        <p:spPr>
          <a:xfrm>
            <a:off x="6346542" y="3253809"/>
            <a:ext cx="4869181" cy="287818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Safety-Related Course or Seminar, Other Educational Program, Certificates, Readership Quiz Program, and BCSP Online Quiz</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College or University Courses</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Advanced Degree</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Additional Certification or License</a:t>
            </a:r>
          </a:p>
          <a:p>
            <a:endParaRPr lang="en-US" sz="2000" dirty="0">
              <a:latin typeface="Museo Sans 300" panose="02000000000000000000" pitchFamily="50" charset="0"/>
            </a:endParaRPr>
          </a:p>
        </p:txBody>
      </p:sp>
      <p:pic>
        <p:nvPicPr>
          <p:cNvPr id="6" name="Picture 5">
            <a:extLst>
              <a:ext uri="{FF2B5EF4-FFF2-40B4-BE49-F238E27FC236}">
                <a16:creationId xmlns:a16="http://schemas.microsoft.com/office/drawing/2014/main" id="{9753502B-1986-49AD-B083-2117163B23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81132" y="692094"/>
            <a:ext cx="2739035" cy="827544"/>
          </a:xfrm>
          <a:prstGeom prst="rect">
            <a:avLst/>
          </a:prstGeom>
        </p:spPr>
      </p:pic>
    </p:spTree>
    <p:extLst>
      <p:ext uri="{BB962C8B-B14F-4D97-AF65-F5344CB8AC3E}">
        <p14:creationId xmlns:p14="http://schemas.microsoft.com/office/powerpoint/2010/main" val="4115062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66896-B927-4331-8B77-487B2F017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08" y="312984"/>
            <a:ext cx="11531824" cy="6274242"/>
          </a:xfrm>
          <a:prstGeom prst="rect">
            <a:avLst/>
          </a:prstGeom>
        </p:spPr>
      </p:pic>
      <p:sp>
        <p:nvSpPr>
          <p:cNvPr id="12" name="Text Placeholder 2">
            <a:extLst>
              <a:ext uri="{FF2B5EF4-FFF2-40B4-BE49-F238E27FC236}">
                <a16:creationId xmlns:a16="http://schemas.microsoft.com/office/drawing/2014/main" id="{13CBAC7B-A74F-F14D-9558-D24957912C50}"/>
              </a:ext>
            </a:extLst>
          </p:cNvPr>
          <p:cNvSpPr txBox="1">
            <a:spLocks/>
          </p:cNvSpPr>
          <p:nvPr/>
        </p:nvSpPr>
        <p:spPr>
          <a:xfrm>
            <a:off x="8429522" y="1988466"/>
            <a:ext cx="3416710" cy="24039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useo Sans 500" panose="02000000000000000000" pitchFamily="50" charset="0"/>
              </a:rPr>
              <a:t>An online </a:t>
            </a:r>
            <a:br>
              <a:rPr lang="en-US" dirty="0">
                <a:latin typeface="Museo Sans 500" panose="02000000000000000000" pitchFamily="50" charset="0"/>
              </a:rPr>
            </a:br>
            <a:r>
              <a:rPr lang="en-US" dirty="0">
                <a:latin typeface="Museo Sans 500" panose="02000000000000000000" pitchFamily="50" charset="0"/>
              </a:rPr>
              <a:t>platform for certification </a:t>
            </a:r>
            <a:br>
              <a:rPr lang="en-US" dirty="0">
                <a:latin typeface="Museo Sans 500" panose="02000000000000000000" pitchFamily="50" charset="0"/>
              </a:rPr>
            </a:br>
            <a:r>
              <a:rPr lang="en-US" dirty="0">
                <a:latin typeface="Museo Sans 500" panose="02000000000000000000" pitchFamily="50" charset="0"/>
              </a:rPr>
              <a:t>holders to earn recertification </a:t>
            </a:r>
            <a:br>
              <a:rPr lang="en-US" dirty="0">
                <a:latin typeface="Museo Sans 500" panose="02000000000000000000" pitchFamily="50" charset="0"/>
              </a:rPr>
            </a:br>
            <a:r>
              <a:rPr lang="en-US" dirty="0">
                <a:latin typeface="Museo Sans 500" panose="02000000000000000000" pitchFamily="50" charset="0"/>
              </a:rPr>
              <a:t>points!</a:t>
            </a:r>
          </a:p>
        </p:txBody>
      </p:sp>
      <p:sp>
        <p:nvSpPr>
          <p:cNvPr id="2" name="TextBox 1">
            <a:extLst>
              <a:ext uri="{FF2B5EF4-FFF2-40B4-BE49-F238E27FC236}">
                <a16:creationId xmlns:a16="http://schemas.microsoft.com/office/drawing/2014/main" id="{6818D0FD-CC23-49DA-8741-827DB6628886}"/>
              </a:ext>
            </a:extLst>
          </p:cNvPr>
          <p:cNvSpPr txBox="1"/>
          <p:nvPr/>
        </p:nvSpPr>
        <p:spPr>
          <a:xfrm>
            <a:off x="8747569" y="4590606"/>
            <a:ext cx="2755557" cy="461665"/>
          </a:xfrm>
          <a:prstGeom prst="rect">
            <a:avLst/>
          </a:prstGeom>
          <a:noFill/>
        </p:spPr>
        <p:txBody>
          <a:bodyPr wrap="square" rtlCol="0">
            <a:spAutoFit/>
          </a:bodyPr>
          <a:lstStyle/>
          <a:p>
            <a:pPr algn="ctr"/>
            <a:r>
              <a:rPr lang="en-US" sz="2400" dirty="0">
                <a:solidFill>
                  <a:srgbClr val="0086A6"/>
                </a:solidFill>
                <a:latin typeface="Museo Sans 300" panose="02000000000000000000" pitchFamily="50" charset="0"/>
              </a:rPr>
              <a:t>recertPRO.COM</a:t>
            </a:r>
          </a:p>
        </p:txBody>
      </p:sp>
    </p:spTree>
    <p:extLst>
      <p:ext uri="{BB962C8B-B14F-4D97-AF65-F5344CB8AC3E}">
        <p14:creationId xmlns:p14="http://schemas.microsoft.com/office/powerpoint/2010/main" val="101739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DA95-50FB-4F1F-B64D-C4EC1089186D}"/>
              </a:ext>
            </a:extLst>
          </p:cNvPr>
          <p:cNvSpPr>
            <a:spLocks noGrp="1"/>
          </p:cNvSpPr>
          <p:nvPr>
            <p:ph type="title"/>
          </p:nvPr>
        </p:nvSpPr>
        <p:spPr/>
        <p:txBody>
          <a:bodyPr>
            <a:normAutofit/>
          </a:bodyPr>
          <a:lstStyle/>
          <a:p>
            <a:r>
              <a:rPr lang="en-US" dirty="0"/>
              <a:t>About BCSP: Credentialing Leader</a:t>
            </a:r>
          </a:p>
        </p:txBody>
      </p:sp>
      <p:sp>
        <p:nvSpPr>
          <p:cNvPr id="9" name="Content Placeholder 2">
            <a:extLst>
              <a:ext uri="{FF2B5EF4-FFF2-40B4-BE49-F238E27FC236}">
                <a16:creationId xmlns:a16="http://schemas.microsoft.com/office/drawing/2014/main" id="{A1957CE3-166A-4E83-A2CC-74D948879A1D}"/>
              </a:ext>
            </a:extLst>
          </p:cNvPr>
          <p:cNvSpPr>
            <a:spLocks noGrp="1"/>
          </p:cNvSpPr>
          <p:nvPr>
            <p:ph idx="1"/>
          </p:nvPr>
        </p:nvSpPr>
        <p:spPr>
          <a:xfrm>
            <a:off x="838200" y="1825625"/>
            <a:ext cx="7268307" cy="4351338"/>
          </a:xfrm>
        </p:spPr>
        <p:txBody>
          <a:bodyPr/>
          <a:lstStyle/>
          <a:p>
            <a:r>
              <a:rPr lang="en-US" dirty="0"/>
              <a:t>History of excellence</a:t>
            </a:r>
          </a:p>
          <a:p>
            <a:r>
              <a:rPr lang="en-US" dirty="0"/>
              <a:t>Exceptional standards of governance</a:t>
            </a:r>
          </a:p>
          <a:p>
            <a:r>
              <a:rPr lang="en-US" dirty="0"/>
              <a:t>Integrity in exam process</a:t>
            </a:r>
          </a:p>
          <a:p>
            <a:r>
              <a:rPr lang="en-US" dirty="0"/>
              <a:t>International recognition</a:t>
            </a:r>
          </a:p>
          <a:p>
            <a:r>
              <a:rPr lang="en-US" dirty="0"/>
              <a:t>Maintains highest standards of accreditation</a:t>
            </a:r>
          </a:p>
          <a:p>
            <a:r>
              <a:rPr lang="en-US" dirty="0"/>
              <a:t>50,000+ active certifications/designations in 108 countries</a:t>
            </a:r>
          </a:p>
          <a:p>
            <a:endParaRPr lang="en-US" dirty="0"/>
          </a:p>
          <a:p>
            <a:endParaRPr lang="en-US" dirty="0"/>
          </a:p>
        </p:txBody>
      </p:sp>
      <p:pic>
        <p:nvPicPr>
          <p:cNvPr id="6" name="Picture 5">
            <a:extLst>
              <a:ext uri="{FF2B5EF4-FFF2-40B4-BE49-F238E27FC236}">
                <a16:creationId xmlns:a16="http://schemas.microsoft.com/office/drawing/2014/main" id="{2CA5C404-88B4-47D1-BB2F-A0C26679D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94068" y="1575851"/>
            <a:ext cx="3059732" cy="472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71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38BB-7B80-4358-B5A8-C9A34A6FBBCA}"/>
              </a:ext>
            </a:extLst>
          </p:cNvPr>
          <p:cNvSpPr>
            <a:spLocks noGrp="1"/>
          </p:cNvSpPr>
          <p:nvPr>
            <p:ph type="title"/>
          </p:nvPr>
        </p:nvSpPr>
        <p:spPr/>
        <p:txBody>
          <a:bodyPr/>
          <a:lstStyle/>
          <a:p>
            <a:pPr algn="ctr"/>
            <a:r>
              <a:rPr lang="en-US" dirty="0"/>
              <a:t>We Are BCSP: Inspiring a Safety World</a:t>
            </a:r>
          </a:p>
        </p:txBody>
      </p:sp>
      <p:pic>
        <p:nvPicPr>
          <p:cNvPr id="3" name="Online Media 2" title="We Are BCSP: Inspiring a Safer World">
            <a:hlinkClick r:id="" action="ppaction://media"/>
            <a:extLst>
              <a:ext uri="{FF2B5EF4-FFF2-40B4-BE49-F238E27FC236}">
                <a16:creationId xmlns:a16="http://schemas.microsoft.com/office/drawing/2014/main" id="{197210B6-70CF-49B5-ACEA-238C63DDC051}"/>
              </a:ext>
            </a:extLst>
          </p:cNvPr>
          <p:cNvPicPr>
            <a:picLocks noRot="1" noChangeAspect="1"/>
          </p:cNvPicPr>
          <p:nvPr>
            <a:videoFile r:link="rId1"/>
          </p:nvPr>
        </p:nvPicPr>
        <p:blipFill>
          <a:blip r:embed="rId3"/>
          <a:stretch>
            <a:fillRect/>
          </a:stretch>
        </p:blipFill>
        <p:spPr>
          <a:xfrm>
            <a:off x="2273300" y="1690688"/>
            <a:ext cx="7645400" cy="4319650"/>
          </a:xfrm>
          <a:prstGeom prst="rect">
            <a:avLst/>
          </a:prstGeom>
        </p:spPr>
      </p:pic>
    </p:spTree>
    <p:extLst>
      <p:ext uri="{BB962C8B-B14F-4D97-AF65-F5344CB8AC3E}">
        <p14:creationId xmlns:p14="http://schemas.microsoft.com/office/powerpoint/2010/main" val="40859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About BCSP</a:t>
            </a:r>
          </a:p>
        </p:txBody>
      </p:sp>
      <p:sp>
        <p:nvSpPr>
          <p:cNvPr id="5" name="Subtitle 2">
            <a:extLst>
              <a:ext uri="{FF2B5EF4-FFF2-40B4-BE49-F238E27FC236}">
                <a16:creationId xmlns:a16="http://schemas.microsoft.com/office/drawing/2014/main" id="{72DFA262-F1CD-4AAE-861A-DDF0998D7BBE}"/>
              </a:ext>
            </a:extLst>
          </p:cNvPr>
          <p:cNvSpPr>
            <a:spLocks noGrp="1"/>
          </p:cNvSpPr>
          <p:nvPr>
            <p:ph idx="1"/>
          </p:nvPr>
        </p:nvSpPr>
        <p:spPr>
          <a:xfrm>
            <a:off x="838201" y="1825625"/>
            <a:ext cx="8390206" cy="4351338"/>
          </a:xfrm>
        </p:spPr>
        <p:txBody>
          <a:bodyPr/>
          <a:lstStyle/>
          <a:p>
            <a:r>
              <a:rPr lang="en-US" dirty="0"/>
              <a:t>Established in 1969</a:t>
            </a:r>
          </a:p>
          <a:p>
            <a:r>
              <a:rPr lang="en-US" dirty="0"/>
              <a:t>Not-For-Profit — headquartered in Indianapolis, IN</a:t>
            </a:r>
          </a:p>
          <a:p>
            <a:r>
              <a:rPr lang="en-US" dirty="0"/>
              <a:t>9 – 14 Directors on the Board </a:t>
            </a:r>
          </a:p>
          <a:p>
            <a:r>
              <a:rPr lang="en-US" dirty="0"/>
              <a:t>Not a membership organization</a:t>
            </a:r>
          </a:p>
          <a:p>
            <a:r>
              <a:rPr lang="en-US" dirty="0"/>
              <a:t>Internationally Recognized 			           </a:t>
            </a:r>
          </a:p>
          <a:p>
            <a:endParaRPr lang="en-US" sz="2000" dirty="0"/>
          </a:p>
          <a:p>
            <a:pPr marL="0" indent="0">
              <a:buNone/>
            </a:pPr>
            <a:r>
              <a:rPr lang="en-US" sz="2000" dirty="0"/>
              <a:t>Note: Organization in Special Consultative Status with the United Nations Economic and Social Council since 2014</a:t>
            </a:r>
          </a:p>
          <a:p>
            <a:endParaRPr lang="en-US" dirty="0"/>
          </a:p>
        </p:txBody>
      </p:sp>
      <p:pic>
        <p:nvPicPr>
          <p:cNvPr id="6" name="Picture 5">
            <a:extLst>
              <a:ext uri="{FF2B5EF4-FFF2-40B4-BE49-F238E27FC236}">
                <a16:creationId xmlns:a16="http://schemas.microsoft.com/office/drawing/2014/main" id="{FD652574-20E3-413B-AFD5-C5FCFFC7A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38683" y="5644930"/>
            <a:ext cx="3915116" cy="532033"/>
          </a:xfrm>
          <a:prstGeom prst="rect">
            <a:avLst/>
          </a:prstGeom>
        </p:spPr>
      </p:pic>
    </p:spTree>
    <p:extLst>
      <p:ext uri="{BB962C8B-B14F-4D97-AF65-F5344CB8AC3E}">
        <p14:creationId xmlns:p14="http://schemas.microsoft.com/office/powerpoint/2010/main" val="101422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About BCSP</a:t>
            </a:r>
          </a:p>
        </p:txBody>
      </p:sp>
      <p:sp>
        <p:nvSpPr>
          <p:cNvPr id="4" name="Content Placeholder 3">
            <a:extLst>
              <a:ext uri="{FF2B5EF4-FFF2-40B4-BE49-F238E27FC236}">
                <a16:creationId xmlns:a16="http://schemas.microsoft.com/office/drawing/2014/main" id="{A0AB5A2A-D4EE-4D32-AB6E-0EDEA8157184}"/>
              </a:ext>
            </a:extLst>
          </p:cNvPr>
          <p:cNvSpPr>
            <a:spLocks noGrp="1"/>
          </p:cNvSpPr>
          <p:nvPr>
            <p:ph idx="1"/>
          </p:nvPr>
        </p:nvSpPr>
        <p:spPr>
          <a:xfrm>
            <a:off x="838200" y="1825625"/>
            <a:ext cx="10231582" cy="4351338"/>
          </a:xfrm>
        </p:spPr>
        <p:txBody>
          <a:bodyPr/>
          <a:lstStyle/>
          <a:p>
            <a:pPr marL="0" indent="0">
              <a:buNone/>
            </a:pPr>
            <a:r>
              <a:rPr lang="en-US" b="1" dirty="0">
                <a:latin typeface="Museo Sans 500" panose="02000000000000000000" pitchFamily="50" charset="0"/>
              </a:rPr>
              <a:t>Mission: </a:t>
            </a:r>
          </a:p>
          <a:p>
            <a:pPr marL="0" indent="0">
              <a:buNone/>
            </a:pPr>
            <a:r>
              <a:rPr lang="en-US" dirty="0"/>
              <a:t>We inspire and develop leaders in safety, health, and environmental practice through globally accredited certification; enhancing careers, advancing the profession, protecting people.</a:t>
            </a:r>
          </a:p>
          <a:p>
            <a:pPr marL="0" indent="0">
              <a:buNone/>
            </a:pPr>
            <a:endParaRPr lang="en-US" b="1" dirty="0">
              <a:latin typeface="Museo Sans 500" panose="02000000000000000000" pitchFamily="50" charset="0"/>
            </a:endParaRPr>
          </a:p>
          <a:p>
            <a:pPr marL="0" indent="0">
              <a:buNone/>
            </a:pPr>
            <a:r>
              <a:rPr lang="en-US" b="1" dirty="0">
                <a:latin typeface="Museo Sans 500" panose="02000000000000000000" pitchFamily="50" charset="0"/>
              </a:rPr>
              <a:t>Vision: </a:t>
            </a:r>
          </a:p>
          <a:p>
            <a:pPr marL="0" indent="0">
              <a:buNone/>
            </a:pPr>
            <a:r>
              <a:rPr lang="en-US" dirty="0"/>
              <a:t>A safer world through safety, health, and environmental leadership.</a:t>
            </a:r>
          </a:p>
          <a:p>
            <a:endParaRPr lang="en-US" dirty="0"/>
          </a:p>
          <a:p>
            <a:pPr marL="0" indent="0">
              <a:buNone/>
            </a:pPr>
            <a:r>
              <a:rPr lang="en-US" b="1" dirty="0">
                <a:latin typeface="Museo Sans 500" panose="02000000000000000000" charset="0"/>
              </a:rPr>
              <a:t>Core Values: </a:t>
            </a:r>
          </a:p>
          <a:p>
            <a:pPr marL="0" indent="0">
              <a:buNone/>
            </a:pPr>
            <a:r>
              <a:rPr lang="en-US" dirty="0"/>
              <a:t>REAL – </a:t>
            </a:r>
            <a:r>
              <a:rPr lang="en-US" b="1" dirty="0"/>
              <a:t>R</a:t>
            </a:r>
            <a:r>
              <a:rPr lang="en-US" dirty="0"/>
              <a:t>espect </a:t>
            </a:r>
            <a:r>
              <a:rPr lang="en-US" b="1" dirty="0"/>
              <a:t>E</a:t>
            </a:r>
            <a:r>
              <a:rPr lang="en-US" dirty="0"/>
              <a:t>xcellence </a:t>
            </a:r>
            <a:r>
              <a:rPr lang="en-US" b="1" dirty="0"/>
              <a:t>A</a:t>
            </a:r>
            <a:r>
              <a:rPr lang="en-US" dirty="0"/>
              <a:t>ccountability </a:t>
            </a:r>
            <a:r>
              <a:rPr lang="en-US" b="1" dirty="0"/>
              <a:t>L</a:t>
            </a:r>
            <a:r>
              <a:rPr lang="en-US" dirty="0"/>
              <a:t>eadership</a:t>
            </a:r>
          </a:p>
        </p:txBody>
      </p:sp>
    </p:spTree>
    <p:extLst>
      <p:ext uri="{BB962C8B-B14F-4D97-AF65-F5344CB8AC3E}">
        <p14:creationId xmlns:p14="http://schemas.microsoft.com/office/powerpoint/2010/main" val="24692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C14B9B57-7732-4072-A60F-F79BD7F94A24}"/>
              </a:ext>
            </a:extLst>
          </p:cNvPr>
          <p:cNvSpPr>
            <a:spLocks noGrp="1"/>
          </p:cNvSpPr>
          <p:nvPr>
            <p:ph idx="1"/>
          </p:nvPr>
        </p:nvSpPr>
        <p:spPr>
          <a:xfrm>
            <a:off x="838200" y="1825625"/>
            <a:ext cx="8770495" cy="4351338"/>
          </a:xfrm>
        </p:spPr>
        <p:txBody>
          <a:bodyPr/>
          <a:lstStyle/>
          <a:p>
            <a:pPr marL="342900" indent="-225425"/>
            <a:r>
              <a:rPr lang="en-US" dirty="0">
                <a:cs typeface="Arial"/>
              </a:rPr>
              <a:t>About the Safety Management Specialist</a:t>
            </a:r>
            <a:r>
              <a:rPr lang="en-US" baseline="30000" dirty="0"/>
              <a:t>® </a:t>
            </a:r>
            <a:r>
              <a:rPr lang="en-US" dirty="0">
                <a:cs typeface="Arial"/>
              </a:rPr>
              <a:t> (SMS</a:t>
            </a:r>
            <a:r>
              <a:rPr lang="en-US" baseline="30000" dirty="0"/>
              <a:t>®</a:t>
            </a:r>
            <a:r>
              <a:rPr lang="en-US" dirty="0">
                <a:cs typeface="Arial"/>
              </a:rPr>
              <a:t>) certification</a:t>
            </a:r>
          </a:p>
          <a:p>
            <a:pPr marL="342900" indent="-225425"/>
            <a:r>
              <a:rPr lang="en-US" dirty="0">
                <a:cs typeface="Arial"/>
              </a:rPr>
              <a:t>Benefits of BCSP certification</a:t>
            </a:r>
          </a:p>
          <a:p>
            <a:pPr marL="342900" indent="-225425"/>
            <a:r>
              <a:rPr lang="en-US" dirty="0">
                <a:cs typeface="Arial"/>
              </a:rPr>
              <a:t>SMS requirements and application process</a:t>
            </a:r>
          </a:p>
          <a:p>
            <a:pPr marL="342900" indent="-225425"/>
            <a:r>
              <a:rPr lang="en-US" dirty="0">
                <a:cs typeface="Arial"/>
              </a:rPr>
              <a:t>About the Board of Certified Safety Professionals</a:t>
            </a:r>
            <a:r>
              <a:rPr lang="en-US" baseline="30000" dirty="0"/>
              <a:t>®</a:t>
            </a:r>
            <a:r>
              <a:rPr lang="en-US" dirty="0">
                <a:cs typeface="Arial"/>
              </a:rPr>
              <a:t> (BCSP</a:t>
            </a:r>
            <a:r>
              <a:rPr lang="en-US" baseline="30000" dirty="0"/>
              <a:t>®</a:t>
            </a:r>
            <a:r>
              <a:rPr lang="en-US" dirty="0">
                <a:cs typeface="Arial"/>
              </a:rPr>
              <a:t>)</a:t>
            </a:r>
          </a:p>
          <a:p>
            <a:endParaRPr lang="en-US" dirty="0"/>
          </a:p>
        </p:txBody>
      </p:sp>
      <p:pic>
        <p:nvPicPr>
          <p:cNvPr id="11" name="Picture 10">
            <a:extLst>
              <a:ext uri="{FF2B5EF4-FFF2-40B4-BE49-F238E27FC236}">
                <a16:creationId xmlns:a16="http://schemas.microsoft.com/office/drawing/2014/main" id="{38046624-990B-43CD-B55A-80C046B5C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202" y="552893"/>
            <a:ext cx="4713976" cy="5965216"/>
          </a:xfrm>
          <a:prstGeom prst="rect">
            <a:avLst/>
          </a:prstGeom>
        </p:spPr>
      </p:pic>
      <p:pic>
        <p:nvPicPr>
          <p:cNvPr id="9" name="Picture 8">
            <a:extLst>
              <a:ext uri="{FF2B5EF4-FFF2-40B4-BE49-F238E27FC236}">
                <a16:creationId xmlns:a16="http://schemas.microsoft.com/office/drawing/2014/main" id="{437B296A-8AA1-4BDC-94D5-90A9331D5D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61366" y="4191069"/>
            <a:ext cx="4603529" cy="1390863"/>
          </a:xfrm>
          <a:prstGeom prst="rect">
            <a:avLst/>
          </a:prstGeom>
        </p:spPr>
      </p:pic>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D435-A8AD-4281-A7B2-599833935668}"/>
              </a:ext>
            </a:extLst>
          </p:cNvPr>
          <p:cNvSpPr>
            <a:spLocks noGrp="1"/>
          </p:cNvSpPr>
          <p:nvPr>
            <p:ph type="title"/>
          </p:nvPr>
        </p:nvSpPr>
        <p:spPr>
          <a:xfrm>
            <a:off x="838200" y="552893"/>
            <a:ext cx="10515600" cy="1137795"/>
          </a:xfrm>
        </p:spPr>
        <p:txBody>
          <a:bodyPr>
            <a:noAutofit/>
          </a:bodyPr>
          <a:lstStyle/>
          <a:p>
            <a:r>
              <a:rPr lang="en-US" sz="4200" dirty="0"/>
              <a:t>About BCSP: 8 Endorsing Organizations</a:t>
            </a:r>
          </a:p>
        </p:txBody>
      </p:sp>
      <p:sp>
        <p:nvSpPr>
          <p:cNvPr id="4" name="Content Placeholder 3">
            <a:extLst>
              <a:ext uri="{FF2B5EF4-FFF2-40B4-BE49-F238E27FC236}">
                <a16:creationId xmlns:a16="http://schemas.microsoft.com/office/drawing/2014/main" id="{30E4A5E1-7551-4858-9CE6-DAC99382B328}"/>
              </a:ext>
            </a:extLst>
          </p:cNvPr>
          <p:cNvSpPr>
            <a:spLocks noGrp="1"/>
          </p:cNvSpPr>
          <p:nvPr>
            <p:ph idx="1"/>
          </p:nvPr>
        </p:nvSpPr>
        <p:spPr>
          <a:xfrm>
            <a:off x="838200" y="1825625"/>
            <a:ext cx="10515600" cy="4351338"/>
          </a:xfrm>
        </p:spPr>
        <p:txBody>
          <a:bodyPr/>
          <a:lstStyle/>
          <a:p>
            <a:r>
              <a:rPr lang="en-US" dirty="0"/>
              <a:t>AIHA</a:t>
            </a:r>
            <a:r>
              <a:rPr lang="en-US" sz="2400" b="0" baseline="30000" dirty="0">
                <a:latin typeface="Museo Sans 300" panose="02000000000000000000" pitchFamily="50" charset="0"/>
              </a:rPr>
              <a:t>®</a:t>
            </a:r>
            <a:r>
              <a:rPr lang="en-US" dirty="0"/>
              <a:t> - American Industrial Hygiene Association</a:t>
            </a:r>
            <a:r>
              <a:rPr lang="en-US" sz="2400" b="0" baseline="30000" dirty="0">
                <a:latin typeface="Museo Sans 300" panose="02000000000000000000" pitchFamily="50" charset="0"/>
              </a:rPr>
              <a:t>®</a:t>
            </a:r>
            <a:r>
              <a:rPr lang="en-US" dirty="0"/>
              <a:t> (1974)</a:t>
            </a:r>
          </a:p>
          <a:p>
            <a:r>
              <a:rPr lang="en-US" dirty="0"/>
              <a:t>ASSP - American Society of Safety Professionals (1974)</a:t>
            </a:r>
          </a:p>
          <a:p>
            <a:r>
              <a:rPr lang="en-US" dirty="0"/>
              <a:t>IISE - Institute of Industrial and Systems Engineers (1994)</a:t>
            </a:r>
          </a:p>
          <a:p>
            <a:r>
              <a:rPr lang="en-US" dirty="0"/>
              <a:t>ISSS - International System Safety Society (1977)</a:t>
            </a:r>
          </a:p>
          <a:p>
            <a:r>
              <a:rPr lang="en-US" dirty="0"/>
              <a:t>NESHTA - National Environmental, Safety and Health Training Association (2012)</a:t>
            </a:r>
          </a:p>
          <a:p>
            <a:r>
              <a:rPr lang="en-US" dirty="0"/>
              <a:t>NFPA - National Fire Protection Association (2007)</a:t>
            </a:r>
          </a:p>
          <a:p>
            <a:r>
              <a:rPr lang="en-US" dirty="0"/>
              <a:t>NSC - National Safety Council (1994) </a:t>
            </a:r>
          </a:p>
          <a:p>
            <a:r>
              <a:rPr lang="en-US" dirty="0"/>
              <a:t>SFPE - Society of Fire Protection Engineers (1984)</a:t>
            </a:r>
          </a:p>
          <a:p>
            <a:endParaRPr lang="en-US" dirty="0"/>
          </a:p>
        </p:txBody>
      </p:sp>
    </p:spTree>
    <p:extLst>
      <p:ext uri="{BB962C8B-B14F-4D97-AF65-F5344CB8AC3E}">
        <p14:creationId xmlns:p14="http://schemas.microsoft.com/office/powerpoint/2010/main" val="1207827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19E4891D-5DE0-4714-A605-EB5666720548}"/>
              </a:ext>
            </a:extLst>
          </p:cNvPr>
          <p:cNvPicPr>
            <a:picLocks noChangeAspect="1"/>
          </p:cNvPicPr>
          <p:nvPr/>
        </p:nvPicPr>
        <p:blipFill rotWithShape="1">
          <a:blip r:embed="rId3">
            <a:extLst>
              <a:ext uri="{28A0092B-C50C-407E-A947-70E740481C1C}">
                <a14:useLocalDpi xmlns:a14="http://schemas.microsoft.com/office/drawing/2010/main" val="0"/>
              </a:ext>
            </a:extLst>
          </a:blip>
          <a:srcRect l="-1" t="13980" r="1173" b="6118"/>
          <a:stretch/>
        </p:blipFill>
        <p:spPr>
          <a:xfrm>
            <a:off x="346395" y="351190"/>
            <a:ext cx="11491644" cy="6193989"/>
          </a:xfrm>
          <a:prstGeom prst="rect">
            <a:avLst/>
          </a:prstGeom>
        </p:spPr>
      </p:pic>
      <p:pic>
        <p:nvPicPr>
          <p:cNvPr id="9" name="Picture 8">
            <a:extLst>
              <a:ext uri="{FF2B5EF4-FFF2-40B4-BE49-F238E27FC236}">
                <a16:creationId xmlns:a16="http://schemas.microsoft.com/office/drawing/2014/main" id="{8AFD4388-7539-44DF-99D1-333088B00E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8520" y="841863"/>
            <a:ext cx="3578942" cy="1312825"/>
          </a:xfrm>
          <a:prstGeom prst="rect">
            <a:avLst/>
          </a:prstGeom>
          <a:effectLst>
            <a:glow rad="952500">
              <a:schemeClr val="bg1"/>
            </a:glow>
          </a:effectLst>
        </p:spPr>
      </p:pic>
      <p:sp>
        <p:nvSpPr>
          <p:cNvPr id="10" name="Rectangle 9">
            <a:extLst>
              <a:ext uri="{FF2B5EF4-FFF2-40B4-BE49-F238E27FC236}">
                <a16:creationId xmlns:a16="http://schemas.microsoft.com/office/drawing/2014/main" id="{8B6E41C7-409F-402F-96A1-29AF21CB2BA8}"/>
              </a:ext>
            </a:extLst>
          </p:cNvPr>
          <p:cNvSpPr/>
          <p:nvPr/>
        </p:nvSpPr>
        <p:spPr>
          <a:xfrm>
            <a:off x="7630556" y="312821"/>
            <a:ext cx="3716594" cy="3429000"/>
          </a:xfrm>
          <a:prstGeom prst="rect">
            <a:avLst/>
          </a:prstGeom>
          <a:solidFill>
            <a:srgbClr val="1087A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87A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B0EAC-851E-4418-B812-95F0F8F57406}"/>
              </a:ext>
            </a:extLst>
          </p:cNvPr>
          <p:cNvSpPr txBox="1"/>
          <p:nvPr/>
        </p:nvSpPr>
        <p:spPr>
          <a:xfrm>
            <a:off x="7630557" y="772264"/>
            <a:ext cx="37165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from the source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Your path to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Industry leading instructors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p:txBody>
      </p:sp>
      <p:cxnSp>
        <p:nvCxnSpPr>
          <p:cNvPr id="13" name="Straight Connector 12">
            <a:extLst>
              <a:ext uri="{FF2B5EF4-FFF2-40B4-BE49-F238E27FC236}">
                <a16:creationId xmlns:a16="http://schemas.microsoft.com/office/drawing/2014/main" id="{326437BD-E85C-4055-B00B-F11657495016}"/>
              </a:ext>
            </a:extLst>
          </p:cNvPr>
          <p:cNvCxnSpPr/>
          <p:nvPr/>
        </p:nvCxnSpPr>
        <p:spPr>
          <a:xfrm>
            <a:off x="8014012" y="1728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B24586-3A34-47BA-B55A-20A27A2865CE}"/>
              </a:ext>
            </a:extLst>
          </p:cNvPr>
          <p:cNvCxnSpPr/>
          <p:nvPr/>
        </p:nvCxnSpPr>
        <p:spPr>
          <a:xfrm>
            <a:off x="8014012" y="2490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785625E-734A-4F64-ABE9-9410E02D111D}"/>
              </a:ext>
            </a:extLst>
          </p:cNvPr>
          <p:cNvSpPr/>
          <p:nvPr/>
        </p:nvSpPr>
        <p:spPr>
          <a:xfrm>
            <a:off x="7850774" y="4904730"/>
            <a:ext cx="3496375" cy="584775"/>
          </a:xfrm>
          <a:prstGeom prst="rect">
            <a:avLst/>
          </a:prstGeom>
          <a:effectLst>
            <a:glow>
              <a:schemeClr val="bg1"/>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examCORE</a:t>
            </a:r>
            <a:r>
              <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a:t>
            </a:r>
            <a:r>
              <a:rPr lang="en-US" sz="3200" dirty="0">
                <a:solidFill>
                  <a:srgbClr val="1087A9"/>
                </a:solidFill>
                <a:effectLst>
                  <a:glow rad="469900">
                    <a:prstClr val="white">
                      <a:alpha val="31000"/>
                    </a:prstClr>
                  </a:glow>
                </a:effectLst>
                <a:latin typeface="Museo Sans 300" panose="02000000000000000000" pitchFamily="50" charset="0"/>
              </a:rPr>
              <a:t>ORG</a:t>
            </a:r>
            <a:endPar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005299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63FA-D3E4-4CF4-8378-CA8C572298E8}"/>
              </a:ext>
            </a:extLst>
          </p:cNvPr>
          <p:cNvSpPr>
            <a:spLocks noGrp="1"/>
          </p:cNvSpPr>
          <p:nvPr>
            <p:ph type="title"/>
          </p:nvPr>
        </p:nvSpPr>
        <p:spPr>
          <a:xfrm>
            <a:off x="4136571" y="2766218"/>
            <a:ext cx="3156857" cy="1325563"/>
          </a:xfrm>
        </p:spPr>
        <p:txBody>
          <a:bodyPr>
            <a:normAutofit/>
          </a:bodyPr>
          <a:lstStyle/>
          <a:p>
            <a:r>
              <a:rPr lang="en-US" sz="4400" dirty="0"/>
              <a:t>Questions?</a:t>
            </a:r>
          </a:p>
        </p:txBody>
      </p:sp>
      <p:pic>
        <p:nvPicPr>
          <p:cNvPr id="7" name="Picture 6">
            <a:extLst>
              <a:ext uri="{FF2B5EF4-FFF2-40B4-BE49-F238E27FC236}">
                <a16:creationId xmlns:a16="http://schemas.microsoft.com/office/drawing/2014/main" id="{350E716D-9512-4535-87A7-590CF31FC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0" y="-1160392"/>
            <a:ext cx="6243276" cy="8075542"/>
          </a:xfrm>
          <a:prstGeom prst="rect">
            <a:avLst/>
          </a:prstGeom>
        </p:spPr>
      </p:pic>
    </p:spTree>
    <p:extLst>
      <p:ext uri="{BB962C8B-B14F-4D97-AF65-F5344CB8AC3E}">
        <p14:creationId xmlns:p14="http://schemas.microsoft.com/office/powerpoint/2010/main" val="3229387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lstStyle/>
          <a:p>
            <a:r>
              <a:rPr lang="en-US"/>
              <a:t>Thank You</a:t>
            </a:r>
            <a:r>
              <a:rPr lang="en-US" dirty="0"/>
              <a:t>!</a:t>
            </a:r>
          </a:p>
        </p:txBody>
      </p:sp>
      <p:sp>
        <p:nvSpPr>
          <p:cNvPr id="6" name="Text Placeholder 2">
            <a:extLst>
              <a:ext uri="{FF2B5EF4-FFF2-40B4-BE49-F238E27FC236}">
                <a16:creationId xmlns:a16="http://schemas.microsoft.com/office/drawing/2014/main" id="{FFEE0D6A-57A6-4ED0-949A-0DA0AE8BFAEB}"/>
              </a:ext>
            </a:extLst>
          </p:cNvPr>
          <p:cNvSpPr>
            <a:spLocks noGrp="1"/>
          </p:cNvSpPr>
          <p:nvPr>
            <p:ph type="body" sz="quarter" idx="10"/>
          </p:nvPr>
        </p:nvSpPr>
        <p:spPr/>
        <p:txBody>
          <a:bodyPr>
            <a:normAutofit lnSpcReduction="10000"/>
          </a:bodyPr>
          <a:lstStyle/>
          <a:p>
            <a:pPr>
              <a:lnSpc>
                <a:spcPct val="110000"/>
              </a:lnSpc>
            </a:pPr>
            <a:r>
              <a:rPr lang="en-US" dirty="0"/>
              <a:t>Presenter:</a:t>
            </a:r>
            <a:br>
              <a:rPr lang="en-US" dirty="0"/>
            </a:br>
            <a:r>
              <a:rPr lang="en-US" dirty="0"/>
              <a:t>Title:</a:t>
            </a:r>
            <a:br>
              <a:rPr lang="en-US" dirty="0"/>
            </a:br>
            <a:r>
              <a:rPr lang="en-US" dirty="0"/>
              <a:t>Company:</a:t>
            </a:r>
          </a:p>
        </p:txBody>
      </p:sp>
    </p:spTree>
    <p:extLst>
      <p:ext uri="{BB962C8B-B14F-4D97-AF65-F5344CB8AC3E}">
        <p14:creationId xmlns:p14="http://schemas.microsoft.com/office/powerpoint/2010/main" val="163061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BDA4-C8E1-41BB-9D82-00BBD1C70900}"/>
              </a:ext>
            </a:extLst>
          </p:cNvPr>
          <p:cNvSpPr>
            <a:spLocks noGrp="1"/>
          </p:cNvSpPr>
          <p:nvPr>
            <p:ph type="title"/>
          </p:nvPr>
        </p:nvSpPr>
        <p:spPr/>
        <p:txBody>
          <a:bodyPr/>
          <a:lstStyle/>
          <a:p>
            <a:r>
              <a:rPr lang="en-US" dirty="0"/>
              <a:t>What is the SMS Certification? </a:t>
            </a:r>
          </a:p>
        </p:txBody>
      </p:sp>
      <p:sp>
        <p:nvSpPr>
          <p:cNvPr id="3" name="Content Placeholder 2">
            <a:extLst>
              <a:ext uri="{FF2B5EF4-FFF2-40B4-BE49-F238E27FC236}">
                <a16:creationId xmlns:a16="http://schemas.microsoft.com/office/drawing/2014/main" id="{6ED5E918-D2D2-4A14-BEF9-83515DE23146}"/>
              </a:ext>
            </a:extLst>
          </p:cNvPr>
          <p:cNvSpPr>
            <a:spLocks noGrp="1"/>
          </p:cNvSpPr>
          <p:nvPr>
            <p:ph idx="1"/>
          </p:nvPr>
        </p:nvSpPr>
        <p:spPr>
          <a:xfrm>
            <a:off x="838200" y="1825625"/>
            <a:ext cx="7811125" cy="4351338"/>
          </a:xfrm>
        </p:spPr>
        <p:txBody>
          <a:bodyPr>
            <a:noAutofit/>
          </a:bodyPr>
          <a:lstStyle/>
          <a:p>
            <a:pPr>
              <a:spcBef>
                <a:spcPts val="0"/>
              </a:spcBef>
              <a:spcAft>
                <a:spcPts val="1000"/>
              </a:spcAft>
            </a:pPr>
            <a:r>
              <a:rPr lang="en-US" dirty="0"/>
              <a:t>Certification for individuals with management skills required for a business’ safe operation.</a:t>
            </a:r>
          </a:p>
          <a:p>
            <a:pPr lvl="1">
              <a:spcBef>
                <a:spcPts val="0"/>
              </a:spcBef>
              <a:spcAft>
                <a:spcPts val="1000"/>
              </a:spcAft>
            </a:pPr>
            <a:r>
              <a:rPr lang="en-US" sz="2400" dirty="0"/>
              <a:t>Defining and utilizing an organization’s safety management systems </a:t>
            </a:r>
          </a:p>
          <a:p>
            <a:pPr lvl="1">
              <a:spcBef>
                <a:spcPts val="0"/>
              </a:spcBef>
              <a:spcAft>
                <a:spcPts val="1000"/>
              </a:spcAft>
            </a:pPr>
            <a:r>
              <a:rPr lang="en-US" sz="2400" dirty="0"/>
              <a:t>Identifying the business case for safety</a:t>
            </a:r>
          </a:p>
          <a:p>
            <a:pPr lvl="1">
              <a:spcBef>
                <a:spcPts val="0"/>
              </a:spcBef>
              <a:spcAft>
                <a:spcPts val="1000"/>
              </a:spcAft>
            </a:pPr>
            <a:endParaRPr lang="en-US" sz="2400" dirty="0"/>
          </a:p>
          <a:p>
            <a:pPr>
              <a:spcBef>
                <a:spcPts val="0"/>
              </a:spcBef>
              <a:spcAft>
                <a:spcPts val="1000"/>
              </a:spcAft>
            </a:pPr>
            <a:endParaRPr lang="en-US" dirty="0"/>
          </a:p>
        </p:txBody>
      </p:sp>
      <p:pic>
        <p:nvPicPr>
          <p:cNvPr id="5" name="Picture 4">
            <a:extLst>
              <a:ext uri="{FF2B5EF4-FFF2-40B4-BE49-F238E27FC236}">
                <a16:creationId xmlns:a16="http://schemas.microsoft.com/office/drawing/2014/main" id="{FDC35156-4E12-4062-87E7-B580BE9F0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834" y="1104166"/>
            <a:ext cx="4558779" cy="5768825"/>
          </a:xfrm>
          <a:prstGeom prst="rect">
            <a:avLst/>
          </a:prstGeom>
        </p:spPr>
      </p:pic>
    </p:spTree>
    <p:extLst>
      <p:ext uri="{BB962C8B-B14F-4D97-AF65-F5344CB8AC3E}">
        <p14:creationId xmlns:p14="http://schemas.microsoft.com/office/powerpoint/2010/main" val="390792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normAutofit/>
          </a:bodyPr>
          <a:lstStyle/>
          <a:p>
            <a:r>
              <a:rPr lang="en-US" dirty="0"/>
              <a:t>What is the SMS Certification?</a:t>
            </a:r>
          </a:p>
        </p:txBody>
      </p:sp>
      <p:sp>
        <p:nvSpPr>
          <p:cNvPr id="5" name="Content Placeholder 4">
            <a:extLst>
              <a:ext uri="{FF2B5EF4-FFF2-40B4-BE49-F238E27FC236}">
                <a16:creationId xmlns:a16="http://schemas.microsoft.com/office/drawing/2014/main" id="{6DF8B027-AA75-467A-BE8A-329DBB65EBD9}"/>
              </a:ext>
            </a:extLst>
          </p:cNvPr>
          <p:cNvSpPr>
            <a:spLocks noGrp="1"/>
          </p:cNvSpPr>
          <p:nvPr>
            <p:ph idx="1"/>
          </p:nvPr>
        </p:nvSpPr>
        <p:spPr>
          <a:xfrm>
            <a:off x="838200" y="1825625"/>
            <a:ext cx="8095938" cy="4351338"/>
          </a:xfrm>
        </p:spPr>
        <p:txBody>
          <a:bodyPr>
            <a:normAutofit/>
          </a:bodyPr>
          <a:lstStyle/>
          <a:p>
            <a:pPr marL="0" indent="0">
              <a:spcAft>
                <a:spcPts val="1000"/>
              </a:spcAft>
              <a:buNone/>
            </a:pPr>
            <a:r>
              <a:rPr lang="en-US" dirty="0"/>
              <a:t>Competency assessment focused on: </a:t>
            </a:r>
          </a:p>
          <a:p>
            <a:pPr lvl="1">
              <a:spcAft>
                <a:spcPts val="1000"/>
              </a:spcAft>
            </a:pPr>
            <a:r>
              <a:rPr lang="en-US" sz="2400" dirty="0"/>
              <a:t>Safety management systems</a:t>
            </a:r>
          </a:p>
          <a:p>
            <a:pPr lvl="1">
              <a:spcAft>
                <a:spcPts val="1000"/>
              </a:spcAft>
            </a:pPr>
            <a:r>
              <a:rPr lang="en-US" sz="2400" dirty="0"/>
              <a:t>Risk management</a:t>
            </a:r>
          </a:p>
          <a:p>
            <a:pPr lvl="1">
              <a:spcAft>
                <a:spcPts val="1000"/>
              </a:spcAft>
            </a:pPr>
            <a:r>
              <a:rPr lang="en-US" sz="2400" dirty="0"/>
              <a:t>SH&amp;E concepts</a:t>
            </a:r>
          </a:p>
          <a:p>
            <a:pPr lvl="1">
              <a:spcAft>
                <a:spcPts val="1000"/>
              </a:spcAft>
            </a:pPr>
            <a:r>
              <a:rPr lang="en-US" sz="2400" dirty="0"/>
              <a:t>Incident investigation and emergency preparedness</a:t>
            </a:r>
          </a:p>
          <a:p>
            <a:pPr lvl="1">
              <a:spcAft>
                <a:spcPts val="1000"/>
              </a:spcAft>
            </a:pPr>
            <a:r>
              <a:rPr lang="en-US" sz="2400" dirty="0"/>
              <a:t>Business case of safety</a:t>
            </a:r>
          </a:p>
          <a:p>
            <a:pPr>
              <a:spcAft>
                <a:spcPts val="1000"/>
              </a:spcAft>
            </a:pPr>
            <a:endParaRPr lang="en-US" dirty="0"/>
          </a:p>
          <a:p>
            <a:pPr>
              <a:spcAft>
                <a:spcPts val="1000"/>
              </a:spcAft>
            </a:pPr>
            <a:endParaRPr lang="en-US" dirty="0"/>
          </a:p>
          <a:p>
            <a:pPr>
              <a:spcAft>
                <a:spcPts val="1000"/>
              </a:spcAft>
            </a:pPr>
            <a:endParaRPr lang="en-US" dirty="0"/>
          </a:p>
        </p:txBody>
      </p:sp>
      <p:sp>
        <p:nvSpPr>
          <p:cNvPr id="7" name="Content Placeholder 2">
            <a:extLst>
              <a:ext uri="{FF2B5EF4-FFF2-40B4-BE49-F238E27FC236}">
                <a16:creationId xmlns:a16="http://schemas.microsoft.com/office/drawing/2014/main" id="{CFC865B1-4A82-4FB3-83CB-8A169F0792EA}"/>
              </a:ext>
            </a:extLst>
          </p:cNvPr>
          <p:cNvSpPr txBox="1">
            <a:spLocks/>
          </p:cNvSpPr>
          <p:nvPr/>
        </p:nvSpPr>
        <p:spPr>
          <a:xfrm>
            <a:off x="1978429" y="1664783"/>
            <a:ext cx="6192556" cy="41040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054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dirty="0"/>
              <a:t>Job Titles and Duties</a:t>
            </a:r>
          </a:p>
        </p:txBody>
      </p:sp>
      <p:sp>
        <p:nvSpPr>
          <p:cNvPr id="8" name="Content Placeholder 2">
            <a:extLst>
              <a:ext uri="{FF2B5EF4-FFF2-40B4-BE49-F238E27FC236}">
                <a16:creationId xmlns:a16="http://schemas.microsoft.com/office/drawing/2014/main" id="{171C1481-E867-40D4-B560-86C9BDD73D31}"/>
              </a:ext>
            </a:extLst>
          </p:cNvPr>
          <p:cNvSpPr>
            <a:spLocks noGrp="1"/>
          </p:cNvSpPr>
          <p:nvPr>
            <p:ph sz="half" idx="1"/>
          </p:nvPr>
        </p:nvSpPr>
        <p:spPr/>
        <p:txBody>
          <a:bodyPr>
            <a:normAutofit lnSpcReduction="10000"/>
          </a:bodyPr>
          <a:lstStyle/>
          <a:p>
            <a:pPr marL="0" indent="0">
              <a:buNone/>
            </a:pPr>
            <a:r>
              <a:rPr lang="en-US" dirty="0"/>
              <a:t>Job Titles:</a:t>
            </a:r>
          </a:p>
          <a:p>
            <a:pPr marL="342900" indent="-342900">
              <a:buFont typeface="Arial" panose="020B0604020202020204" pitchFamily="34" charset="0"/>
              <a:buChar char="•"/>
            </a:pPr>
            <a:r>
              <a:rPr lang="en-US" dirty="0"/>
              <a:t>Site Safety Manager </a:t>
            </a:r>
          </a:p>
          <a:p>
            <a:pPr marL="342900" indent="-342900">
              <a:buFont typeface="Arial" panose="020B0604020202020204" pitchFamily="34" charset="0"/>
              <a:buChar char="•"/>
            </a:pPr>
            <a:r>
              <a:rPr lang="en-US" dirty="0"/>
              <a:t>Project Safety Manager </a:t>
            </a:r>
          </a:p>
          <a:p>
            <a:pPr marL="342900" indent="-342900">
              <a:buFont typeface="Arial" panose="020B0604020202020204" pitchFamily="34" charset="0"/>
              <a:buChar char="•"/>
            </a:pPr>
            <a:r>
              <a:rPr lang="en-US" dirty="0"/>
              <a:t>Safety &amp; Security Manager </a:t>
            </a:r>
          </a:p>
          <a:p>
            <a:pPr marL="342900" indent="-342900">
              <a:buFont typeface="Arial" panose="020B0604020202020204" pitchFamily="34" charset="0"/>
              <a:buChar char="•"/>
            </a:pPr>
            <a:r>
              <a:rPr lang="en-US" dirty="0"/>
              <a:t>Human Resource/Risk Management/Environmental Manager </a:t>
            </a:r>
          </a:p>
          <a:p>
            <a:pPr marL="342900" indent="-342900">
              <a:buFont typeface="Arial" panose="020B0604020202020204" pitchFamily="34" charset="0"/>
              <a:buChar char="•"/>
            </a:pPr>
            <a:r>
              <a:rPr lang="en-US" dirty="0"/>
              <a:t>Facilities Manager </a:t>
            </a:r>
          </a:p>
          <a:p>
            <a:pPr marL="342900" indent="-342900">
              <a:buFont typeface="Arial" panose="020B0604020202020204" pitchFamily="34" charset="0"/>
              <a:buChar char="•"/>
            </a:pPr>
            <a:r>
              <a:rPr lang="en-US" dirty="0"/>
              <a:t>Operations Manager </a:t>
            </a:r>
          </a:p>
          <a:p>
            <a:pPr marL="342900" indent="-342900">
              <a:buFont typeface="Arial" panose="020B0604020202020204" pitchFamily="34" charset="0"/>
              <a:buChar char="•"/>
            </a:pPr>
            <a:r>
              <a:rPr lang="en-US" dirty="0"/>
              <a:t>CEO or COO, Director-level, VP-level jobs </a:t>
            </a:r>
          </a:p>
          <a:p>
            <a:pPr marL="285750" indent="-285750">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defRPr/>
            </a:pPr>
            <a:endParaRPr lang="en-US" dirty="0">
              <a:latin typeface="Arial"/>
              <a:cs typeface="Arial"/>
            </a:endParaRPr>
          </a:p>
          <a:p>
            <a:pPr marL="285750" indent="-285750">
              <a:buFont typeface="Arial" panose="020B0604020202020204" pitchFamily="34" charset="0"/>
              <a:buChar char="•"/>
            </a:pPr>
            <a:endParaRPr lang="en-US" dirty="0">
              <a:latin typeface="Arial"/>
              <a:cs typeface="Arial"/>
            </a:endParaRPr>
          </a:p>
        </p:txBody>
      </p:sp>
      <p:sp>
        <p:nvSpPr>
          <p:cNvPr id="3" name="Content Placeholder 2">
            <a:extLst>
              <a:ext uri="{FF2B5EF4-FFF2-40B4-BE49-F238E27FC236}">
                <a16:creationId xmlns:a16="http://schemas.microsoft.com/office/drawing/2014/main" id="{5F12161C-7054-4A5D-8BC8-00CD7708DAF9}"/>
              </a:ext>
            </a:extLst>
          </p:cNvPr>
          <p:cNvSpPr>
            <a:spLocks noGrp="1"/>
          </p:cNvSpPr>
          <p:nvPr>
            <p:ph sz="half" idx="2"/>
          </p:nvPr>
        </p:nvSpPr>
        <p:spPr/>
        <p:txBody>
          <a:bodyPr>
            <a:normAutofit lnSpcReduction="10000"/>
          </a:bodyPr>
          <a:lstStyle/>
          <a:p>
            <a:pPr marL="0" indent="0">
              <a:buNone/>
            </a:pPr>
            <a:r>
              <a:rPr lang="en-US" dirty="0"/>
              <a:t>Job Duties: </a:t>
            </a:r>
          </a:p>
          <a:p>
            <a:r>
              <a:rPr lang="en-US" dirty="0"/>
              <a:t>Analyze SH&amp;E risk</a:t>
            </a:r>
          </a:p>
          <a:p>
            <a:r>
              <a:rPr lang="en-US" dirty="0"/>
              <a:t>Apply hierarchy of controls to various types of hazards </a:t>
            </a:r>
          </a:p>
          <a:p>
            <a:r>
              <a:rPr lang="en-US" dirty="0"/>
              <a:t>Recognize unsafe conditions or acts that can cause slips, trips, and falls</a:t>
            </a:r>
          </a:p>
          <a:p>
            <a:r>
              <a:rPr lang="en-US" dirty="0"/>
              <a:t>Calculate incident and injury rates</a:t>
            </a:r>
          </a:p>
          <a:p>
            <a:r>
              <a:rPr lang="en-US" dirty="0"/>
              <a:t>Interpret cost/benefit analysis</a:t>
            </a:r>
          </a:p>
          <a:p>
            <a:r>
              <a:rPr lang="en-US" dirty="0"/>
              <a:t>Interpret leading and lagging indicators</a:t>
            </a:r>
          </a:p>
          <a:p>
            <a:pPr marL="0" indent="0">
              <a:buNone/>
            </a:pPr>
            <a:endParaRPr lang="en-US" dirty="0">
              <a:latin typeface="Arial"/>
              <a:cs typeface="Arial"/>
            </a:endParaRPr>
          </a:p>
          <a:p>
            <a:endParaRPr lang="en-US" dirty="0"/>
          </a:p>
        </p:txBody>
      </p:sp>
      <p:sp>
        <p:nvSpPr>
          <p:cNvPr id="9" name="Content Placeholder 2">
            <a:extLst>
              <a:ext uri="{FF2B5EF4-FFF2-40B4-BE49-F238E27FC236}">
                <a16:creationId xmlns:a16="http://schemas.microsoft.com/office/drawing/2014/main" id="{67669DA0-A305-4D84-9B4E-FFC7BB44C582}"/>
              </a:ext>
            </a:extLst>
          </p:cNvPr>
          <p:cNvSpPr txBox="1">
            <a:spLocks/>
          </p:cNvSpPr>
          <p:nvPr/>
        </p:nvSpPr>
        <p:spPr>
          <a:xfrm>
            <a:off x="1688998" y="1761244"/>
            <a:ext cx="4779689" cy="4724400"/>
          </a:xfrm>
          <a:prstGeom prst="rect">
            <a:avLst/>
          </a:prstGeom>
        </p:spPr>
        <p:txBody>
          <a:bodyPr/>
          <a:lstStyle>
            <a:lvl1pPr marL="342900" indent="-342900" algn="l" defTabSz="914400" rtl="0" eaLnBrk="1" latinLnBrk="0" hangingPunct="1">
              <a:lnSpc>
                <a:spcPct val="120000"/>
              </a:lnSpc>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20000"/>
              </a:lnSpc>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latin typeface="Arial"/>
              <a:cs typeface="Arial"/>
            </a:endParaRPr>
          </a:p>
        </p:txBody>
      </p:sp>
    </p:spTree>
    <p:extLst>
      <p:ext uri="{BB962C8B-B14F-4D97-AF65-F5344CB8AC3E}">
        <p14:creationId xmlns:p14="http://schemas.microsoft.com/office/powerpoint/2010/main" val="118075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2B71-F7C9-41B7-A71F-B829BA013925}"/>
              </a:ext>
            </a:extLst>
          </p:cNvPr>
          <p:cNvSpPr>
            <a:spLocks noGrp="1"/>
          </p:cNvSpPr>
          <p:nvPr>
            <p:ph type="title"/>
          </p:nvPr>
        </p:nvSpPr>
        <p:spPr/>
        <p:txBody>
          <a:bodyPr/>
          <a:lstStyle/>
          <a:p>
            <a:r>
              <a:rPr lang="en-US" dirty="0"/>
              <a:t>SMS: Bridging the Gap</a:t>
            </a:r>
          </a:p>
        </p:txBody>
      </p:sp>
      <p:graphicFrame>
        <p:nvGraphicFramePr>
          <p:cNvPr id="10" name="Content Placeholder 6">
            <a:extLst>
              <a:ext uri="{FF2B5EF4-FFF2-40B4-BE49-F238E27FC236}">
                <a16:creationId xmlns:a16="http://schemas.microsoft.com/office/drawing/2014/main" id="{BDF607CC-1BED-4C50-8048-131FBDDC8B7E}"/>
              </a:ext>
            </a:extLst>
          </p:cNvPr>
          <p:cNvGraphicFramePr>
            <a:graphicFrameLocks noGrp="1"/>
          </p:cNvGraphicFramePr>
          <p:nvPr>
            <p:ph idx="1"/>
            <p:extLst>
              <p:ext uri="{D42A27DB-BD31-4B8C-83A1-F6EECF244321}">
                <p14:modId xmlns:p14="http://schemas.microsoft.com/office/powerpoint/2010/main" val="1729810192"/>
              </p:ext>
            </p:extLst>
          </p:nvPr>
        </p:nvGraphicFramePr>
        <p:xfrm>
          <a:off x="838200" y="1621412"/>
          <a:ext cx="10515054" cy="4770548"/>
        </p:xfrm>
        <a:graphic>
          <a:graphicData uri="http://schemas.openxmlformats.org/drawingml/2006/table">
            <a:tbl>
              <a:tblPr firstRow="1" bandRow="1">
                <a:tableStyleId>{7DF18680-E054-41AD-8BC1-D1AEF772440D}</a:tableStyleId>
              </a:tblPr>
              <a:tblGrid>
                <a:gridCol w="3505018">
                  <a:extLst>
                    <a:ext uri="{9D8B030D-6E8A-4147-A177-3AD203B41FA5}">
                      <a16:colId xmlns:a16="http://schemas.microsoft.com/office/drawing/2014/main" val="296303710"/>
                    </a:ext>
                  </a:extLst>
                </a:gridCol>
                <a:gridCol w="3505018">
                  <a:extLst>
                    <a:ext uri="{9D8B030D-6E8A-4147-A177-3AD203B41FA5}">
                      <a16:colId xmlns:a16="http://schemas.microsoft.com/office/drawing/2014/main" val="2262546939"/>
                    </a:ext>
                  </a:extLst>
                </a:gridCol>
                <a:gridCol w="3505018">
                  <a:extLst>
                    <a:ext uri="{9D8B030D-6E8A-4147-A177-3AD203B41FA5}">
                      <a16:colId xmlns:a16="http://schemas.microsoft.com/office/drawing/2014/main" val="3185630515"/>
                    </a:ext>
                  </a:extLst>
                </a:gridCol>
              </a:tblGrid>
              <a:tr h="483009">
                <a:tc>
                  <a:txBody>
                    <a:bodyPr/>
                    <a:lstStyle/>
                    <a:p>
                      <a:pPr algn="ctr"/>
                      <a:r>
                        <a:rPr lang="en-US" sz="2200" dirty="0">
                          <a:latin typeface="Arial" panose="020B0604020202020204" pitchFamily="34" charset="0"/>
                          <a:cs typeface="Arial" panose="020B0604020202020204" pitchFamily="34" charset="0"/>
                        </a:rPr>
                        <a:t>Senior Safety Staff</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tc>
                <a:tc>
                  <a:txBody>
                    <a:bodyPr/>
                    <a:lstStyle/>
                    <a:p>
                      <a:pPr algn="ctr"/>
                      <a:r>
                        <a:rPr lang="en-US" sz="2200" dirty="0">
                          <a:latin typeface="Arial" panose="020B0604020202020204" pitchFamily="34" charset="0"/>
                          <a:cs typeface="Arial" panose="020B0604020202020204" pitchFamily="34" charset="0"/>
                        </a:rPr>
                        <a:t>Safety Managers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tc>
                <a:tc>
                  <a:txBody>
                    <a:bodyPr/>
                    <a:lstStyle/>
                    <a:p>
                      <a:pPr algn="ctr"/>
                      <a:r>
                        <a:rPr lang="en-US" sz="2200" dirty="0">
                          <a:latin typeface="Arial" panose="020B0604020202020204" pitchFamily="34" charset="0"/>
                          <a:cs typeface="Arial" panose="020B0604020202020204" pitchFamily="34" charset="0"/>
                        </a:rPr>
                        <a:t>Frontline Supervisors</a:t>
                      </a:r>
                      <a:endParaRPr lang="en-US" sz="2200" dirty="0">
                        <a:solidFill>
                          <a:sysClr val="windowText" lastClr="000000"/>
                        </a:solidFill>
                        <a:latin typeface="Arial" panose="020B0604020202020204" pitchFamily="34" charset="0"/>
                        <a:cs typeface="Arial" panose="020B0604020202020204" pitchFamily="34" charset="0"/>
                      </a:endParaRPr>
                    </a:p>
                  </a:txBody>
                  <a:tcPr marL="95012" marR="95012"/>
                </a:tc>
                <a:extLst>
                  <a:ext uri="{0D108BD9-81ED-4DB2-BD59-A6C34878D82A}">
                    <a16:rowId xmlns:a16="http://schemas.microsoft.com/office/drawing/2014/main" val="4280786114"/>
                  </a:ext>
                </a:extLst>
              </a:tr>
              <a:tr h="1190983">
                <a:tc>
                  <a:txBody>
                    <a:bodyPr/>
                    <a:lstStyle/>
                    <a:p>
                      <a:pPr algn="ctr"/>
                      <a:r>
                        <a:rPr lang="en-US" sz="2000" dirty="0">
                          <a:latin typeface="Arial" panose="020B0604020202020204" pitchFamily="34" charset="0"/>
                          <a:cs typeface="Arial" panose="020B0604020202020204" pitchFamily="34" charset="0"/>
                        </a:rPr>
                        <a:t>Formulates organizational safety strategy</a:t>
                      </a:r>
                    </a:p>
                  </a:txBody>
                  <a:tcPr marL="95012" marR="95012"/>
                </a:tc>
                <a:tc>
                  <a:txBody>
                    <a:bodyPr/>
                    <a:lstStyle/>
                    <a:p>
                      <a:pPr algn="ctr"/>
                      <a:r>
                        <a:rPr lang="en-US" sz="2000" dirty="0">
                          <a:latin typeface="Arial" panose="020B0604020202020204" pitchFamily="34" charset="0"/>
                          <a:cs typeface="Arial" panose="020B0604020202020204" pitchFamily="34" charset="0"/>
                        </a:rPr>
                        <a:t>Implement/oversee SH&amp;E programs</a:t>
                      </a:r>
                    </a:p>
                  </a:txBody>
                  <a:tcPr marL="95012" marR="9501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Develops basic programmatic training programs</a:t>
                      </a:r>
                    </a:p>
                  </a:txBody>
                  <a:tcPr marL="95012" marR="95012"/>
                </a:tc>
                <a:extLst>
                  <a:ext uri="{0D108BD9-81ED-4DB2-BD59-A6C34878D82A}">
                    <a16:rowId xmlns:a16="http://schemas.microsoft.com/office/drawing/2014/main" val="1669321676"/>
                  </a:ext>
                </a:extLst>
              </a:tr>
              <a:tr h="1548278">
                <a:tc>
                  <a:txBody>
                    <a:bodyPr/>
                    <a:lstStyle/>
                    <a:p>
                      <a:pPr algn="ctr"/>
                      <a:r>
                        <a:rPr lang="en-US" sz="2000" dirty="0">
                          <a:latin typeface="Arial" panose="020B0604020202020204" pitchFamily="34" charset="0"/>
                          <a:cs typeface="Arial" panose="020B0604020202020204" pitchFamily="34" charset="0"/>
                        </a:rPr>
                        <a:t>Evaluates and demonstrates </a:t>
                      </a:r>
                      <a:r>
                        <a:rPr lang="en-US" sz="2000" kern="1200" dirty="0">
                          <a:effectLst/>
                          <a:latin typeface="Arial" panose="020B0604020202020204" pitchFamily="34" charset="0"/>
                          <a:cs typeface="Arial" panose="020B0604020202020204" pitchFamily="34" charset="0"/>
                        </a:rPr>
                        <a:t>the positive impact of safety programs to the organization</a:t>
                      </a:r>
                      <a:endParaRPr lang="en-US" sz="2000" dirty="0">
                        <a:latin typeface="Arial" panose="020B0604020202020204" pitchFamily="34" charset="0"/>
                        <a:cs typeface="Arial" panose="020B0604020202020204" pitchFamily="34" charset="0"/>
                      </a:endParaRPr>
                    </a:p>
                  </a:txBody>
                  <a:tcPr marL="95012" marR="95012"/>
                </a:tc>
                <a:tc>
                  <a:txBody>
                    <a:bodyPr/>
                    <a:lstStyle/>
                    <a:p>
                      <a:pPr algn="ctr"/>
                      <a:r>
                        <a:rPr lang="en-US" sz="2000" dirty="0">
                          <a:latin typeface="Arial" panose="020B0604020202020204" pitchFamily="34" charset="0"/>
                          <a:cs typeface="Arial" panose="020B0604020202020204" pitchFamily="34" charset="0"/>
                        </a:rPr>
                        <a:t>Communicates the need for and/or results from a cost/benefit analysis to senior management</a:t>
                      </a:r>
                    </a:p>
                  </a:txBody>
                  <a:tcPr marL="95012" marR="9501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Completes required reports that provide data for analysis</a:t>
                      </a:r>
                    </a:p>
                  </a:txBody>
                  <a:tcPr marL="95012" marR="95012"/>
                </a:tc>
                <a:extLst>
                  <a:ext uri="{0D108BD9-81ED-4DB2-BD59-A6C34878D82A}">
                    <a16:rowId xmlns:a16="http://schemas.microsoft.com/office/drawing/2014/main" val="1092318629"/>
                  </a:ext>
                </a:extLst>
              </a:tr>
              <a:tr h="1548278">
                <a:tc>
                  <a:txBody>
                    <a:bodyPr/>
                    <a:lstStyle/>
                    <a:p>
                      <a:pPr algn="ctr"/>
                      <a:r>
                        <a:rPr lang="en-US" sz="2000" dirty="0">
                          <a:latin typeface="Arial" panose="020B0604020202020204" pitchFamily="34" charset="0"/>
                          <a:cs typeface="Arial" panose="020B0604020202020204" pitchFamily="34" charset="0"/>
                        </a:rPr>
                        <a:t>Leads an incident investigation team,</a:t>
                      </a:r>
                    </a:p>
                    <a:p>
                      <a:pPr algn="ctr"/>
                      <a:r>
                        <a:rPr lang="en-US" sz="2000" dirty="0">
                          <a:latin typeface="Arial" panose="020B0604020202020204" pitchFamily="34" charset="0"/>
                          <a:cs typeface="Arial" panose="020B0604020202020204" pitchFamily="34" charset="0"/>
                        </a:rPr>
                        <a:t>conducts Root Cause Analyses (RCA)</a:t>
                      </a:r>
                    </a:p>
                  </a:txBody>
                  <a:tcPr marL="95012" marR="95012"/>
                </a:tc>
                <a:tc>
                  <a:txBody>
                    <a:bodyPr/>
                    <a:lstStyle/>
                    <a:p>
                      <a:pPr algn="ctr"/>
                      <a:r>
                        <a:rPr lang="en-US" sz="2000" dirty="0">
                          <a:latin typeface="Arial" panose="020B0604020202020204" pitchFamily="34" charset="0"/>
                          <a:cs typeface="Arial" panose="020B0604020202020204" pitchFamily="34" charset="0"/>
                        </a:rPr>
                        <a:t>Participates in team, formulates recommendations based on RCA Findings</a:t>
                      </a:r>
                    </a:p>
                  </a:txBody>
                  <a:tcPr marL="95012" marR="95012"/>
                </a:tc>
                <a:tc>
                  <a:txBody>
                    <a:bodyPr/>
                    <a:lstStyle/>
                    <a:p>
                      <a:pPr algn="ctr"/>
                      <a:r>
                        <a:rPr lang="en-US" sz="2000" dirty="0">
                          <a:latin typeface="Arial" panose="020B0604020202020204" pitchFamily="34" charset="0"/>
                          <a:cs typeface="Arial" panose="020B0604020202020204" pitchFamily="34" charset="0"/>
                        </a:rPr>
                        <a:t>Communicates changes in safety procedure based on RCA findings and recommendations</a:t>
                      </a:r>
                    </a:p>
                  </a:txBody>
                  <a:tcPr marL="95012" marR="95012"/>
                </a:tc>
                <a:extLst>
                  <a:ext uri="{0D108BD9-81ED-4DB2-BD59-A6C34878D82A}">
                    <a16:rowId xmlns:a16="http://schemas.microsoft.com/office/drawing/2014/main" val="738040727"/>
                  </a:ext>
                </a:extLst>
              </a:tr>
            </a:tbl>
          </a:graphicData>
        </a:graphic>
      </p:graphicFrame>
    </p:spTree>
    <p:extLst>
      <p:ext uri="{BB962C8B-B14F-4D97-AF65-F5344CB8AC3E}">
        <p14:creationId xmlns:p14="http://schemas.microsoft.com/office/powerpoint/2010/main" val="271469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6F00-FA9E-4C60-9EBA-6872F7A4FCC5}"/>
              </a:ext>
            </a:extLst>
          </p:cNvPr>
          <p:cNvSpPr>
            <a:spLocks noGrp="1"/>
          </p:cNvSpPr>
          <p:nvPr>
            <p:ph type="title"/>
          </p:nvPr>
        </p:nvSpPr>
        <p:spPr/>
        <p:txBody>
          <a:bodyPr/>
          <a:lstStyle/>
          <a:p>
            <a:r>
              <a:rPr lang="en-US" dirty="0"/>
              <a:t>Benefits of Certification</a:t>
            </a:r>
          </a:p>
        </p:txBody>
      </p:sp>
      <p:sp>
        <p:nvSpPr>
          <p:cNvPr id="4" name="Content Placeholder 3">
            <a:extLst>
              <a:ext uri="{FF2B5EF4-FFF2-40B4-BE49-F238E27FC236}">
                <a16:creationId xmlns:a16="http://schemas.microsoft.com/office/drawing/2014/main" id="{0F5EAAAB-5B1C-4A6A-AC43-B7B4E871CEFD}"/>
              </a:ext>
            </a:extLst>
          </p:cNvPr>
          <p:cNvSpPr>
            <a:spLocks noGrp="1"/>
          </p:cNvSpPr>
          <p:nvPr>
            <p:ph idx="1"/>
          </p:nvPr>
        </p:nvSpPr>
        <p:spPr>
          <a:xfrm>
            <a:off x="838200" y="1825625"/>
            <a:ext cx="7496331" cy="4351338"/>
          </a:xfrm>
        </p:spPr>
        <p:txBody>
          <a:bodyPr/>
          <a:lstStyle/>
          <a:p>
            <a:pPr marL="457200" indent="-457200"/>
            <a:r>
              <a:rPr lang="en-US" sz="2800" b="1" dirty="0"/>
              <a:t>Accomplishment</a:t>
            </a:r>
          </a:p>
          <a:p>
            <a:pPr marL="457200" indent="-457200"/>
            <a:r>
              <a:rPr lang="en-US" sz="2800" b="1" dirty="0"/>
              <a:t>Validation</a:t>
            </a:r>
            <a:endParaRPr lang="en-US" sz="2800" dirty="0"/>
          </a:p>
          <a:p>
            <a:pPr marL="457200" indent="-457200"/>
            <a:r>
              <a:rPr lang="en-US" sz="2800" b="1" dirty="0"/>
              <a:t>Opportunities</a:t>
            </a:r>
            <a:r>
              <a:rPr lang="en-US" sz="2800" dirty="0"/>
              <a:t> </a:t>
            </a:r>
          </a:p>
          <a:p>
            <a:pPr marL="457200" indent="-457200"/>
            <a:r>
              <a:rPr lang="en-US" sz="2800" b="1" dirty="0"/>
              <a:t>Competition</a:t>
            </a:r>
          </a:p>
          <a:p>
            <a:pPr marL="457200" indent="-457200"/>
            <a:r>
              <a:rPr lang="en-US" sz="2800" b="1" dirty="0"/>
              <a:t>Recognition</a:t>
            </a:r>
          </a:p>
          <a:p>
            <a:pPr marL="457200" lvl="1" indent="0">
              <a:buNone/>
            </a:pPr>
            <a:endParaRPr lang="en-US" sz="2800" dirty="0"/>
          </a:p>
          <a:p>
            <a:pPr marL="457200" lvl="1" indent="0" algn="ctr">
              <a:buNone/>
            </a:pPr>
            <a:r>
              <a:rPr lang="en-US" sz="2800" dirty="0"/>
              <a:t>Demonstrates that safety is </a:t>
            </a:r>
            <a:r>
              <a:rPr lang="en-US" sz="2800" i="1" dirty="0"/>
              <a:t>everybody’s</a:t>
            </a:r>
            <a:r>
              <a:rPr lang="en-US" sz="2800" dirty="0"/>
              <a:t> job</a:t>
            </a:r>
          </a:p>
          <a:p>
            <a:endParaRPr lang="en-US" dirty="0"/>
          </a:p>
        </p:txBody>
      </p:sp>
      <p:pic>
        <p:nvPicPr>
          <p:cNvPr id="7" name="Picture 6">
            <a:extLst>
              <a:ext uri="{FF2B5EF4-FFF2-40B4-BE49-F238E27FC236}">
                <a16:creationId xmlns:a16="http://schemas.microsoft.com/office/drawing/2014/main" id="{65FCD30C-491C-400B-93C8-3A786B693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58" y="-36711"/>
            <a:ext cx="5358746" cy="6931422"/>
          </a:xfrm>
          <a:prstGeom prst="rect">
            <a:avLst/>
          </a:prstGeom>
        </p:spPr>
      </p:pic>
      <p:sp>
        <p:nvSpPr>
          <p:cNvPr id="8" name="Content Placeholder 2">
            <a:extLst>
              <a:ext uri="{FF2B5EF4-FFF2-40B4-BE49-F238E27FC236}">
                <a16:creationId xmlns:a16="http://schemas.microsoft.com/office/drawing/2014/main" id="{7CD993BE-EC85-4045-856B-E064064ECF32}"/>
              </a:ext>
            </a:extLst>
          </p:cNvPr>
          <p:cNvSpPr txBox="1">
            <a:spLocks/>
          </p:cNvSpPr>
          <p:nvPr/>
        </p:nvSpPr>
        <p:spPr>
          <a:xfrm>
            <a:off x="1970116" y="1794152"/>
            <a:ext cx="6934967" cy="4724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99519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dirty="0"/>
              <a:t>Benefits of Certification</a:t>
            </a:r>
            <a:endParaRPr lang="en-US" strike="sngStrike" dirty="0"/>
          </a:p>
        </p:txBody>
      </p:sp>
      <p:sp>
        <p:nvSpPr>
          <p:cNvPr id="4" name="Content Placeholder 3">
            <a:extLst>
              <a:ext uri="{FF2B5EF4-FFF2-40B4-BE49-F238E27FC236}">
                <a16:creationId xmlns:a16="http://schemas.microsoft.com/office/drawing/2014/main" id="{0BDB6FC4-2DB5-47F4-B7F4-DDA560849E2D}"/>
              </a:ext>
            </a:extLst>
          </p:cNvPr>
          <p:cNvSpPr>
            <a:spLocks noGrp="1"/>
          </p:cNvSpPr>
          <p:nvPr>
            <p:ph idx="1"/>
          </p:nvPr>
        </p:nvSpPr>
        <p:spPr>
          <a:xfrm>
            <a:off x="838200" y="1825625"/>
            <a:ext cx="6477000" cy="4351338"/>
          </a:xfrm>
        </p:spPr>
        <p:txBody>
          <a:bodyPr/>
          <a:lstStyle/>
          <a:p>
            <a:pPr marL="0" indent="0">
              <a:buNone/>
              <a:defRPr/>
            </a:pPr>
            <a:r>
              <a:rPr lang="en-US" b="1" dirty="0">
                <a:latin typeface="Museo Sans 500" panose="02000000000000000000" pitchFamily="50" charset="0"/>
              </a:rPr>
              <a:t>Employers and Owners</a:t>
            </a:r>
          </a:p>
          <a:p>
            <a:pPr marL="342900" indent="-342900">
              <a:defRPr/>
            </a:pPr>
            <a:r>
              <a:rPr lang="en-US" dirty="0"/>
              <a:t>Helpful in selecting qualified safety professional</a:t>
            </a:r>
          </a:p>
          <a:p>
            <a:pPr marL="342900" indent="-342900">
              <a:defRPr/>
            </a:pPr>
            <a:r>
              <a:rPr lang="en-US" dirty="0"/>
              <a:t>Improves safety in the workplace through increased competence and confidence</a:t>
            </a:r>
          </a:p>
          <a:p>
            <a:pPr marL="342900" indent="-342900">
              <a:defRPr/>
            </a:pPr>
            <a:r>
              <a:rPr lang="en-US" dirty="0"/>
              <a:t>Increases public confidence in the employer’s safety program</a:t>
            </a:r>
          </a:p>
          <a:p>
            <a:pPr marL="342900" indent="-342900">
              <a:defRPr/>
            </a:pPr>
            <a:r>
              <a:rPr lang="en-US" dirty="0"/>
              <a:t>Enhances profitability and quality by reducing accidents, illnesses, and insurance claims</a:t>
            </a:r>
          </a:p>
          <a:p>
            <a:endParaRPr lang="en-US" dirty="0"/>
          </a:p>
        </p:txBody>
      </p:sp>
      <p:pic>
        <p:nvPicPr>
          <p:cNvPr id="11" name="Picture 10">
            <a:extLst>
              <a:ext uri="{FF2B5EF4-FFF2-40B4-BE49-F238E27FC236}">
                <a16:creationId xmlns:a16="http://schemas.microsoft.com/office/drawing/2014/main" id="{ABE14B89-F56F-4E73-ABC0-1D03CC2A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3572" y="0"/>
            <a:ext cx="5188400" cy="6858000"/>
          </a:xfrm>
          <a:prstGeom prst="rect">
            <a:avLst/>
          </a:prstGeom>
        </p:spPr>
      </p:pic>
    </p:spTree>
    <p:extLst>
      <p:ext uri="{BB962C8B-B14F-4D97-AF65-F5344CB8AC3E}">
        <p14:creationId xmlns:p14="http://schemas.microsoft.com/office/powerpoint/2010/main" val="351553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FD2C1F-1108-410A-9B3C-DD10C466F394}"/>
              </a:ext>
            </a:extLst>
          </p:cNvPr>
          <p:cNvPicPr>
            <a:picLocks noChangeAspect="1"/>
          </p:cNvPicPr>
          <p:nvPr/>
        </p:nvPicPr>
        <p:blipFill rotWithShape="1">
          <a:blip r:embed="rId3">
            <a:extLst>
              <a:ext uri="{28A0092B-C50C-407E-A947-70E740481C1C}">
                <a14:useLocalDpi xmlns:a14="http://schemas.microsoft.com/office/drawing/2010/main" val="0"/>
              </a:ext>
            </a:extLst>
          </a:blip>
          <a:srcRect l="2499" r="3700" b="4533"/>
          <a:stretch/>
        </p:blipFill>
        <p:spPr>
          <a:xfrm>
            <a:off x="1545849" y="341714"/>
            <a:ext cx="9100301" cy="6174571"/>
          </a:xfrm>
          <a:prstGeom prst="rect">
            <a:avLst/>
          </a:prstGeom>
        </p:spPr>
      </p:pic>
    </p:spTree>
    <p:extLst>
      <p:ext uri="{BB962C8B-B14F-4D97-AF65-F5344CB8AC3E}">
        <p14:creationId xmlns:p14="http://schemas.microsoft.com/office/powerpoint/2010/main" val="1242993296"/>
      </p:ext>
    </p:extLst>
  </p:cSld>
  <p:clrMapOvr>
    <a:masterClrMapping/>
  </p:clrMapOvr>
</p:sld>
</file>

<file path=ppt/theme/theme1.xml><?xml version="1.0" encoding="utf-8"?>
<a:theme xmlns:a="http://schemas.openxmlformats.org/drawingml/2006/main" name="3_Office Theme">
  <a:themeElements>
    <a:clrScheme name="Custom 3">
      <a:dk1>
        <a:sysClr val="windowText" lastClr="000000"/>
      </a:dk1>
      <a:lt1>
        <a:sysClr val="window" lastClr="FFFFFF"/>
      </a:lt1>
      <a:dk2>
        <a:srgbClr val="44546A"/>
      </a:dk2>
      <a:lt2>
        <a:srgbClr val="E7E6E6"/>
      </a:lt2>
      <a:accent1>
        <a:srgbClr val="808285"/>
      </a:accent1>
      <a:accent2>
        <a:srgbClr val="004890"/>
      </a:accent2>
      <a:accent3>
        <a:srgbClr val="CD1F43"/>
      </a:accent3>
      <a:accent4>
        <a:srgbClr val="FFCD03"/>
      </a:accent4>
      <a:accent5>
        <a:srgbClr val="0086A6"/>
      </a:accent5>
      <a:accent6>
        <a:srgbClr val="8CC6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1679</TotalTime>
  <Words>3029</Words>
  <Application>Microsoft Office PowerPoint</Application>
  <PresentationFormat>Widescreen</PresentationFormat>
  <Paragraphs>300</Paragraphs>
  <Slides>23</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 Black</vt:lpstr>
      <vt:lpstr>Museo Sans 300</vt:lpstr>
      <vt:lpstr>Calibri Light</vt:lpstr>
      <vt:lpstr>Arial Nova</vt:lpstr>
      <vt:lpstr>Arial</vt:lpstr>
      <vt:lpstr>Calibri</vt:lpstr>
      <vt:lpstr>Museo Sans 500</vt:lpstr>
      <vt:lpstr>Museo Sans 700</vt:lpstr>
      <vt:lpstr>3_Office Theme</vt:lpstr>
      <vt:lpstr>Safety Management Specialist (SMS)</vt:lpstr>
      <vt:lpstr>Overview</vt:lpstr>
      <vt:lpstr>What is the SMS Certification? </vt:lpstr>
      <vt:lpstr>What is the SMS Certification?</vt:lpstr>
      <vt:lpstr>Job Titles and Duties</vt:lpstr>
      <vt:lpstr>SMS: Bridging the Gap</vt:lpstr>
      <vt:lpstr>Benefits of Certification</vt:lpstr>
      <vt:lpstr>Benefits of Certification</vt:lpstr>
      <vt:lpstr>PowerPoint Presentation</vt:lpstr>
      <vt:lpstr>The Certification Process</vt:lpstr>
      <vt:lpstr>SMS Eligibility Requirements</vt:lpstr>
      <vt:lpstr>Examination and Fees</vt:lpstr>
      <vt:lpstr>Now Offering an Exam Bundle!</vt:lpstr>
      <vt:lpstr>Recertification Requirements</vt:lpstr>
      <vt:lpstr>PowerPoint Presentation</vt:lpstr>
      <vt:lpstr>About BCSP: Credentialing Leader</vt:lpstr>
      <vt:lpstr>We Are BCSP: Inspiring a Safety World</vt:lpstr>
      <vt:lpstr>About BCSP</vt:lpstr>
      <vt:lpstr>About BCSP</vt:lpstr>
      <vt:lpstr>About BCSP: 8 Endorsing Organizations</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171</cp:revision>
  <dcterms:created xsi:type="dcterms:W3CDTF">2017-11-01T12:09:12Z</dcterms:created>
  <dcterms:modified xsi:type="dcterms:W3CDTF">2021-02-26T20:34:56Z</dcterms:modified>
</cp:coreProperties>
</file>